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9"/>
  </p:notesMasterIdLst>
  <p:sldIdLst>
    <p:sldId id="256" r:id="rId3"/>
    <p:sldId id="425" r:id="rId4"/>
    <p:sldId id="481" r:id="rId5"/>
    <p:sldId id="482" r:id="rId6"/>
    <p:sldId id="486" r:id="rId7"/>
    <p:sldId id="487" r:id="rId8"/>
    <p:sldId id="488" r:id="rId9"/>
    <p:sldId id="489" r:id="rId10"/>
    <p:sldId id="490" r:id="rId11"/>
    <p:sldId id="491" r:id="rId12"/>
    <p:sldId id="502" r:id="rId13"/>
    <p:sldId id="492" r:id="rId14"/>
    <p:sldId id="493" r:id="rId15"/>
    <p:sldId id="494" r:id="rId16"/>
    <p:sldId id="495" r:id="rId17"/>
    <p:sldId id="496" r:id="rId18"/>
    <p:sldId id="497" r:id="rId19"/>
    <p:sldId id="498" r:id="rId20"/>
    <p:sldId id="501" r:id="rId21"/>
    <p:sldId id="499" r:id="rId22"/>
    <p:sldId id="500" r:id="rId23"/>
    <p:sldId id="503" r:id="rId24"/>
    <p:sldId id="504" r:id="rId25"/>
    <p:sldId id="484" r:id="rId26"/>
    <p:sldId id="521" r:id="rId27"/>
    <p:sldId id="520" r:id="rId28"/>
    <p:sldId id="522" r:id="rId29"/>
    <p:sldId id="523" r:id="rId30"/>
    <p:sldId id="505" r:id="rId31"/>
    <p:sldId id="485" r:id="rId32"/>
    <p:sldId id="506" r:id="rId33"/>
    <p:sldId id="509" r:id="rId34"/>
    <p:sldId id="510" r:id="rId35"/>
    <p:sldId id="508" r:id="rId36"/>
    <p:sldId id="511" r:id="rId37"/>
    <p:sldId id="512" r:id="rId38"/>
    <p:sldId id="524" r:id="rId39"/>
    <p:sldId id="513" r:id="rId40"/>
    <p:sldId id="514" r:id="rId41"/>
    <p:sldId id="515" r:id="rId42"/>
    <p:sldId id="516" r:id="rId43"/>
    <p:sldId id="517" r:id="rId44"/>
    <p:sldId id="518" r:id="rId45"/>
    <p:sldId id="558" r:id="rId46"/>
    <p:sldId id="519" r:id="rId47"/>
    <p:sldId id="525" r:id="rId48"/>
    <p:sldId id="526" r:id="rId49"/>
    <p:sldId id="527" r:id="rId50"/>
    <p:sldId id="528" r:id="rId51"/>
    <p:sldId id="529" r:id="rId52"/>
    <p:sldId id="530" r:id="rId53"/>
    <p:sldId id="531" r:id="rId54"/>
    <p:sldId id="532" r:id="rId55"/>
    <p:sldId id="533" r:id="rId56"/>
    <p:sldId id="534" r:id="rId57"/>
    <p:sldId id="535" r:id="rId58"/>
    <p:sldId id="536" r:id="rId59"/>
    <p:sldId id="537" r:id="rId60"/>
    <p:sldId id="538" r:id="rId61"/>
    <p:sldId id="539" r:id="rId62"/>
    <p:sldId id="540" r:id="rId63"/>
    <p:sldId id="542" r:id="rId64"/>
    <p:sldId id="541" r:id="rId65"/>
    <p:sldId id="543" r:id="rId66"/>
    <p:sldId id="544" r:id="rId67"/>
    <p:sldId id="545" r:id="rId68"/>
    <p:sldId id="546" r:id="rId69"/>
    <p:sldId id="547" r:id="rId70"/>
    <p:sldId id="548" r:id="rId71"/>
    <p:sldId id="292" r:id="rId72"/>
    <p:sldId id="294" r:id="rId73"/>
    <p:sldId id="293" r:id="rId74"/>
    <p:sldId id="295" r:id="rId75"/>
    <p:sldId id="296" r:id="rId76"/>
    <p:sldId id="297" r:id="rId77"/>
    <p:sldId id="298" r:id="rId78"/>
    <p:sldId id="299" r:id="rId79"/>
    <p:sldId id="300" r:id="rId80"/>
    <p:sldId id="549" r:id="rId81"/>
    <p:sldId id="550" r:id="rId82"/>
    <p:sldId id="551" r:id="rId83"/>
    <p:sldId id="552" r:id="rId84"/>
    <p:sldId id="553" r:id="rId85"/>
    <p:sldId id="554" r:id="rId86"/>
    <p:sldId id="271" r:id="rId87"/>
    <p:sldId id="305" r:id="rId88"/>
    <p:sldId id="272" r:id="rId90"/>
    <p:sldId id="277" r:id="rId91"/>
    <p:sldId id="555" r:id="rId92"/>
    <p:sldId id="556" r:id="rId93"/>
    <p:sldId id="557" r:id="rId94"/>
    <p:sldId id="564" r:id="rId95"/>
    <p:sldId id="560" r:id="rId96"/>
    <p:sldId id="559" r:id="rId97"/>
    <p:sldId id="562" r:id="rId98"/>
    <p:sldId id="563" r:id="rId99"/>
    <p:sldId id="566" r:id="rId100"/>
    <p:sldId id="565" r:id="rId101"/>
    <p:sldId id="567" r:id="rId102"/>
    <p:sldId id="561" r:id="rId103"/>
    <p:sldId id="568" r:id="rId104"/>
    <p:sldId id="569" r:id="rId105"/>
    <p:sldId id="570" r:id="rId106"/>
    <p:sldId id="571" r:id="rId107"/>
    <p:sldId id="572" r:id="rId108"/>
    <p:sldId id="573" r:id="rId109"/>
    <p:sldId id="574" r:id="rId110"/>
    <p:sldId id="575" r:id="rId111"/>
    <p:sldId id="576" r:id="rId112"/>
    <p:sldId id="577" r:id="rId113"/>
    <p:sldId id="578" r:id="rId114"/>
  </p:sldIdLst>
  <p:sldSz cx="9144000" cy="6858000" type="screen4x3"/>
  <p:notesSz cx="6858000" cy="9144000"/>
  <p:custDataLst>
    <p:tags r:id="rId11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4" autoAdjust="0"/>
    <p:restoredTop sz="92541" autoAdjust="0"/>
  </p:normalViewPr>
  <p:slideViewPr>
    <p:cSldViewPr snapToGrid="0">
      <p:cViewPr varScale="1">
        <p:scale>
          <a:sx n="79" d="100"/>
          <a:sy n="79" d="100"/>
        </p:scale>
        <p:origin x="85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notesMaster" Target="notesMasters/notesMaster1.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8" Type="http://schemas.openxmlformats.org/officeDocument/2006/relationships/tags" Target="tags/tag1.xml"/><Relationship Id="rId117" Type="http://schemas.openxmlformats.org/officeDocument/2006/relationships/tableStyles" Target="tableStyles.xml"/><Relationship Id="rId116" Type="http://schemas.openxmlformats.org/officeDocument/2006/relationships/viewProps" Target="viewProps.xml"/><Relationship Id="rId115" Type="http://schemas.openxmlformats.org/officeDocument/2006/relationships/presProps" Target="presProps.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0.vml.rels><?xml version="1.0" encoding="UTF-8" standalone="yes"?>
<Relationships xmlns="http://schemas.openxmlformats.org/package/2006/relationships"><Relationship Id="rId7" Type="http://schemas.openxmlformats.org/officeDocument/2006/relationships/image" Target="../media/image108.wmf"/><Relationship Id="rId6" Type="http://schemas.openxmlformats.org/officeDocument/2006/relationships/image" Target="../media/image107.wmf"/><Relationship Id="rId5" Type="http://schemas.openxmlformats.org/officeDocument/2006/relationships/image" Target="../media/image106.wmf"/><Relationship Id="rId4" Type="http://schemas.openxmlformats.org/officeDocument/2006/relationships/image" Target="../media/image105.wmf"/><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s>
</file>

<file path=ppt/drawings/_rels/vmlDrawing11.vml.rels><?xml version="1.0" encoding="UTF-8" standalone="yes"?>
<Relationships xmlns="http://schemas.openxmlformats.org/package/2006/relationships"><Relationship Id="rId5" Type="http://schemas.openxmlformats.org/officeDocument/2006/relationships/image" Target="../media/image114.wmf"/><Relationship Id="rId4" Type="http://schemas.openxmlformats.org/officeDocument/2006/relationships/image" Target="../media/image113.wmf"/><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16.vml.rels><?xml version="1.0" encoding="UTF-8" standalone="yes"?>
<Relationships xmlns="http://schemas.openxmlformats.org/package/2006/relationships"><Relationship Id="rId4" Type="http://schemas.openxmlformats.org/officeDocument/2006/relationships/image" Target="../media/image132.wmf"/><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image" Target="../media/image134.wmf"/></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145.wmf"/><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19.vml.rels><?xml version="1.0" encoding="UTF-8" standalone="yes"?>
<Relationships xmlns="http://schemas.openxmlformats.org/package/2006/relationships"><Relationship Id="rId4" Type="http://schemas.openxmlformats.org/officeDocument/2006/relationships/image" Target="../media/image145.wmf"/><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8.wmf"/><Relationship Id="rId1" Type="http://schemas.openxmlformats.org/officeDocument/2006/relationships/image" Target="../media/image147.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58.wmf"/><Relationship Id="rId1" Type="http://schemas.openxmlformats.org/officeDocument/2006/relationships/image" Target="../media/image157.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30.vml.rels><?xml version="1.0" encoding="UTF-8" standalone="yes"?>
<Relationships xmlns="http://schemas.openxmlformats.org/package/2006/relationships"><Relationship Id="rId6" Type="http://schemas.openxmlformats.org/officeDocument/2006/relationships/image" Target="../media/image198.wmf"/><Relationship Id="rId5" Type="http://schemas.openxmlformats.org/officeDocument/2006/relationships/image" Target="../media/image197.wmf"/><Relationship Id="rId4" Type="http://schemas.openxmlformats.org/officeDocument/2006/relationships/image" Target="../media/image196.wmf"/><Relationship Id="rId3" Type="http://schemas.openxmlformats.org/officeDocument/2006/relationships/image" Target="../media/image195.wmf"/><Relationship Id="rId2" Type="http://schemas.openxmlformats.org/officeDocument/2006/relationships/image" Target="../media/image194.wmf"/><Relationship Id="rId1" Type="http://schemas.openxmlformats.org/officeDocument/2006/relationships/image" Target="../media/image19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9.vml.rels><?xml version="1.0" encoding="UTF-8" standalone="yes"?>
<Relationships xmlns="http://schemas.openxmlformats.org/package/2006/relationships"><Relationship Id="rId4" Type="http://schemas.openxmlformats.org/officeDocument/2006/relationships/image" Target="../media/image100.wmf"/><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E224BB-AB68-43BA-A848-B3FD497B1B2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376AB-A5A9-4318-BE5F-1A476754360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E2376AB-A5A9-4318-BE5F-1A476754360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7BC067B-72CF-4CEF-B817-9B522328D09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609C6A-FD71-4858-BEA3-8559DC091E0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A7BC067B-72CF-4CEF-B817-9B522328D09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609C6A-FD71-4858-BEA3-8559DC091E0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A7BC067B-72CF-4CEF-B817-9B522328D09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609C6A-FD71-4858-BEA3-8559DC091E0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A7BC067B-72CF-4CEF-B817-9B522328D09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609C6A-FD71-4858-BEA3-8559DC091E0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A7BC067B-72CF-4CEF-B817-9B522328D09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609C6A-FD71-4858-BEA3-8559DC091E0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A7BC067B-72CF-4CEF-B817-9B522328D09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B609C6A-FD71-4858-BEA3-8559DC091E0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A7BC067B-72CF-4CEF-B817-9B522328D097}"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B609C6A-FD71-4858-BEA3-8559DC091E0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7BC067B-72CF-4CEF-B817-9B522328D097}"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B609C6A-FD71-4858-BEA3-8559DC091E0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BC067B-72CF-4CEF-B817-9B522328D097}"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B609C6A-FD71-4858-BEA3-8559DC091E0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A7BC067B-72CF-4CEF-B817-9B522328D09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B609C6A-FD71-4858-BEA3-8559DC091E0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A7BC067B-72CF-4CEF-B817-9B522328D09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B609C6A-FD71-4858-BEA3-8559DC091E0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C067B-72CF-4CEF-B817-9B522328D097}"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09C6A-FD71-4858-BEA3-8559DC091E0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image" Target="../media/image1.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0.png"/><Relationship Id="rId2" Type="http://schemas.openxmlformats.org/officeDocument/2006/relationships/image" Target="../media/image175.png"/><Relationship Id="rId1" Type="http://schemas.openxmlformats.org/officeDocument/2006/relationships/image" Target="../media/image1.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176.emf"/></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177.emf"/></Relationships>
</file>

<file path=ppt/slides/_rels/slide10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0.emf"/><Relationship Id="rId3" Type="http://schemas.openxmlformats.org/officeDocument/2006/relationships/image" Target="../media/image179.emf"/><Relationship Id="rId2" Type="http://schemas.openxmlformats.org/officeDocument/2006/relationships/image" Target="../media/image178.png"/><Relationship Id="rId1" Type="http://schemas.openxmlformats.org/officeDocument/2006/relationships/image" Target="../media/image1.png"/></Relationships>
</file>

<file path=ppt/slides/_rels/slide10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1.png"/><Relationship Id="rId3" Type="http://schemas.openxmlformats.org/officeDocument/2006/relationships/image" Target="../media/image177.emf"/><Relationship Id="rId2" Type="http://schemas.openxmlformats.org/officeDocument/2006/relationships/image" Target="../media/image178.png"/><Relationship Id="rId1"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7.emf"/><Relationship Id="rId1" Type="http://schemas.openxmlformats.org/officeDocument/2006/relationships/image" Target="../media/image1.png"/></Relationships>
</file>

<file path=ppt/slides/_rels/slide10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7.emf"/><Relationship Id="rId3" Type="http://schemas.openxmlformats.org/officeDocument/2006/relationships/image" Target="../media/image1.png"/><Relationship Id="rId2" Type="http://schemas.openxmlformats.org/officeDocument/2006/relationships/image" Target="../media/image183.png"/><Relationship Id="rId1" Type="http://schemas.openxmlformats.org/officeDocument/2006/relationships/image" Target="../media/image182.png"/></Relationships>
</file>

<file path=ppt/slides/_rels/slide10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84.png"/><Relationship Id="rId3" Type="http://schemas.openxmlformats.org/officeDocument/2006/relationships/image" Target="../media/image183.png"/><Relationship Id="rId2" Type="http://schemas.openxmlformats.org/officeDocument/2006/relationships/image" Target="../media/image177.emf"/><Relationship Id="rId1" Type="http://schemas.openxmlformats.org/officeDocument/2006/relationships/image" Target="../media/image1.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1.png"/></Relationships>
</file>

<file path=ppt/slides/_rels/slide109.xml.rels><?xml version="1.0" encoding="UTF-8" standalone="yes"?>
<Relationships xmlns="http://schemas.openxmlformats.org/package/2006/relationships"><Relationship Id="rId9" Type="http://schemas.openxmlformats.org/officeDocument/2006/relationships/image" Target="../media/image189.png"/><Relationship Id="rId8" Type="http://schemas.openxmlformats.org/officeDocument/2006/relationships/image" Target="../media/image188.png"/><Relationship Id="rId7" Type="http://schemas.openxmlformats.org/officeDocument/2006/relationships/image" Target="../media/image187.wmf"/><Relationship Id="rId6" Type="http://schemas.openxmlformats.org/officeDocument/2006/relationships/oleObject" Target="../embeddings/oleObject74.bin"/><Relationship Id="rId5" Type="http://schemas.openxmlformats.org/officeDocument/2006/relationships/image" Target="../media/image186.wmf"/><Relationship Id="rId4" Type="http://schemas.openxmlformats.org/officeDocument/2006/relationships/oleObject" Target="../embeddings/oleObject73.bin"/><Relationship Id="rId3" Type="http://schemas.openxmlformats.org/officeDocument/2006/relationships/image" Target="../media/image185.wmf"/><Relationship Id="rId2" Type="http://schemas.openxmlformats.org/officeDocument/2006/relationships/oleObject" Target="../embeddings/oleObject72.bin"/><Relationship Id="rId13" Type="http://schemas.openxmlformats.org/officeDocument/2006/relationships/vmlDrawing" Target="../drawings/vmlDrawing28.vml"/><Relationship Id="rId12" Type="http://schemas.openxmlformats.org/officeDocument/2006/relationships/slideLayout" Target="../slideLayouts/slideLayout2.xml"/><Relationship Id="rId11" Type="http://schemas.openxmlformats.org/officeDocument/2006/relationships/image" Target="../media/image191.png"/><Relationship Id="rId10" Type="http://schemas.openxmlformats.org/officeDocument/2006/relationships/image" Target="../media/image190.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_rels/slide110.xml.rels><?xml version="1.0" encoding="UTF-8" standalone="yes"?>
<Relationships xmlns="http://schemas.openxmlformats.org/package/2006/relationships"><Relationship Id="rId9" Type="http://schemas.openxmlformats.org/officeDocument/2006/relationships/image" Target="../media/image189.png"/><Relationship Id="rId8" Type="http://schemas.openxmlformats.org/officeDocument/2006/relationships/image" Target="../media/image188.png"/><Relationship Id="rId7" Type="http://schemas.openxmlformats.org/officeDocument/2006/relationships/image" Target="../media/image187.wmf"/><Relationship Id="rId6" Type="http://schemas.openxmlformats.org/officeDocument/2006/relationships/oleObject" Target="../embeddings/oleObject77.bin"/><Relationship Id="rId5" Type="http://schemas.openxmlformats.org/officeDocument/2006/relationships/image" Target="../media/image186.wmf"/><Relationship Id="rId4" Type="http://schemas.openxmlformats.org/officeDocument/2006/relationships/oleObject" Target="../embeddings/oleObject76.bin"/><Relationship Id="rId3" Type="http://schemas.openxmlformats.org/officeDocument/2006/relationships/image" Target="../media/image185.wmf"/><Relationship Id="rId2" Type="http://schemas.openxmlformats.org/officeDocument/2006/relationships/oleObject" Target="../embeddings/oleObject75.bin"/><Relationship Id="rId13" Type="http://schemas.openxmlformats.org/officeDocument/2006/relationships/vmlDrawing" Target="../drawings/vmlDrawing29.vml"/><Relationship Id="rId12" Type="http://schemas.openxmlformats.org/officeDocument/2006/relationships/slideLayout" Target="../slideLayouts/slideLayout2.xml"/><Relationship Id="rId11" Type="http://schemas.openxmlformats.org/officeDocument/2006/relationships/image" Target="../media/image191.png"/><Relationship Id="rId10" Type="http://schemas.openxmlformats.org/officeDocument/2006/relationships/image" Target="../media/image190.png"/><Relationship Id="rId1" Type="http://schemas.openxmlformats.org/officeDocument/2006/relationships/image" Target="../media/image1.png"/></Relationships>
</file>

<file path=ppt/slides/_rels/slide111.xml.rels><?xml version="1.0" encoding="UTF-8" standalone="yes"?>
<Relationships xmlns="http://schemas.openxmlformats.org/package/2006/relationships"><Relationship Id="rId9" Type="http://schemas.openxmlformats.org/officeDocument/2006/relationships/image" Target="../media/image196.wmf"/><Relationship Id="rId8" Type="http://schemas.openxmlformats.org/officeDocument/2006/relationships/oleObject" Target="../embeddings/oleObject81.bin"/><Relationship Id="rId7" Type="http://schemas.openxmlformats.org/officeDocument/2006/relationships/image" Target="../media/image195.wmf"/><Relationship Id="rId6" Type="http://schemas.openxmlformats.org/officeDocument/2006/relationships/oleObject" Target="../embeddings/oleObject80.bin"/><Relationship Id="rId5" Type="http://schemas.openxmlformats.org/officeDocument/2006/relationships/image" Target="../media/image194.wmf"/><Relationship Id="rId4" Type="http://schemas.openxmlformats.org/officeDocument/2006/relationships/oleObject" Target="../embeddings/oleObject79.bin"/><Relationship Id="rId3" Type="http://schemas.openxmlformats.org/officeDocument/2006/relationships/image" Target="../media/image193.wmf"/><Relationship Id="rId2" Type="http://schemas.openxmlformats.org/officeDocument/2006/relationships/oleObject" Target="../embeddings/oleObject78.bin"/><Relationship Id="rId16" Type="http://schemas.openxmlformats.org/officeDocument/2006/relationships/vmlDrawing" Target="../drawings/vmlDrawing30.vml"/><Relationship Id="rId15" Type="http://schemas.openxmlformats.org/officeDocument/2006/relationships/slideLayout" Target="../slideLayouts/slideLayout2.xml"/><Relationship Id="rId14" Type="http://schemas.openxmlformats.org/officeDocument/2006/relationships/image" Target="../media/image1.png"/><Relationship Id="rId13" Type="http://schemas.openxmlformats.org/officeDocument/2006/relationships/image" Target="../media/image198.wmf"/><Relationship Id="rId12" Type="http://schemas.openxmlformats.org/officeDocument/2006/relationships/oleObject" Target="../embeddings/oleObject83.bin"/><Relationship Id="rId11" Type="http://schemas.openxmlformats.org/officeDocument/2006/relationships/image" Target="../media/image197.wmf"/><Relationship Id="rId10" Type="http://schemas.openxmlformats.org/officeDocument/2006/relationships/oleObject" Target="../embeddings/oleObject82.bin"/><Relationship Id="rId1" Type="http://schemas.openxmlformats.org/officeDocument/2006/relationships/image" Target="../media/image192.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jpe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8.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0.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3.emf"/><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3.emf"/><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3.emf"/><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2.xml"/><Relationship Id="rId4" Type="http://schemas.openxmlformats.org/officeDocument/2006/relationships/image" Target="../media/image34.wmf"/><Relationship Id="rId3" Type="http://schemas.openxmlformats.org/officeDocument/2006/relationships/oleObject" Target="../embeddings/oleObject1.bin"/><Relationship Id="rId2" Type="http://schemas.openxmlformats.org/officeDocument/2006/relationships/image" Target="../media/image33.emf"/><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3.emf"/><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3.emf"/><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7.png"/><Relationship Id="rId3" Type="http://schemas.openxmlformats.org/officeDocument/2006/relationships/image" Target="../media/image38.png"/><Relationship Id="rId2" Type="http://schemas.openxmlformats.org/officeDocument/2006/relationships/image" Target="../media/image33.emf"/><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image" Target="../media/image40.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0.png"/><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12.xml"/><Relationship Id="rId7" Type="http://schemas.openxmlformats.org/officeDocument/2006/relationships/image" Target="../media/image54.wmf"/><Relationship Id="rId6" Type="http://schemas.openxmlformats.org/officeDocument/2006/relationships/oleObject" Target="../embeddings/oleObject3.bin"/><Relationship Id="rId5" Type="http://schemas.openxmlformats.org/officeDocument/2006/relationships/image" Target="../media/image53.wmf"/><Relationship Id="rId4" Type="http://schemas.openxmlformats.org/officeDocument/2006/relationships/oleObject" Target="../embeddings/oleObject2.bin"/><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12.xml"/><Relationship Id="rId7" Type="http://schemas.openxmlformats.org/officeDocument/2006/relationships/image" Target="../media/image58.wmf"/><Relationship Id="rId6" Type="http://schemas.openxmlformats.org/officeDocument/2006/relationships/oleObject" Target="../embeddings/oleObject5.bin"/><Relationship Id="rId5" Type="http://schemas.openxmlformats.org/officeDocument/2006/relationships/image" Target="../media/image57.wmf"/><Relationship Id="rId4" Type="http://schemas.openxmlformats.org/officeDocument/2006/relationships/oleObject" Target="../embeddings/oleObject4.bin"/><Relationship Id="rId3" Type="http://schemas.openxmlformats.org/officeDocument/2006/relationships/image" Target="../media/image56.emf"/><Relationship Id="rId2" Type="http://schemas.openxmlformats.org/officeDocument/2006/relationships/image" Target="../media/image55.png"/><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12.xml"/><Relationship Id="rId7" Type="http://schemas.openxmlformats.org/officeDocument/2006/relationships/image" Target="../media/image62.wmf"/><Relationship Id="rId6" Type="http://schemas.openxmlformats.org/officeDocument/2006/relationships/oleObject" Target="../embeddings/oleObject7.bin"/><Relationship Id="rId5" Type="http://schemas.openxmlformats.org/officeDocument/2006/relationships/image" Target="../media/image61.emf"/><Relationship Id="rId4" Type="http://schemas.openxmlformats.org/officeDocument/2006/relationships/image" Target="../media/image60.wmf"/><Relationship Id="rId3" Type="http://schemas.openxmlformats.org/officeDocument/2006/relationships/oleObject" Target="../embeddings/oleObject6.bin"/><Relationship Id="rId2" Type="http://schemas.openxmlformats.org/officeDocument/2006/relationships/image" Target="../media/image59.png"/><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1.emf"/><Relationship Id="rId2" Type="http://schemas.openxmlformats.org/officeDocument/2006/relationships/image" Target="../media/image63.png"/><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62.wmf"/><Relationship Id="rId7" Type="http://schemas.openxmlformats.org/officeDocument/2006/relationships/oleObject" Target="../embeddings/oleObject9.bin"/><Relationship Id="rId6" Type="http://schemas.openxmlformats.org/officeDocument/2006/relationships/image" Target="../media/image64.emf"/><Relationship Id="rId5" Type="http://schemas.openxmlformats.org/officeDocument/2006/relationships/image" Target="../media/image61.emf"/><Relationship Id="rId4" Type="http://schemas.openxmlformats.org/officeDocument/2006/relationships/image" Target="../media/image60.wmf"/><Relationship Id="rId3" Type="http://schemas.openxmlformats.org/officeDocument/2006/relationships/oleObject" Target="../embeddings/oleObject8.bin"/><Relationship Id="rId2" Type="http://schemas.openxmlformats.org/officeDocument/2006/relationships/image" Target="../media/image59.png"/><Relationship Id="rId10" Type="http://schemas.openxmlformats.org/officeDocument/2006/relationships/vmlDrawing" Target="../drawings/vmlDrawing5.vml"/><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5.png"/><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6.emf"/><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6.emf"/><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8" Type="http://schemas.openxmlformats.org/officeDocument/2006/relationships/vmlDrawing" Target="../drawings/vmlDrawing6.vml"/><Relationship Id="rId7"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emf"/><Relationship Id="rId4" Type="http://schemas.openxmlformats.org/officeDocument/2006/relationships/image" Target="../media/image68.wmf"/><Relationship Id="rId3" Type="http://schemas.openxmlformats.org/officeDocument/2006/relationships/oleObject" Target="../embeddings/oleObject10.bin"/><Relationship Id="rId2" Type="http://schemas.openxmlformats.org/officeDocument/2006/relationships/image" Target="../media/image67.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image" Target="../media/image1.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73.png"/><Relationship Id="rId2" Type="http://schemas.openxmlformats.org/officeDocument/2006/relationships/image" Target="../media/image72.emf"/><Relationship Id="rId1" Type="http://schemas.openxmlformats.org/officeDocument/2006/relationships/image" Target="../media/image1.png"/></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png"/><Relationship Id="rId7" Type="http://schemas.openxmlformats.org/officeDocument/2006/relationships/image" Target="../media/image77.wmf"/><Relationship Id="rId6" Type="http://schemas.openxmlformats.org/officeDocument/2006/relationships/oleObject" Target="../embeddings/oleObject13.bin"/><Relationship Id="rId5" Type="http://schemas.openxmlformats.org/officeDocument/2006/relationships/image" Target="../media/image76.wmf"/><Relationship Id="rId4" Type="http://schemas.openxmlformats.org/officeDocument/2006/relationships/oleObject" Target="../embeddings/oleObject12.bin"/><Relationship Id="rId3" Type="http://schemas.openxmlformats.org/officeDocument/2006/relationships/image" Target="../media/image75.wmf"/><Relationship Id="rId2" Type="http://schemas.openxmlformats.org/officeDocument/2006/relationships/oleObject" Target="../embeddings/oleObject11.bin"/><Relationship Id="rId10" Type="http://schemas.openxmlformats.org/officeDocument/2006/relationships/vmlDrawing" Target="../drawings/vmlDrawing7.vml"/><Relationship Id="rId1" Type="http://schemas.openxmlformats.org/officeDocument/2006/relationships/image" Target="../media/image74.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8.emf"/><Relationship Id="rId1"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9.png"/><Relationship Id="rId1"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8.emf"/><Relationship Id="rId1" Type="http://schemas.openxmlformats.org/officeDocument/2006/relationships/image" Target="../media/image1.png"/></Relationships>
</file>

<file path=ppt/slides/_rels/slide58.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12.xml"/><Relationship Id="rId5" Type="http://schemas.openxmlformats.org/officeDocument/2006/relationships/image" Target="../media/image82.wmf"/><Relationship Id="rId4" Type="http://schemas.openxmlformats.org/officeDocument/2006/relationships/oleObject" Target="../embeddings/oleObject14.bin"/><Relationship Id="rId3" Type="http://schemas.openxmlformats.org/officeDocument/2006/relationships/image" Target="../media/image81.png"/><Relationship Id="rId2" Type="http://schemas.openxmlformats.org/officeDocument/2006/relationships/image" Target="../media/image78.emf"/><Relationship Id="rId1"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3.emf"/><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4.png"/><Relationship Id="rId1" Type="http://schemas.openxmlformats.org/officeDocument/2006/relationships/image" Target="../media/image1.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83.emf"/><Relationship Id="rId2" Type="http://schemas.openxmlformats.org/officeDocument/2006/relationships/image" Target="../media/image85.png"/><Relationship Id="rId1" Type="http://schemas.openxmlformats.org/officeDocument/2006/relationships/image" Target="../media/image1.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86.png"/><Relationship Id="rId2" Type="http://schemas.openxmlformats.org/officeDocument/2006/relationships/image" Target="../media/image83.emf"/><Relationship Id="rId1" Type="http://schemas.openxmlformats.org/officeDocument/2006/relationships/image" Target="../media/image1.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83.emf"/><Relationship Id="rId2" Type="http://schemas.openxmlformats.org/officeDocument/2006/relationships/image" Target="../media/image87.png"/><Relationship Id="rId1" Type="http://schemas.openxmlformats.org/officeDocument/2006/relationships/image" Target="../media/image1.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83.emf"/><Relationship Id="rId2" Type="http://schemas.openxmlformats.org/officeDocument/2006/relationships/image" Target="../media/image88.png"/><Relationship Id="rId1" Type="http://schemas.openxmlformats.org/officeDocument/2006/relationships/image" Target="../media/image1.png"/></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89.emf"/><Relationship Id="rId3" Type="http://schemas.openxmlformats.org/officeDocument/2006/relationships/image" Target="../media/image83.emf"/><Relationship Id="rId2" Type="http://schemas.openxmlformats.org/officeDocument/2006/relationships/image" Target="../media/image88.png"/><Relationship Id="rId1" Type="http://schemas.openxmlformats.org/officeDocument/2006/relationships/image" Target="../media/image1.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png"/><Relationship Id="rId2" Type="http://schemas.openxmlformats.org/officeDocument/2006/relationships/image" Target="../media/image89.emf"/><Relationship Id="rId1" Type="http://schemas.openxmlformats.org/officeDocument/2006/relationships/image" Target="../media/image90.png"/></Relationships>
</file>

<file path=ppt/slides/_rels/slide67.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89.emf"/><Relationship Id="rId2" Type="http://schemas.openxmlformats.org/officeDocument/2006/relationships/image" Target="../media/image91.png"/><Relationship Id="rId1" Type="http://schemas.openxmlformats.org/officeDocument/2006/relationships/image" Target="../media/image1.png"/></Relationships>
</file>

<file path=ppt/slides/_rels/slide68.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95.png"/><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89.emf"/><Relationship Id="rId2" Type="http://schemas.openxmlformats.org/officeDocument/2006/relationships/image" Target="../media/image91.png"/><Relationship Id="rId1" Type="http://schemas.openxmlformats.org/officeDocument/2006/relationships/image" Target="../media/image1.png"/></Relationships>
</file>

<file path=ppt/slides/_rels/slide69.xml.rels><?xml version="1.0" encoding="UTF-8" standalone="yes"?>
<Relationships xmlns="http://schemas.openxmlformats.org/package/2006/relationships"><Relationship Id="rId9" Type="http://schemas.openxmlformats.org/officeDocument/2006/relationships/oleObject" Target="../embeddings/oleObject18.bin"/><Relationship Id="rId8" Type="http://schemas.openxmlformats.org/officeDocument/2006/relationships/image" Target="../media/image99.wmf"/><Relationship Id="rId7" Type="http://schemas.openxmlformats.org/officeDocument/2006/relationships/oleObject" Target="../embeddings/oleObject17.bin"/><Relationship Id="rId6" Type="http://schemas.openxmlformats.org/officeDocument/2006/relationships/image" Target="../media/image98.wmf"/><Relationship Id="rId5" Type="http://schemas.openxmlformats.org/officeDocument/2006/relationships/oleObject" Target="../embeddings/oleObject16.bin"/><Relationship Id="rId4" Type="http://schemas.openxmlformats.org/officeDocument/2006/relationships/image" Target="../media/image97.wmf"/><Relationship Id="rId3" Type="http://schemas.openxmlformats.org/officeDocument/2006/relationships/oleObject" Target="../embeddings/oleObject15.bin"/><Relationship Id="rId2" Type="http://schemas.openxmlformats.org/officeDocument/2006/relationships/image" Target="../media/image96.png"/><Relationship Id="rId12" Type="http://schemas.openxmlformats.org/officeDocument/2006/relationships/vmlDrawing" Target="../drawings/vmlDrawing9.vml"/><Relationship Id="rId11" Type="http://schemas.openxmlformats.org/officeDocument/2006/relationships/slideLayout" Target="../slideLayouts/slideLayout12.xml"/><Relationship Id="rId10" Type="http://schemas.openxmlformats.org/officeDocument/2006/relationships/image" Target="../media/image100.wmf"/><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9" Type="http://schemas.openxmlformats.org/officeDocument/2006/relationships/image" Target="../media/image105.wmf"/><Relationship Id="rId8" Type="http://schemas.openxmlformats.org/officeDocument/2006/relationships/oleObject" Target="../embeddings/oleObject22.bin"/><Relationship Id="rId7" Type="http://schemas.openxmlformats.org/officeDocument/2006/relationships/image" Target="../media/image104.wmf"/><Relationship Id="rId6" Type="http://schemas.openxmlformats.org/officeDocument/2006/relationships/oleObject" Target="../embeddings/oleObject21.bin"/><Relationship Id="rId5" Type="http://schemas.openxmlformats.org/officeDocument/2006/relationships/image" Target="../media/image103.wmf"/><Relationship Id="rId4" Type="http://schemas.openxmlformats.org/officeDocument/2006/relationships/oleObject" Target="../embeddings/oleObject20.bin"/><Relationship Id="rId3" Type="http://schemas.openxmlformats.org/officeDocument/2006/relationships/image" Target="../media/image102.wmf"/><Relationship Id="rId2" Type="http://schemas.openxmlformats.org/officeDocument/2006/relationships/oleObject" Target="../embeddings/oleObject19.bin"/><Relationship Id="rId17" Type="http://schemas.openxmlformats.org/officeDocument/2006/relationships/vmlDrawing" Target="../drawings/vmlDrawing10.vml"/><Relationship Id="rId16" Type="http://schemas.openxmlformats.org/officeDocument/2006/relationships/slideLayout" Target="../slideLayouts/slideLayout2.xml"/><Relationship Id="rId15" Type="http://schemas.openxmlformats.org/officeDocument/2006/relationships/image" Target="../media/image108.wmf"/><Relationship Id="rId14" Type="http://schemas.openxmlformats.org/officeDocument/2006/relationships/oleObject" Target="../embeddings/oleObject25.bin"/><Relationship Id="rId13" Type="http://schemas.openxmlformats.org/officeDocument/2006/relationships/image" Target="../media/image107.wmf"/><Relationship Id="rId12" Type="http://schemas.openxmlformats.org/officeDocument/2006/relationships/oleObject" Target="../embeddings/oleObject24.bin"/><Relationship Id="rId11" Type="http://schemas.openxmlformats.org/officeDocument/2006/relationships/image" Target="../media/image106.wmf"/><Relationship Id="rId10" Type="http://schemas.openxmlformats.org/officeDocument/2006/relationships/oleObject" Target="../embeddings/oleObject23.bin"/><Relationship Id="rId1" Type="http://schemas.openxmlformats.org/officeDocument/2006/relationships/image" Target="../media/image101.png"/></Relationships>
</file>

<file path=ppt/slides/_rels/slide71.xml.rels><?xml version="1.0" encoding="UTF-8" standalone="yes"?>
<Relationships xmlns="http://schemas.openxmlformats.org/package/2006/relationships"><Relationship Id="rId9" Type="http://schemas.openxmlformats.org/officeDocument/2006/relationships/image" Target="../media/image113.wmf"/><Relationship Id="rId8" Type="http://schemas.openxmlformats.org/officeDocument/2006/relationships/oleObject" Target="../embeddings/oleObject29.bin"/><Relationship Id="rId7" Type="http://schemas.openxmlformats.org/officeDocument/2006/relationships/image" Target="../media/image112.wmf"/><Relationship Id="rId6" Type="http://schemas.openxmlformats.org/officeDocument/2006/relationships/oleObject" Target="../embeddings/oleObject28.bin"/><Relationship Id="rId5" Type="http://schemas.openxmlformats.org/officeDocument/2006/relationships/image" Target="../media/image111.wmf"/><Relationship Id="rId4" Type="http://schemas.openxmlformats.org/officeDocument/2006/relationships/oleObject" Target="../embeddings/oleObject27.bin"/><Relationship Id="rId3" Type="http://schemas.openxmlformats.org/officeDocument/2006/relationships/image" Target="../media/image110.wmf"/><Relationship Id="rId2" Type="http://schemas.openxmlformats.org/officeDocument/2006/relationships/oleObject" Target="../embeddings/oleObject26.bin"/><Relationship Id="rId13" Type="http://schemas.openxmlformats.org/officeDocument/2006/relationships/vmlDrawing" Target="../drawings/vmlDrawing11.vml"/><Relationship Id="rId12" Type="http://schemas.openxmlformats.org/officeDocument/2006/relationships/slideLayout" Target="../slideLayouts/slideLayout2.xml"/><Relationship Id="rId11" Type="http://schemas.openxmlformats.org/officeDocument/2006/relationships/image" Target="../media/image114.wmf"/><Relationship Id="rId10" Type="http://schemas.openxmlformats.org/officeDocument/2006/relationships/oleObject" Target="../embeddings/oleObject30.bin"/><Relationship Id="rId1" Type="http://schemas.openxmlformats.org/officeDocument/2006/relationships/image" Target="../media/image109.png"/></Relationships>
</file>

<file path=ppt/slides/_rels/slide72.xml.rels><?xml version="1.0" encoding="UTF-8" standalone="yes"?>
<Relationships xmlns="http://schemas.openxmlformats.org/package/2006/relationships"><Relationship Id="rId7" Type="http://schemas.openxmlformats.org/officeDocument/2006/relationships/vmlDrawing" Target="../drawings/vmlDrawing12.vml"/><Relationship Id="rId6" Type="http://schemas.openxmlformats.org/officeDocument/2006/relationships/slideLayout" Target="../slideLayouts/slideLayout2.xml"/><Relationship Id="rId5" Type="http://schemas.openxmlformats.org/officeDocument/2006/relationships/image" Target="../media/image117.wmf"/><Relationship Id="rId4" Type="http://schemas.openxmlformats.org/officeDocument/2006/relationships/oleObject" Target="../embeddings/oleObject32.bin"/><Relationship Id="rId3" Type="http://schemas.openxmlformats.org/officeDocument/2006/relationships/image" Target="../media/image116.wmf"/><Relationship Id="rId2" Type="http://schemas.openxmlformats.org/officeDocument/2006/relationships/oleObject" Target="../embeddings/oleObject31.bin"/><Relationship Id="rId1" Type="http://schemas.openxmlformats.org/officeDocument/2006/relationships/image" Target="../media/image115.png"/></Relationships>
</file>

<file path=ppt/slides/_rels/slide7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21.wmf"/><Relationship Id="rId7" Type="http://schemas.openxmlformats.org/officeDocument/2006/relationships/oleObject" Target="../embeddings/oleObject36.bin"/><Relationship Id="rId6" Type="http://schemas.openxmlformats.org/officeDocument/2006/relationships/image" Target="../media/image120.wmf"/><Relationship Id="rId5" Type="http://schemas.openxmlformats.org/officeDocument/2006/relationships/oleObject" Target="../embeddings/oleObject35.bin"/><Relationship Id="rId4" Type="http://schemas.openxmlformats.org/officeDocument/2006/relationships/oleObject" Target="../embeddings/oleObject34.bin"/><Relationship Id="rId3" Type="http://schemas.openxmlformats.org/officeDocument/2006/relationships/image" Target="../media/image119.wmf"/><Relationship Id="rId2" Type="http://schemas.openxmlformats.org/officeDocument/2006/relationships/oleObject" Target="../embeddings/oleObject33.bin"/><Relationship Id="rId10" Type="http://schemas.openxmlformats.org/officeDocument/2006/relationships/vmlDrawing" Target="../drawings/vmlDrawing13.vml"/><Relationship Id="rId1" Type="http://schemas.openxmlformats.org/officeDocument/2006/relationships/image" Target="../media/image118.png"/></Relationships>
</file>

<file path=ppt/slides/_rels/slide74.xml.rels><?xml version="1.0" encoding="UTF-8" standalone="yes"?>
<Relationships xmlns="http://schemas.openxmlformats.org/package/2006/relationships"><Relationship Id="rId9" Type="http://schemas.openxmlformats.org/officeDocument/2006/relationships/vmlDrawing" Target="../drawings/vmlDrawing14.vml"/><Relationship Id="rId8" Type="http://schemas.openxmlformats.org/officeDocument/2006/relationships/slideLayout" Target="../slideLayouts/slideLayout2.xml"/><Relationship Id="rId7" Type="http://schemas.openxmlformats.org/officeDocument/2006/relationships/image" Target="../media/image125.wmf"/><Relationship Id="rId6" Type="http://schemas.openxmlformats.org/officeDocument/2006/relationships/oleObject" Target="../embeddings/oleObject39.bin"/><Relationship Id="rId5" Type="http://schemas.openxmlformats.org/officeDocument/2006/relationships/image" Target="../media/image124.wmf"/><Relationship Id="rId4" Type="http://schemas.openxmlformats.org/officeDocument/2006/relationships/oleObject" Target="../embeddings/oleObject38.bin"/><Relationship Id="rId3" Type="http://schemas.openxmlformats.org/officeDocument/2006/relationships/image" Target="../media/image123.wmf"/><Relationship Id="rId2" Type="http://schemas.openxmlformats.org/officeDocument/2006/relationships/oleObject" Target="../embeddings/oleObject37.bin"/><Relationship Id="rId1" Type="http://schemas.openxmlformats.org/officeDocument/2006/relationships/image" Target="../media/image122.png"/></Relationships>
</file>

<file path=ppt/slides/_rels/slide75.xml.rels><?xml version="1.0" encoding="UTF-8" standalone="yes"?>
<Relationships xmlns="http://schemas.openxmlformats.org/package/2006/relationships"><Relationship Id="rId5" Type="http://schemas.openxmlformats.org/officeDocument/2006/relationships/vmlDrawing" Target="../drawings/vmlDrawing15.vml"/><Relationship Id="rId4" Type="http://schemas.openxmlformats.org/officeDocument/2006/relationships/slideLayout" Target="../slideLayouts/slideLayout2.xml"/><Relationship Id="rId3" Type="http://schemas.openxmlformats.org/officeDocument/2006/relationships/image" Target="../media/image127.wmf"/><Relationship Id="rId2" Type="http://schemas.openxmlformats.org/officeDocument/2006/relationships/oleObject" Target="../embeddings/oleObject40.bin"/><Relationship Id="rId1" Type="http://schemas.openxmlformats.org/officeDocument/2006/relationships/image" Target="../media/image126.png"/></Relationships>
</file>

<file path=ppt/slides/_rels/slide76.xml.rels><?xml version="1.0" encoding="UTF-8" standalone="yes"?>
<Relationships xmlns="http://schemas.openxmlformats.org/package/2006/relationships"><Relationship Id="rId9" Type="http://schemas.openxmlformats.org/officeDocument/2006/relationships/image" Target="../media/image132.wmf"/><Relationship Id="rId8" Type="http://schemas.openxmlformats.org/officeDocument/2006/relationships/oleObject" Target="../embeddings/oleObject44.bin"/><Relationship Id="rId7" Type="http://schemas.openxmlformats.org/officeDocument/2006/relationships/image" Target="../media/image131.wmf"/><Relationship Id="rId6" Type="http://schemas.openxmlformats.org/officeDocument/2006/relationships/oleObject" Target="../embeddings/oleObject43.bin"/><Relationship Id="rId5" Type="http://schemas.openxmlformats.org/officeDocument/2006/relationships/image" Target="../media/image130.wmf"/><Relationship Id="rId4" Type="http://schemas.openxmlformats.org/officeDocument/2006/relationships/oleObject" Target="../embeddings/oleObject42.bin"/><Relationship Id="rId3" Type="http://schemas.openxmlformats.org/officeDocument/2006/relationships/image" Target="../media/image129.wmf"/><Relationship Id="rId2" Type="http://schemas.openxmlformats.org/officeDocument/2006/relationships/oleObject" Target="../embeddings/oleObject41.bin"/><Relationship Id="rId11" Type="http://schemas.openxmlformats.org/officeDocument/2006/relationships/vmlDrawing" Target="../drawings/vmlDrawing16.vml"/><Relationship Id="rId10" Type="http://schemas.openxmlformats.org/officeDocument/2006/relationships/slideLayout" Target="../slideLayouts/slideLayout2.xml"/><Relationship Id="rId1" Type="http://schemas.openxmlformats.org/officeDocument/2006/relationships/image" Target="../media/image128.png"/></Relationships>
</file>

<file path=ppt/slides/_rels/slide77.xml.rels><?xml version="1.0" encoding="UTF-8" standalone="yes"?>
<Relationships xmlns="http://schemas.openxmlformats.org/package/2006/relationships"><Relationship Id="rId7" Type="http://schemas.openxmlformats.org/officeDocument/2006/relationships/vmlDrawing" Target="../drawings/vmlDrawing17.vml"/><Relationship Id="rId6" Type="http://schemas.openxmlformats.org/officeDocument/2006/relationships/slideLayout" Target="../slideLayouts/slideLayout2.xml"/><Relationship Id="rId5" Type="http://schemas.openxmlformats.org/officeDocument/2006/relationships/image" Target="../media/image135.wmf"/><Relationship Id="rId4" Type="http://schemas.openxmlformats.org/officeDocument/2006/relationships/oleObject" Target="../embeddings/oleObject46.bin"/><Relationship Id="rId3" Type="http://schemas.openxmlformats.org/officeDocument/2006/relationships/image" Target="../media/image134.wmf"/><Relationship Id="rId2" Type="http://schemas.openxmlformats.org/officeDocument/2006/relationships/oleObject" Target="../embeddings/oleObject45.bin"/><Relationship Id="rId1" Type="http://schemas.openxmlformats.org/officeDocument/2006/relationships/image" Target="../media/image133.pn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9.png"/><Relationship Id="rId3" Type="http://schemas.openxmlformats.org/officeDocument/2006/relationships/image" Target="../media/image138.emf"/><Relationship Id="rId2" Type="http://schemas.openxmlformats.org/officeDocument/2006/relationships/image" Target="../media/image137.emf"/><Relationship Id="rId1" Type="http://schemas.openxmlformats.org/officeDocument/2006/relationships/image" Target="../media/image136.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40.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image" Target="../media/image1.png"/></Relationships>
</file>

<file path=ppt/slides/_rels/slide80.xml.rels><?xml version="1.0" encoding="UTF-8" standalone="yes"?>
<Relationships xmlns="http://schemas.openxmlformats.org/package/2006/relationships"><Relationship Id="rId9" Type="http://schemas.openxmlformats.org/officeDocument/2006/relationships/image" Target="../media/image145.wmf"/><Relationship Id="rId8" Type="http://schemas.openxmlformats.org/officeDocument/2006/relationships/oleObject" Target="../embeddings/oleObject50.bin"/><Relationship Id="rId7" Type="http://schemas.openxmlformats.org/officeDocument/2006/relationships/image" Target="../media/image144.wmf"/><Relationship Id="rId6" Type="http://schemas.openxmlformats.org/officeDocument/2006/relationships/oleObject" Target="../embeddings/oleObject49.bin"/><Relationship Id="rId5" Type="http://schemas.openxmlformats.org/officeDocument/2006/relationships/image" Target="../media/image143.wmf"/><Relationship Id="rId4" Type="http://schemas.openxmlformats.org/officeDocument/2006/relationships/oleObject" Target="../embeddings/oleObject48.bin"/><Relationship Id="rId3" Type="http://schemas.openxmlformats.org/officeDocument/2006/relationships/image" Target="../media/image142.wmf"/><Relationship Id="rId2" Type="http://schemas.openxmlformats.org/officeDocument/2006/relationships/oleObject" Target="../embeddings/oleObject47.bin"/><Relationship Id="rId12" Type="http://schemas.openxmlformats.org/officeDocument/2006/relationships/vmlDrawing" Target="../drawings/vmlDrawing18.vml"/><Relationship Id="rId11" Type="http://schemas.openxmlformats.org/officeDocument/2006/relationships/slideLayout" Target="../slideLayouts/slideLayout12.xml"/><Relationship Id="rId10" Type="http://schemas.openxmlformats.org/officeDocument/2006/relationships/image" Target="../media/image1.png"/><Relationship Id="rId1" Type="http://schemas.openxmlformats.org/officeDocument/2006/relationships/image" Target="../media/image141.png"/></Relationships>
</file>

<file path=ppt/slides/_rels/slide81.xml.rels><?xml version="1.0" encoding="UTF-8" standalone="yes"?>
<Relationships xmlns="http://schemas.openxmlformats.org/package/2006/relationships"><Relationship Id="rId9" Type="http://schemas.openxmlformats.org/officeDocument/2006/relationships/image" Target="../media/image145.wmf"/><Relationship Id="rId8" Type="http://schemas.openxmlformats.org/officeDocument/2006/relationships/oleObject" Target="../embeddings/oleObject54.bin"/><Relationship Id="rId7" Type="http://schemas.openxmlformats.org/officeDocument/2006/relationships/image" Target="../media/image144.wmf"/><Relationship Id="rId6" Type="http://schemas.openxmlformats.org/officeDocument/2006/relationships/oleObject" Target="../embeddings/oleObject53.bin"/><Relationship Id="rId5" Type="http://schemas.openxmlformats.org/officeDocument/2006/relationships/image" Target="../media/image143.wmf"/><Relationship Id="rId4" Type="http://schemas.openxmlformats.org/officeDocument/2006/relationships/oleObject" Target="../embeddings/oleObject52.bin"/><Relationship Id="rId3" Type="http://schemas.openxmlformats.org/officeDocument/2006/relationships/image" Target="../media/image142.wmf"/><Relationship Id="rId2" Type="http://schemas.openxmlformats.org/officeDocument/2006/relationships/oleObject" Target="../embeddings/oleObject51.bin"/><Relationship Id="rId12" Type="http://schemas.openxmlformats.org/officeDocument/2006/relationships/vmlDrawing" Target="../drawings/vmlDrawing19.vml"/><Relationship Id="rId11" Type="http://schemas.openxmlformats.org/officeDocument/2006/relationships/slideLayout" Target="../slideLayouts/slideLayout12.xml"/><Relationship Id="rId10" Type="http://schemas.openxmlformats.org/officeDocument/2006/relationships/image" Target="../media/image1.png"/><Relationship Id="rId1" Type="http://schemas.openxmlformats.org/officeDocument/2006/relationships/image" Target="../media/image141.png"/></Relationships>
</file>

<file path=ppt/slides/_rels/slide82.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image" Target="../media/image150.wmf"/><Relationship Id="rId7" Type="http://schemas.openxmlformats.org/officeDocument/2006/relationships/oleObject" Target="../embeddings/oleObject57.bin"/><Relationship Id="rId6" Type="http://schemas.openxmlformats.org/officeDocument/2006/relationships/image" Target="../media/image149.emf"/><Relationship Id="rId5" Type="http://schemas.openxmlformats.org/officeDocument/2006/relationships/image" Target="../media/image148.wmf"/><Relationship Id="rId4" Type="http://schemas.openxmlformats.org/officeDocument/2006/relationships/oleObject" Target="../embeddings/oleObject56.bin"/><Relationship Id="rId3" Type="http://schemas.openxmlformats.org/officeDocument/2006/relationships/image" Target="../media/image147.wmf"/><Relationship Id="rId2" Type="http://schemas.openxmlformats.org/officeDocument/2006/relationships/oleObject" Target="../embeddings/oleObject55.bin"/><Relationship Id="rId11" Type="http://schemas.openxmlformats.org/officeDocument/2006/relationships/vmlDrawing" Target="../drawings/vmlDrawing20.vml"/><Relationship Id="rId10" Type="http://schemas.openxmlformats.org/officeDocument/2006/relationships/slideLayout" Target="../slideLayouts/slideLayout12.xml"/><Relationship Id="rId1" Type="http://schemas.openxmlformats.org/officeDocument/2006/relationships/image" Target="../media/image146.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84.xml.rels><?xml version="1.0" encoding="UTF-8" standalone="yes"?>
<Relationships xmlns="http://schemas.openxmlformats.org/package/2006/relationships"><Relationship Id="rId9" Type="http://schemas.openxmlformats.org/officeDocument/2006/relationships/image" Target="../media/image155.wmf"/><Relationship Id="rId8" Type="http://schemas.openxmlformats.org/officeDocument/2006/relationships/oleObject" Target="../embeddings/oleObject60.bin"/><Relationship Id="rId7" Type="http://schemas.openxmlformats.org/officeDocument/2006/relationships/image" Target="../media/image154.wmf"/><Relationship Id="rId6" Type="http://schemas.openxmlformats.org/officeDocument/2006/relationships/oleObject" Target="../embeddings/oleObject59.bin"/><Relationship Id="rId5" Type="http://schemas.openxmlformats.org/officeDocument/2006/relationships/image" Target="../media/image153.wmf"/><Relationship Id="rId4" Type="http://schemas.openxmlformats.org/officeDocument/2006/relationships/oleObject" Target="../embeddings/oleObject58.bin"/><Relationship Id="rId3" Type="http://schemas.openxmlformats.org/officeDocument/2006/relationships/image" Target="../media/image152.emf"/><Relationship Id="rId2" Type="http://schemas.openxmlformats.org/officeDocument/2006/relationships/image" Target="../media/image151.png"/><Relationship Id="rId11" Type="http://schemas.openxmlformats.org/officeDocument/2006/relationships/vmlDrawing" Target="../drawings/vmlDrawing21.vml"/><Relationship Id="rId10" Type="http://schemas.openxmlformats.org/officeDocument/2006/relationships/slideLayout" Target="../slideLayouts/slideLayout12.xml"/><Relationship Id="rId1" Type="http://schemas.openxmlformats.org/officeDocument/2006/relationships/image" Target="../media/image1.png"/></Relationships>
</file>

<file path=ppt/slides/_rels/slide85.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image" Target="../media/image155.wmf"/><Relationship Id="rId7" Type="http://schemas.openxmlformats.org/officeDocument/2006/relationships/oleObject" Target="../embeddings/oleObject63.bin"/><Relationship Id="rId6" Type="http://schemas.openxmlformats.org/officeDocument/2006/relationships/image" Target="../media/image154.wmf"/><Relationship Id="rId5" Type="http://schemas.openxmlformats.org/officeDocument/2006/relationships/oleObject" Target="../embeddings/oleObject62.bin"/><Relationship Id="rId4" Type="http://schemas.openxmlformats.org/officeDocument/2006/relationships/image" Target="../media/image153.wmf"/><Relationship Id="rId3" Type="http://schemas.openxmlformats.org/officeDocument/2006/relationships/oleObject" Target="../embeddings/oleObject61.bin"/><Relationship Id="rId2" Type="http://schemas.openxmlformats.org/officeDocument/2006/relationships/image" Target="../media/image152.emf"/><Relationship Id="rId11" Type="http://schemas.openxmlformats.org/officeDocument/2006/relationships/vmlDrawing" Target="../drawings/vmlDrawing22.vml"/><Relationship Id="rId10" Type="http://schemas.openxmlformats.org/officeDocument/2006/relationships/slideLayout" Target="../slideLayouts/slideLayout2.xml"/><Relationship Id="rId1" Type="http://schemas.openxmlformats.org/officeDocument/2006/relationships/image" Target="../media/image151.png"/></Relationships>
</file>

<file path=ppt/slides/_rels/slide8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png"/><Relationship Id="rId7" Type="http://schemas.openxmlformats.org/officeDocument/2006/relationships/image" Target="../media/image159.wmf"/><Relationship Id="rId6" Type="http://schemas.openxmlformats.org/officeDocument/2006/relationships/oleObject" Target="../embeddings/oleObject66.bin"/><Relationship Id="rId5" Type="http://schemas.openxmlformats.org/officeDocument/2006/relationships/image" Target="../media/image158.wmf"/><Relationship Id="rId4" Type="http://schemas.openxmlformats.org/officeDocument/2006/relationships/oleObject" Target="../embeddings/oleObject65.bin"/><Relationship Id="rId3" Type="http://schemas.openxmlformats.org/officeDocument/2006/relationships/image" Target="../media/image157.wmf"/><Relationship Id="rId2" Type="http://schemas.openxmlformats.org/officeDocument/2006/relationships/oleObject" Target="../embeddings/oleObject64.bin"/><Relationship Id="rId11" Type="http://schemas.openxmlformats.org/officeDocument/2006/relationships/notesSlide" Target="../notesSlides/notesSlide1.xml"/><Relationship Id="rId10" Type="http://schemas.openxmlformats.org/officeDocument/2006/relationships/vmlDrawing" Target="../drawings/vmlDrawing23.vml"/><Relationship Id="rId1" Type="http://schemas.openxmlformats.org/officeDocument/2006/relationships/image" Target="../media/image156.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2.emf"/><Relationship Id="rId2" Type="http://schemas.openxmlformats.org/officeDocument/2006/relationships/image" Target="../media/image161.emf"/><Relationship Id="rId1" Type="http://schemas.openxmlformats.org/officeDocument/2006/relationships/image" Target="../media/image160.emf"/></Relationships>
</file>

<file path=ppt/slides/_rels/slide88.xml.rels><?xml version="1.0" encoding="UTF-8" standalone="yes"?>
<Relationships xmlns="http://schemas.openxmlformats.org/package/2006/relationships"><Relationship Id="rId9" Type="http://schemas.openxmlformats.org/officeDocument/2006/relationships/vmlDrawing" Target="../drawings/vmlDrawing24.vml"/><Relationship Id="rId8" Type="http://schemas.openxmlformats.org/officeDocument/2006/relationships/slideLayout" Target="../slideLayouts/slideLayout2.xml"/><Relationship Id="rId7" Type="http://schemas.openxmlformats.org/officeDocument/2006/relationships/image" Target="../media/image1.png"/><Relationship Id="rId6" Type="http://schemas.openxmlformats.org/officeDocument/2006/relationships/image" Target="../media/image166.wmf"/><Relationship Id="rId5" Type="http://schemas.openxmlformats.org/officeDocument/2006/relationships/oleObject" Target="../embeddings/oleObject68.bin"/><Relationship Id="rId4" Type="http://schemas.openxmlformats.org/officeDocument/2006/relationships/image" Target="../media/image165.png"/><Relationship Id="rId3" Type="http://schemas.openxmlformats.org/officeDocument/2006/relationships/image" Target="../media/image164.wmf"/><Relationship Id="rId2" Type="http://schemas.openxmlformats.org/officeDocument/2006/relationships/oleObject" Target="../embeddings/oleObject67.bin"/><Relationship Id="rId1" Type="http://schemas.openxmlformats.org/officeDocument/2006/relationships/image" Target="../media/image163.png"/></Relationships>
</file>

<file path=ppt/slides/_rels/slide8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5.png"/><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9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5.png"/><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image" Target="../media/image1.png"/></Relationships>
</file>

<file path=ppt/slides/_rels/slide91.xml.rels><?xml version="1.0" encoding="UTF-8" standalone="yes"?>
<Relationships xmlns="http://schemas.openxmlformats.org/package/2006/relationships"><Relationship Id="rId6" Type="http://schemas.openxmlformats.org/officeDocument/2006/relationships/vmlDrawing" Target="../drawings/vmlDrawing25.vml"/><Relationship Id="rId5" Type="http://schemas.openxmlformats.org/officeDocument/2006/relationships/slideLayout" Target="../slideLayouts/slideLayout2.xml"/><Relationship Id="rId4" Type="http://schemas.openxmlformats.org/officeDocument/2006/relationships/image" Target="../media/image166.wmf"/><Relationship Id="rId3" Type="http://schemas.openxmlformats.org/officeDocument/2006/relationships/oleObject" Target="../embeddings/oleObject69.bin"/><Relationship Id="rId2" Type="http://schemas.openxmlformats.org/officeDocument/2006/relationships/image" Target="../media/image1.png"/><Relationship Id="rId1" Type="http://schemas.openxmlformats.org/officeDocument/2006/relationships/image" Target="../media/image169.png"/></Relationships>
</file>

<file path=ppt/slides/_rels/slide92.xml.rels><?xml version="1.0" encoding="UTF-8" standalone="yes"?>
<Relationships xmlns="http://schemas.openxmlformats.org/package/2006/relationships"><Relationship Id="rId7" Type="http://schemas.openxmlformats.org/officeDocument/2006/relationships/vmlDrawing" Target="../drawings/vmlDrawing26.vml"/><Relationship Id="rId6"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66.wmf"/><Relationship Id="rId3" Type="http://schemas.openxmlformats.org/officeDocument/2006/relationships/oleObject" Target="../embeddings/oleObject70.bin"/><Relationship Id="rId2" Type="http://schemas.openxmlformats.org/officeDocument/2006/relationships/image" Target="../media/image1.png"/><Relationship Id="rId1" Type="http://schemas.openxmlformats.org/officeDocument/2006/relationships/image" Target="../media/image170.png"/></Relationships>
</file>

<file path=ppt/slides/_rels/slide93.xml.rels><?xml version="1.0" encoding="UTF-8" standalone="yes"?>
<Relationships xmlns="http://schemas.openxmlformats.org/package/2006/relationships"><Relationship Id="rId6" Type="http://schemas.openxmlformats.org/officeDocument/2006/relationships/vmlDrawing" Target="../drawings/vmlDrawing27.vml"/><Relationship Id="rId5" Type="http://schemas.openxmlformats.org/officeDocument/2006/relationships/slideLayout" Target="../slideLayouts/slideLayout2.xml"/><Relationship Id="rId4" Type="http://schemas.openxmlformats.org/officeDocument/2006/relationships/image" Target="../media/image166.wmf"/><Relationship Id="rId3" Type="http://schemas.openxmlformats.org/officeDocument/2006/relationships/oleObject" Target="../embeddings/oleObject71.bin"/><Relationship Id="rId2" Type="http://schemas.openxmlformats.org/officeDocument/2006/relationships/image" Target="../media/image165.png"/><Relationship Id="rId1"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5.png"/><Relationship Id="rId1"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5.png"/><Relationship Id="rId1"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5.png"/><Relationship Id="rId1"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172.png"/></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3.png"/><Relationship Id="rId2" Type="http://schemas.openxmlformats.org/officeDocument/2006/relationships/image" Target="../media/image1.png"/><Relationship Id="rId1" Type="http://schemas.openxmlformats.org/officeDocument/2006/relationships/image" Target="../media/image172.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1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pic>
        <p:nvPicPr>
          <p:cNvPr id="4" name="图片 3" descr="6"/>
          <p:cNvPicPr>
            <a:picLocks noChangeAspect="1"/>
          </p:cNvPicPr>
          <p:nvPr/>
        </p:nvPicPr>
        <p:blipFill>
          <a:blip r:embed="rId2">
            <a:alphaModFix amt="62000"/>
          </a:blip>
          <a:srcRect t="35866" r="1004" b="6087"/>
          <a:stretch>
            <a:fillRect/>
          </a:stretch>
        </p:blipFill>
        <p:spPr>
          <a:xfrm>
            <a:off x="31755" y="1021056"/>
            <a:ext cx="9080487" cy="5836947"/>
          </a:xfrm>
          <a:prstGeom prst="rect">
            <a:avLst/>
          </a:prstGeom>
        </p:spPr>
      </p:pic>
      <p:sp>
        <p:nvSpPr>
          <p:cNvPr id="2" name="矩形 1"/>
          <p:cNvSpPr/>
          <p:nvPr/>
        </p:nvSpPr>
        <p:spPr>
          <a:xfrm>
            <a:off x="2019810" y="2506396"/>
            <a:ext cx="5104379" cy="880695"/>
          </a:xfrm>
          <a:prstGeom prst="rect">
            <a:avLst/>
          </a:prstGeom>
          <a:noFill/>
        </p:spPr>
        <p:txBody>
          <a:bodyPr lIns="0" tIns="0" rIns="0" bIns="0">
            <a:noAutofit/>
          </a:bodyPr>
          <a:lstStyle/>
          <a:p>
            <a:pPr algn="ctr">
              <a:spcAft>
                <a:spcPts val="3790"/>
              </a:spcAft>
            </a:pPr>
            <a:r>
              <a:rPr lang="zh-TW" altLang="en-US" sz="4330" b="1" dirty="0">
                <a:latin typeface="微软雅黑" panose="020B0503020204020204" pitchFamily="34" charset="-122"/>
                <a:ea typeface="微软雅黑" panose="020B0503020204020204" pitchFamily="34" charset="-122"/>
              </a:rPr>
              <a:t>机器学习</a:t>
            </a:r>
            <a:r>
              <a:rPr lang="zh-CN" altLang="en-US" sz="4330" b="1" dirty="0">
                <a:latin typeface="微软雅黑" panose="020B0503020204020204" pitchFamily="34" charset="-122"/>
                <a:ea typeface="微软雅黑" panose="020B0503020204020204" pitchFamily="34" charset="-122"/>
              </a:rPr>
              <a:t>与模式识别</a:t>
            </a:r>
            <a:endParaRPr lang="zh-TW" altLang="en-US" sz="4330" b="1" dirty="0">
              <a:latin typeface="微软雅黑" panose="020B0503020204020204" pitchFamily="34" charset="-122"/>
              <a:ea typeface="微软雅黑" panose="020B0503020204020204" pitchFamily="34" charset="-122"/>
            </a:endParaRPr>
          </a:p>
        </p:txBody>
      </p:sp>
      <p:sp>
        <p:nvSpPr>
          <p:cNvPr id="14" name="矩形 13"/>
          <p:cNvSpPr/>
          <p:nvPr/>
        </p:nvSpPr>
        <p:spPr>
          <a:xfrm>
            <a:off x="2451811" y="3351279"/>
            <a:ext cx="4240372" cy="880695"/>
          </a:xfrm>
          <a:prstGeom prst="rect">
            <a:avLst/>
          </a:prstGeom>
          <a:noFill/>
        </p:spPr>
        <p:txBody>
          <a:bodyPr lIns="0" tIns="0" rIns="0" bIns="0">
            <a:noAutofit/>
          </a:bodyPr>
          <a:lstStyle/>
          <a:p>
            <a:pPr algn="ctr">
              <a:spcAft>
                <a:spcPts val="3790"/>
              </a:spcAft>
            </a:pPr>
            <a:r>
              <a:rPr lang="zh-TW" altLang="en-US" sz="3545" b="1" dirty="0">
                <a:latin typeface="微软雅黑" panose="020B0503020204020204" pitchFamily="34" charset="-122"/>
                <a:ea typeface="微软雅黑" panose="020B0503020204020204" pitchFamily="34" charset="-122"/>
              </a:rPr>
              <a:t>讲师</a:t>
            </a:r>
            <a:endParaRPr lang="en-US" altLang="zh-TW" sz="3545" b="1" dirty="0">
              <a:latin typeface="微软雅黑" panose="020B0503020204020204" pitchFamily="34" charset="-122"/>
              <a:ea typeface="微软雅黑" panose="020B0503020204020204" pitchFamily="34" charset="-122"/>
            </a:endParaRPr>
          </a:p>
          <a:p>
            <a:pPr algn="ctr">
              <a:spcAft>
                <a:spcPts val="3790"/>
              </a:spcAft>
            </a:pPr>
            <a:r>
              <a:rPr lang="zh-CN" altLang="en-US" sz="3545" b="1" dirty="0">
                <a:latin typeface="微软雅黑" panose="020B0503020204020204" pitchFamily="34" charset="-122"/>
                <a:ea typeface="微软雅黑" panose="020B0503020204020204" pitchFamily="34" charset="-122"/>
              </a:rPr>
              <a:t>吴鹏程</a:t>
            </a:r>
            <a:endParaRPr lang="en-US" altLang="zh-CN" sz="3545"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2263926" y="5076856"/>
            <a:ext cx="5104379" cy="455638"/>
          </a:xfrm>
          <a:prstGeom prst="rect">
            <a:avLst/>
          </a:prstGeom>
          <a:noFill/>
        </p:spPr>
        <p:txBody>
          <a:bodyPr wrap="square">
            <a:spAutoFit/>
          </a:bodyPr>
          <a:lstStyle/>
          <a:p>
            <a:pPr algn="ctr">
              <a:spcAft>
                <a:spcPts val="3790"/>
              </a:spcAft>
            </a:pPr>
            <a:r>
              <a:rPr lang="en-US" altLang="zh-CN" sz="2360" b="1" dirty="0">
                <a:latin typeface="微软雅黑" panose="020B0503020204020204" pitchFamily="34" charset="-122"/>
                <a:ea typeface="微软雅黑" panose="020B0503020204020204" pitchFamily="34" charset="-122"/>
              </a:rPr>
              <a:t>wupengcheng_mech@163.com</a:t>
            </a:r>
            <a:endParaRPr lang="zh-TW" altLang="en-US" sz="236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3" name="矩形 2"/>
          <p:cNvSpPr/>
          <p:nvPr/>
        </p:nvSpPr>
        <p:spPr>
          <a:xfrm>
            <a:off x="0" y="1148499"/>
            <a:ext cx="9080487" cy="1569660"/>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什么是概率图模型</a:t>
            </a:r>
            <a:endParaRPr lang="en-US" altLang="zh-CN" sz="2400" dirty="0">
              <a:latin typeface="宋体" panose="02010600030101010101" pitchFamily="2" charset="-122"/>
              <a:ea typeface="宋体" panose="02010600030101010101" pitchFamily="2" charset="-122"/>
            </a:endParaRPr>
          </a:p>
          <a:p>
            <a:r>
              <a:rPr lang="zh-CN" altLang="en-US" sz="2400" b="1" dirty="0">
                <a:solidFill>
                  <a:srgbClr val="FF0000"/>
                </a:solidFill>
                <a:latin typeface="宋体" panose="02010600030101010101" pitchFamily="2" charset="-122"/>
                <a:ea typeface="宋体" panose="02010600030101010101" pitchFamily="2" charset="-122"/>
              </a:rPr>
              <a:t>概率论</a:t>
            </a:r>
            <a:r>
              <a:rPr lang="zh-CN" altLang="en-US" sz="2400" dirty="0">
                <a:latin typeface="宋体" panose="02010600030101010101" pitchFamily="2" charset="-122"/>
                <a:ea typeface="宋体" panose="02010600030101010101" pitchFamily="2" charset="-122"/>
              </a:rPr>
              <a:t>与</a:t>
            </a:r>
            <a:r>
              <a:rPr lang="zh-CN" altLang="en-US" sz="2400" b="1" dirty="0">
                <a:solidFill>
                  <a:srgbClr val="FF0000"/>
                </a:solidFill>
                <a:latin typeface="宋体" panose="02010600030101010101" pitchFamily="2" charset="-122"/>
                <a:ea typeface="宋体" panose="02010600030101010101" pitchFamily="2" charset="-122"/>
              </a:rPr>
              <a:t>图论</a:t>
            </a:r>
            <a:r>
              <a:rPr lang="zh-CN" altLang="en-US" sz="2400" dirty="0">
                <a:latin typeface="宋体" panose="02010600030101010101" pitchFamily="2" charset="-122"/>
                <a:ea typeface="宋体" panose="02010600030101010101" pitchFamily="2" charset="-122"/>
              </a:rPr>
              <a:t>相结合的产物，为统计推理和学习提供了一个统一的灵活框架</a:t>
            </a: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pic>
        <p:nvPicPr>
          <p:cNvPr id="12" name="图片 11"/>
          <p:cNvPicPr>
            <a:picLocks noChangeAspect="1"/>
          </p:cNvPicPr>
          <p:nvPr/>
        </p:nvPicPr>
        <p:blipFill>
          <a:blip r:embed="rId2"/>
          <a:stretch>
            <a:fillRect/>
          </a:stretch>
        </p:blipFill>
        <p:spPr>
          <a:xfrm>
            <a:off x="63513" y="2867502"/>
            <a:ext cx="4654175" cy="3696153"/>
          </a:xfrm>
          <a:prstGeom prst="rect">
            <a:avLst/>
          </a:prstGeom>
        </p:spPr>
      </p:pic>
      <p:sp>
        <p:nvSpPr>
          <p:cNvPr id="4" name="矩形 3"/>
          <p:cNvSpPr/>
          <p:nvPr/>
        </p:nvSpPr>
        <p:spPr>
          <a:xfrm>
            <a:off x="4949072" y="2776587"/>
            <a:ext cx="4131415" cy="1569660"/>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例</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：把它当作城市间的距离来看</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边：两个城市之间是否有路</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权重：表示距离</a:t>
            </a:r>
            <a:endParaRPr lang="zh-CN" altLang="en-US" sz="2400" dirty="0"/>
          </a:p>
        </p:txBody>
      </p:sp>
      <p:sp>
        <p:nvSpPr>
          <p:cNvPr id="13" name="矩形 12"/>
          <p:cNvSpPr/>
          <p:nvPr/>
        </p:nvSpPr>
        <p:spPr>
          <a:xfrm>
            <a:off x="4949072" y="5216972"/>
            <a:ext cx="4246775" cy="1569660"/>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例</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：把它当作城市间的距离来看</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边：两个城市之间是否有路</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权重：表示车道数</a:t>
            </a:r>
            <a:endParaRPr lang="zh-CN" altLang="en-US" sz="24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 name="图片 9" descr="素材G"/>
          <p:cNvPicPr>
            <a:picLocks noChangeAspect="1"/>
          </p:cNvPicPr>
          <p:nvPr/>
        </p:nvPicPr>
        <p:blipFill>
          <a:blip r:embed="rId1"/>
          <a:stretch>
            <a:fillRect/>
          </a:stretch>
        </p:blipFill>
        <p:spPr>
          <a:xfrm>
            <a:off x="31759" y="59395"/>
            <a:ext cx="3154228" cy="708447"/>
          </a:xfrm>
          <a:prstGeom prst="rect">
            <a:avLst/>
          </a:prstGeom>
        </p:spPr>
      </p:pic>
      <p:sp>
        <p:nvSpPr>
          <p:cNvPr id="11" name="矩形 10"/>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17" name="内容占位符 2"/>
          <p:cNvSpPr>
            <a:spLocks noGrp="1" noChangeArrowheads="1"/>
          </p:cNvSpPr>
          <p:nvPr>
            <p:ph idx="1"/>
          </p:nvPr>
        </p:nvSpPr>
        <p:spPr>
          <a:xfrm>
            <a:off x="301557" y="1097808"/>
            <a:ext cx="7427913" cy="574675"/>
          </a:xfrm>
        </p:spPr>
        <p:txBody>
          <a:bodyPr/>
          <a:lstStyle/>
          <a:p>
            <a:r>
              <a:rPr lang="zh-CN" altLang="en-US" dirty="0">
                <a:latin typeface="微软雅黑" panose="020B0503020204020204" pitchFamily="34" charset="-122"/>
                <a:ea typeface="微软雅黑" panose="020B0503020204020204" pitchFamily="34" charset="-122"/>
              </a:rPr>
              <a:t>和积算法</a:t>
            </a:r>
            <a:endParaRPr lang="en-US" altLang="zh-CN"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9" name="对象 18"/>
              <p:cNvSpPr txBox="1"/>
              <p:nvPr/>
            </p:nvSpPr>
            <p:spPr bwMode="auto">
              <a:xfrm>
                <a:off x="1608873" y="2726588"/>
                <a:ext cx="4590881" cy="388938"/>
              </a:xfrm>
              <a:prstGeom prst="rect">
                <a:avLst/>
              </a:prstGeom>
              <a:noFill/>
            </p:spPr>
            <p:txBody>
              <a:bodyPr>
                <a:noAutofit/>
              </a:bodyPr>
              <a:lstStyle/>
              <a:p>
                <a14:m>
                  <m:oMathPara xmlns:m="http://schemas.openxmlformats.org/officeDocument/2006/math">
                    <m:oMathParaPr>
                      <m:jc m:val="centerGroup"/>
                    </m:oMathParaPr>
                    <m:oMath xmlns:m="http://schemas.openxmlformats.org/officeDocument/2006/math">
                      <m:nary>
                        <m:naryPr>
                          <m:chr m:val="∑"/>
                          <m:supHide m:val="on"/>
                          <m:ctrlPr>
                            <a:rPr lang="zh-CN" altLang="en-US" sz="1600" i="1">
                              <a:solidFill>
                                <a:srgbClr val="000000"/>
                              </a:solidFill>
                              <a:latin typeface="Cambria Math" panose="02040503050406030204" pitchFamily="18" charset="0"/>
                            </a:rPr>
                          </m:ctrlPr>
                        </m:naryPr>
                        <m:sub>
                          <m:r>
                            <a:rPr lang="zh-CN" altLang="en-US" sz="1600" i="1">
                              <a:solidFill>
                                <a:srgbClr val="000000"/>
                              </a:solidFill>
                              <a:latin typeface="Cambria Math" panose="02040503050406030204" pitchFamily="18" charset="0"/>
                            </a:rPr>
                            <m:t>𝑖</m:t>
                          </m:r>
                          <m:r>
                            <a:rPr lang="zh-CN" altLang="en-US" sz="1600" i="1">
                              <a:solidFill>
                                <a:srgbClr val="000000"/>
                              </a:solidFill>
                              <a:latin typeface="Cambria Math" panose="02040503050406030204" pitchFamily="18" charset="0"/>
                            </a:rPr>
                            <m:t>,</m:t>
                          </m:r>
                          <m:r>
                            <a:rPr lang="zh-CN" altLang="en-US" sz="1600" i="1">
                              <a:solidFill>
                                <a:srgbClr val="000000"/>
                              </a:solidFill>
                              <a:latin typeface="Cambria Math" panose="02040503050406030204" pitchFamily="18" charset="0"/>
                            </a:rPr>
                            <m:t>𝑗</m:t>
                          </m:r>
                          <m:r>
                            <a:rPr lang="zh-CN" altLang="en-US" sz="1600" i="1">
                              <a:solidFill>
                                <a:srgbClr val="000000"/>
                              </a:solidFill>
                              <a:latin typeface="Cambria Math" panose="02040503050406030204" pitchFamily="18" charset="0"/>
                            </a:rPr>
                            <m:t>,</m:t>
                          </m:r>
                          <m:r>
                            <a:rPr lang="zh-CN" altLang="en-US" sz="1600" i="1">
                              <a:solidFill>
                                <a:srgbClr val="000000"/>
                              </a:solidFill>
                              <a:latin typeface="Cambria Math" panose="02040503050406030204" pitchFamily="18" charset="0"/>
                            </a:rPr>
                            <m:t>𝑘</m:t>
                          </m:r>
                        </m:sub>
                        <m:sup/>
                        <m:e>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𝑥</m:t>
                              </m:r>
                            </m:e>
                            <m:sub>
                              <m:r>
                                <a:rPr lang="zh-CN" altLang="en-US" sz="1600" i="1">
                                  <a:solidFill>
                                    <a:srgbClr val="000000"/>
                                  </a:solidFill>
                                  <a:latin typeface="Cambria Math" panose="02040503050406030204" pitchFamily="18" charset="0"/>
                                </a:rPr>
                                <m:t>𝑖</m:t>
                              </m:r>
                            </m:sub>
                          </m:sSub>
                        </m:e>
                      </m:nary>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𝑦</m:t>
                          </m:r>
                        </m:e>
                        <m:sub>
                          <m:r>
                            <a:rPr lang="zh-CN" altLang="en-US" sz="1600" i="1">
                              <a:solidFill>
                                <a:srgbClr val="000000"/>
                              </a:solidFill>
                              <a:latin typeface="Cambria Math" panose="02040503050406030204" pitchFamily="18" charset="0"/>
                            </a:rPr>
                            <m:t>𝑗</m:t>
                          </m:r>
                        </m:sub>
                      </m:sSub>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𝑧</m:t>
                          </m:r>
                        </m:e>
                        <m:sub>
                          <m:r>
                            <a:rPr lang="zh-CN" altLang="en-US" sz="1600" i="1">
                              <a:solidFill>
                                <a:srgbClr val="000000"/>
                              </a:solidFill>
                              <a:latin typeface="Cambria Math" panose="02040503050406030204" pitchFamily="18" charset="0"/>
                            </a:rPr>
                            <m:t>𝑘</m:t>
                          </m:r>
                        </m:sub>
                      </m:sSub>
                      <m:r>
                        <a:rPr lang="zh-CN" altLang="en-US" sz="1600" i="1">
                          <a:solidFill>
                            <a:srgbClr val="000000"/>
                          </a:solidFill>
                          <a:latin typeface="Cambria Math" panose="02040503050406030204" pitchFamily="18" charset="0"/>
                        </a:rPr>
                        <m:t>=(</m:t>
                      </m:r>
                      <m:nary>
                        <m:naryPr>
                          <m:chr m:val="∑"/>
                          <m:supHide m:val="on"/>
                          <m:ctrlPr>
                            <a:rPr lang="zh-CN" altLang="en-US" sz="1600" i="1">
                              <a:solidFill>
                                <a:srgbClr val="000000"/>
                              </a:solidFill>
                              <a:latin typeface="Cambria Math" panose="02040503050406030204" pitchFamily="18" charset="0"/>
                            </a:rPr>
                          </m:ctrlPr>
                        </m:naryPr>
                        <m:sub>
                          <m:r>
                            <a:rPr lang="zh-CN" altLang="en-US" sz="1600" i="1">
                              <a:solidFill>
                                <a:srgbClr val="000000"/>
                              </a:solidFill>
                              <a:latin typeface="Cambria Math" panose="02040503050406030204" pitchFamily="18" charset="0"/>
                            </a:rPr>
                            <m:t>𝑖</m:t>
                          </m:r>
                        </m:sub>
                        <m:sup/>
                        <m:e>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𝑥</m:t>
                              </m:r>
                            </m:e>
                            <m:sub>
                              <m:r>
                                <a:rPr lang="zh-CN" altLang="en-US" sz="1600" i="1">
                                  <a:solidFill>
                                    <a:srgbClr val="000000"/>
                                  </a:solidFill>
                                  <a:latin typeface="Cambria Math" panose="02040503050406030204" pitchFamily="18" charset="0"/>
                                </a:rPr>
                                <m:t>𝑖</m:t>
                              </m:r>
                            </m:sub>
                          </m:sSub>
                        </m:e>
                      </m:nary>
                      <m:r>
                        <a:rPr lang="zh-CN" altLang="en-US" sz="1600" i="1">
                          <a:solidFill>
                            <a:srgbClr val="000000"/>
                          </a:solidFill>
                          <a:latin typeface="Cambria Math" panose="02040503050406030204" pitchFamily="18" charset="0"/>
                        </a:rPr>
                        <m:t>)×(</m:t>
                      </m:r>
                      <m:nary>
                        <m:naryPr>
                          <m:chr m:val="∑"/>
                          <m:supHide m:val="on"/>
                          <m:ctrlPr>
                            <a:rPr lang="zh-CN" altLang="en-US" sz="1600" i="1">
                              <a:solidFill>
                                <a:srgbClr val="000000"/>
                              </a:solidFill>
                              <a:latin typeface="Cambria Math" panose="02040503050406030204" pitchFamily="18" charset="0"/>
                            </a:rPr>
                          </m:ctrlPr>
                        </m:naryPr>
                        <m:sub>
                          <m:r>
                            <a:rPr lang="zh-CN" altLang="en-US" sz="1600" i="1">
                              <a:solidFill>
                                <a:srgbClr val="000000"/>
                              </a:solidFill>
                              <a:latin typeface="Cambria Math" panose="02040503050406030204" pitchFamily="18" charset="0"/>
                            </a:rPr>
                            <m:t>𝑗</m:t>
                          </m:r>
                        </m:sub>
                        <m:sup/>
                        <m:e>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𝑦</m:t>
                              </m:r>
                            </m:e>
                            <m:sub>
                              <m:r>
                                <a:rPr lang="zh-CN" altLang="en-US" sz="1600" i="1">
                                  <a:solidFill>
                                    <a:srgbClr val="000000"/>
                                  </a:solidFill>
                                  <a:latin typeface="Cambria Math" panose="02040503050406030204" pitchFamily="18" charset="0"/>
                                </a:rPr>
                                <m:t>𝑗</m:t>
                              </m:r>
                            </m:sub>
                          </m:sSub>
                        </m:e>
                      </m:nary>
                      <m:r>
                        <a:rPr lang="zh-CN" altLang="en-US" sz="1600" i="1">
                          <a:solidFill>
                            <a:srgbClr val="000000"/>
                          </a:solidFill>
                          <a:latin typeface="Cambria Math" panose="02040503050406030204" pitchFamily="18" charset="0"/>
                        </a:rPr>
                        <m:t>)×(</m:t>
                      </m:r>
                      <m:nary>
                        <m:naryPr>
                          <m:chr m:val="∑"/>
                          <m:supHide m:val="on"/>
                          <m:ctrlPr>
                            <a:rPr lang="zh-CN" altLang="en-US" sz="1600" i="1">
                              <a:solidFill>
                                <a:srgbClr val="000000"/>
                              </a:solidFill>
                              <a:latin typeface="Cambria Math" panose="02040503050406030204" pitchFamily="18" charset="0"/>
                            </a:rPr>
                          </m:ctrlPr>
                        </m:naryPr>
                        <m:sub>
                          <m:r>
                            <a:rPr lang="zh-CN" altLang="en-US" sz="1600" i="1">
                              <a:solidFill>
                                <a:srgbClr val="000000"/>
                              </a:solidFill>
                              <a:latin typeface="Cambria Math" panose="02040503050406030204" pitchFamily="18" charset="0"/>
                            </a:rPr>
                            <m:t>𝑘</m:t>
                          </m:r>
                        </m:sub>
                        <m:sup/>
                        <m:e>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𝑧</m:t>
                              </m:r>
                            </m:e>
                            <m:sub>
                              <m:r>
                                <a:rPr lang="zh-CN" altLang="en-US" sz="1600" i="1">
                                  <a:solidFill>
                                    <a:srgbClr val="000000"/>
                                  </a:solidFill>
                                  <a:latin typeface="Cambria Math" panose="02040503050406030204" pitchFamily="18" charset="0"/>
                                </a:rPr>
                                <m:t>𝑘</m:t>
                              </m:r>
                            </m:sub>
                          </m:sSub>
                        </m:e>
                      </m:nary>
                      <m:r>
                        <a:rPr lang="zh-CN" altLang="en-US" sz="1600" i="1">
                          <a:solidFill>
                            <a:srgbClr val="000000"/>
                          </a:solidFill>
                          <a:latin typeface="Cambria Math" panose="02040503050406030204" pitchFamily="18" charset="0"/>
                        </a:rPr>
                        <m:t>).</m:t>
                      </m:r>
                    </m:oMath>
                  </m:oMathPara>
                </a14:m>
                <a:endParaRPr lang="zh-CN" altLang="en-US" sz="1600" dirty="0"/>
              </a:p>
            </p:txBody>
          </p:sp>
        </mc:Choice>
        <mc:Fallback>
          <p:sp>
            <p:nvSpPr>
              <p:cNvPr id="19" name="对象 18"/>
              <p:cNvSpPr txBox="1">
                <a:spLocks noRot="1" noChangeAspect="1" noMove="1" noResize="1" noEditPoints="1" noAdjustHandles="1" noChangeArrowheads="1" noChangeShapeType="1" noTextEdit="1"/>
              </p:cNvSpPr>
              <p:nvPr/>
            </p:nvSpPr>
            <p:spPr bwMode="auto">
              <a:xfrm>
                <a:off x="1608873" y="2726588"/>
                <a:ext cx="4590881" cy="388938"/>
              </a:xfrm>
              <a:prstGeom prst="rect">
                <a:avLst/>
              </a:prstGeom>
              <a:blipFill rotWithShape="1">
                <a:blip r:embed="rId2"/>
                <a:stretch>
                  <a:fillRect l="-9" t="-137" r="5" b="-59863"/>
                </a:stretch>
              </a:blipFill>
            </p:spPr>
            <p:txBody>
              <a:bodyPr/>
              <a:lstStyle/>
              <a:p>
                <a:r>
                  <a:rPr lang="zh-CN" altLang="en-US">
                    <a:noFill/>
                  </a:rPr>
                  <a:t> </a:t>
                </a:r>
              </a:p>
            </p:txBody>
          </p:sp>
        </mc:Fallback>
      </mc:AlternateContent>
      <p:sp>
        <p:nvSpPr>
          <p:cNvPr id="2" name="矩形 1"/>
          <p:cNvSpPr/>
          <p:nvPr/>
        </p:nvSpPr>
        <p:spPr>
          <a:xfrm>
            <a:off x="63514" y="1808136"/>
            <a:ext cx="9080486" cy="646331"/>
          </a:xfrm>
          <a:prstGeom prst="rect">
            <a:avLst/>
          </a:prstGeom>
        </p:spPr>
        <p:txBody>
          <a:bodyPr wrap="square">
            <a:spAutoFit/>
          </a:bodyPr>
          <a:lstStyle/>
          <a:p>
            <a:pPr>
              <a:spcBef>
                <a:spcPct val="0"/>
              </a:spcBef>
              <a:buNone/>
            </a:pPr>
            <a:r>
              <a:rPr lang="zh-CN" altLang="en-US" dirty="0">
                <a:ea typeface="宋体" panose="02010600030101010101" pitchFamily="2" charset="-122"/>
                <a:cs typeface="Times New Roman" panose="02020603050405020304" pitchFamily="18" charset="0"/>
              </a:rPr>
              <a:t>和积算法的核心数学思想是交换求和运算和求积运算的次序。</a:t>
            </a:r>
            <a:endParaRPr lang="en-US" altLang="zh-CN" dirty="0">
              <a:ea typeface="宋体" panose="02010600030101010101" pitchFamily="2" charset="-122"/>
              <a:cs typeface="Times New Roman" panose="02020603050405020304" pitchFamily="18" charset="0"/>
            </a:endParaRPr>
          </a:p>
          <a:p>
            <a:pPr>
              <a:spcBef>
                <a:spcPct val="0"/>
              </a:spcBef>
              <a:buNone/>
            </a:pPr>
            <a:r>
              <a:rPr lang="zh-CN" altLang="en-US" dirty="0">
                <a:ea typeface="宋体" panose="02010600030101010101" pitchFamily="2" charset="-122"/>
                <a:cs typeface="Times New Roman" panose="02020603050405020304" pitchFamily="18" charset="0"/>
              </a:rPr>
              <a:t>交换求和与求积运算的依据是乘法分配律：</a:t>
            </a:r>
            <a:endParaRPr lang="en-US" altLang="zh-CN" dirty="0">
              <a:ea typeface="宋体" panose="02010600030101010101" pitchFamily="2" charset="-122"/>
              <a:cs typeface="Times New Roman" panose="02020603050405020304" pitchFamily="18" charset="0"/>
            </a:endParaRPr>
          </a:p>
        </p:txBody>
      </p:sp>
      <p:sp>
        <p:nvSpPr>
          <p:cNvPr id="3" name="矩形 2"/>
          <p:cNvSpPr/>
          <p:nvPr/>
        </p:nvSpPr>
        <p:spPr>
          <a:xfrm>
            <a:off x="50636" y="4043610"/>
            <a:ext cx="4572000" cy="1200329"/>
          </a:xfrm>
          <a:prstGeom prst="rect">
            <a:avLst/>
          </a:prstGeom>
        </p:spPr>
        <p:txBody>
          <a:bodyPr>
            <a:spAutoFit/>
          </a:bodyPr>
          <a:lstStyle/>
          <a:p>
            <a:pPr>
              <a:spcBef>
                <a:spcPct val="0"/>
              </a:spcBef>
              <a:buNone/>
            </a:pPr>
            <a:r>
              <a:rPr lang="zh-CN" altLang="en-US" dirty="0">
                <a:ea typeface="宋体" panose="02010600030101010101" pitchFamily="2" charset="-122"/>
                <a:cs typeface="Times New Roman" panose="02020603050405020304" pitchFamily="18" charset="0"/>
              </a:rPr>
              <a:t>和积算法体现了消息传递的思想。消息分为两种：</a:t>
            </a:r>
            <a:endParaRPr lang="zh-CN" altLang="en-US" dirty="0">
              <a:ea typeface="宋体" panose="02010600030101010101" pitchFamily="2" charset="-122"/>
              <a:cs typeface="Times New Roman" panose="02020603050405020304" pitchFamily="18" charset="0"/>
            </a:endParaRPr>
          </a:p>
          <a:p>
            <a:pPr>
              <a:spcBef>
                <a:spcPct val="0"/>
              </a:spcBef>
              <a:buNone/>
            </a:pPr>
            <a:r>
              <a:rPr lang="en-US" altLang="zh-CN" dirty="0">
                <a:ea typeface="宋体" panose="02010600030101010101" pitchFamily="2" charset="-122"/>
                <a:cs typeface="Times New Roman" panose="02020603050405020304" pitchFamily="18" charset="0"/>
              </a:rPr>
              <a:t>	</a:t>
            </a:r>
            <a:r>
              <a:rPr lang="zh-CN" altLang="en-US" dirty="0">
                <a:ea typeface="宋体" panose="02010600030101010101" pitchFamily="2" charset="-122"/>
                <a:cs typeface="Times New Roman" panose="02020603050405020304" pitchFamily="18" charset="0"/>
              </a:rPr>
              <a:t>① 从因子节点到变量节点的消息；</a:t>
            </a:r>
            <a:endParaRPr lang="zh-CN" altLang="en-US" dirty="0">
              <a:ea typeface="宋体" panose="02010600030101010101" pitchFamily="2" charset="-122"/>
              <a:cs typeface="Times New Roman" panose="02020603050405020304" pitchFamily="18" charset="0"/>
            </a:endParaRPr>
          </a:p>
          <a:p>
            <a:pPr>
              <a:spcBef>
                <a:spcPct val="0"/>
              </a:spcBef>
              <a:buNone/>
            </a:pPr>
            <a:r>
              <a:rPr lang="en-US" altLang="zh-CN" dirty="0">
                <a:ea typeface="宋体" panose="02010600030101010101" pitchFamily="2" charset="-122"/>
                <a:cs typeface="Times New Roman" panose="02020603050405020304" pitchFamily="18" charset="0"/>
              </a:rPr>
              <a:t>	</a:t>
            </a:r>
            <a:r>
              <a:rPr lang="zh-CN" altLang="en-US" dirty="0">
                <a:ea typeface="宋体" panose="02010600030101010101" pitchFamily="2" charset="-122"/>
                <a:cs typeface="Times New Roman" panose="02020603050405020304" pitchFamily="18" charset="0"/>
              </a:rPr>
              <a:t>② 从变量节点到因子节点的消息。</a:t>
            </a:r>
            <a:endParaRPr lang="zh-CN" altLang="en-US" dirty="0">
              <a:ea typeface="宋体" panose="02010600030101010101" pitchFamily="2" charset="-122"/>
              <a:cs typeface="Times New Roman" panose="02020603050405020304" pitchFamily="18" charset="0"/>
            </a:endParaRPr>
          </a:p>
        </p:txBody>
      </p:sp>
      <p:pic>
        <p:nvPicPr>
          <p:cNvPr id="15" name="图片 14"/>
          <p:cNvPicPr>
            <a:picLocks noChangeAspect="1"/>
          </p:cNvPicPr>
          <p:nvPr/>
        </p:nvPicPr>
        <p:blipFill>
          <a:blip r:embed="rId3"/>
          <a:stretch>
            <a:fillRect/>
          </a:stretch>
        </p:blipFill>
        <p:spPr>
          <a:xfrm>
            <a:off x="4571998" y="3742475"/>
            <a:ext cx="4431095" cy="1971100"/>
          </a:xfrm>
          <a:prstGeom prst="rect">
            <a:avLst/>
          </a:prstGeom>
        </p:spPr>
      </p:pic>
      <p:cxnSp>
        <p:nvCxnSpPr>
          <p:cNvPr id="12" name="直接连接符 11"/>
          <p:cNvCxnSpPr/>
          <p:nvPr/>
        </p:nvCxnSpPr>
        <p:spPr>
          <a:xfrm>
            <a:off x="5007540" y="4248912"/>
            <a:ext cx="0" cy="699866"/>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1" cstate="print">
            <a:extLst>
              <a:ext uri="{28A0092B-C50C-407E-A947-70E740481C1C}">
                <a14:useLocalDpi xmlns:a14="http://schemas.microsoft.com/office/drawing/2010/main" val="0"/>
              </a:ext>
            </a:extLst>
          </a:blip>
          <a:stretch>
            <a:fillRect/>
          </a:stretch>
        </p:blipFill>
        <p:spPr>
          <a:xfrm>
            <a:off x="969509" y="1784237"/>
            <a:ext cx="7204981" cy="4855801"/>
          </a:xfrm>
          <a:prstGeom prst="rect">
            <a:avLst/>
          </a:prstGeom>
        </p:spPr>
      </p:pic>
      <p:sp>
        <p:nvSpPr>
          <p:cNvPr id="5" name="内容占位符 2"/>
          <p:cNvSpPr>
            <a:spLocks noGrp="1" noChangeArrowheads="1"/>
          </p:cNvSpPr>
          <p:nvPr>
            <p:ph idx="1"/>
          </p:nvPr>
        </p:nvSpPr>
        <p:spPr>
          <a:xfrm>
            <a:off x="301557" y="1097808"/>
            <a:ext cx="7427913" cy="574675"/>
          </a:xfrm>
        </p:spPr>
        <p:txBody>
          <a:bodyPr/>
          <a:lstStyle/>
          <a:p>
            <a:r>
              <a:rPr lang="zh-CN" altLang="en-US" dirty="0">
                <a:latin typeface="微软雅黑" panose="020B0503020204020204" pitchFamily="34" charset="-122"/>
                <a:ea typeface="微软雅黑" panose="020B0503020204020204" pitchFamily="34" charset="-122"/>
              </a:rPr>
              <a:t>和积算法，求</a:t>
            </a:r>
            <a:r>
              <a:rPr lang="en-US" altLang="zh-CN" dirty="0">
                <a:latin typeface="微软雅黑" panose="020B0503020204020204" pitchFamily="34" charset="-122"/>
                <a:ea typeface="微软雅黑" panose="020B0503020204020204" pitchFamily="34" charset="-122"/>
              </a:rPr>
              <a:t>g</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6"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1" name="图片 10" descr="素材G"/>
          <p:cNvPicPr>
            <a:picLocks noChangeAspect="1"/>
          </p:cNvPicPr>
          <p:nvPr/>
        </p:nvPicPr>
        <p:blipFill>
          <a:blip r:embed="rId2"/>
          <a:stretch>
            <a:fillRect/>
          </a:stretch>
        </p:blipFill>
        <p:spPr>
          <a:xfrm>
            <a:off x="31759" y="59395"/>
            <a:ext cx="3154228" cy="708447"/>
          </a:xfrm>
          <a:prstGeom prst="rect">
            <a:avLst/>
          </a:prstGeom>
        </p:spPr>
      </p:pic>
      <p:sp>
        <p:nvSpPr>
          <p:cNvPr id="12" name="矩形 11"/>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1" cstate="print">
            <a:extLst>
              <a:ext uri="{28A0092B-C50C-407E-A947-70E740481C1C}">
                <a14:useLocalDpi xmlns:a14="http://schemas.microsoft.com/office/drawing/2010/main" val="0"/>
              </a:ext>
            </a:extLst>
          </a:blip>
          <a:stretch>
            <a:fillRect/>
          </a:stretch>
        </p:blipFill>
        <p:spPr>
          <a:xfrm>
            <a:off x="1721287" y="1785454"/>
            <a:ext cx="5564731" cy="4398306"/>
          </a:xfrm>
          <a:prstGeom prst="rect">
            <a:avLst/>
          </a:prstGeom>
        </p:spPr>
      </p:pic>
      <p:sp>
        <p:nvSpPr>
          <p:cNvPr id="5"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 name="图片 9" descr="素材G"/>
          <p:cNvPicPr>
            <a:picLocks noChangeAspect="1"/>
          </p:cNvPicPr>
          <p:nvPr/>
        </p:nvPicPr>
        <p:blipFill>
          <a:blip r:embed="rId2"/>
          <a:stretch>
            <a:fillRect/>
          </a:stretch>
        </p:blipFill>
        <p:spPr>
          <a:xfrm>
            <a:off x="31759" y="59395"/>
            <a:ext cx="3154228" cy="708447"/>
          </a:xfrm>
          <a:prstGeom prst="rect">
            <a:avLst/>
          </a:prstGeom>
        </p:spPr>
      </p:pic>
      <p:sp>
        <p:nvSpPr>
          <p:cNvPr id="11" name="矩形 10"/>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cxnSp>
        <p:nvCxnSpPr>
          <p:cNvPr id="13" name="直接连接符 12"/>
          <p:cNvCxnSpPr/>
          <p:nvPr/>
        </p:nvCxnSpPr>
        <p:spPr>
          <a:xfrm>
            <a:off x="3959157" y="2626468"/>
            <a:ext cx="0" cy="247082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126477" y="2626468"/>
            <a:ext cx="0" cy="247082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599234" y="3429000"/>
            <a:ext cx="2140085"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599234" y="4382311"/>
            <a:ext cx="2140085"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13071" y="1174963"/>
            <a:ext cx="1045479"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x2</a:t>
            </a:r>
            <a:r>
              <a:rPr lang="zh-CN" altLang="en-US" dirty="0">
                <a:latin typeface="微软雅黑" panose="020B0503020204020204" pitchFamily="34" charset="-122"/>
                <a:ea typeface="微软雅黑" panose="020B0503020204020204" pitchFamily="34" charset="-122"/>
              </a:rPr>
              <a:t>）</a:t>
            </a:r>
            <a:endParaRPr lang="zh-CN" altLang="en-US" dirty="0"/>
          </a:p>
        </p:txBody>
      </p:sp>
      <p:sp>
        <p:nvSpPr>
          <p:cNvPr id="21" name="矩形 20"/>
          <p:cNvSpPr/>
          <p:nvPr/>
        </p:nvSpPr>
        <p:spPr>
          <a:xfrm>
            <a:off x="2087183" y="6346748"/>
            <a:ext cx="4969630"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x2</a:t>
            </a:r>
            <a:r>
              <a:rPr lang="zh-CN" altLang="en-US" dirty="0">
                <a:latin typeface="微软雅黑" panose="020B0503020204020204" pitchFamily="34" charset="-122"/>
                <a:ea typeface="微软雅黑" panose="020B0503020204020204" pitchFamily="34" charset="-122"/>
              </a:rPr>
              <a:t>）的边缘概率数学表达又是什么样子呢？</a:t>
            </a:r>
            <a:endParaRPr lang="zh-CN" alt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 name="图片 9" descr="素材G"/>
          <p:cNvPicPr>
            <a:picLocks noChangeAspect="1"/>
          </p:cNvPicPr>
          <p:nvPr/>
        </p:nvPicPr>
        <p:blipFill>
          <a:blip r:embed="rId1"/>
          <a:stretch>
            <a:fillRect/>
          </a:stretch>
        </p:blipFill>
        <p:spPr>
          <a:xfrm>
            <a:off x="31759" y="59395"/>
            <a:ext cx="3154228" cy="708447"/>
          </a:xfrm>
          <a:prstGeom prst="rect">
            <a:avLst/>
          </a:prstGeom>
        </p:spPr>
      </p:pic>
      <p:sp>
        <p:nvSpPr>
          <p:cNvPr id="11" name="矩形 10"/>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20" name="矩形 19"/>
          <p:cNvSpPr/>
          <p:nvPr/>
        </p:nvSpPr>
        <p:spPr>
          <a:xfrm>
            <a:off x="215794" y="1174963"/>
            <a:ext cx="231024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和积运算的数学表达</a:t>
            </a:r>
            <a:endParaRPr lang="zh-CN" altLang="en-US" dirty="0"/>
          </a:p>
        </p:txBody>
      </p:sp>
      <p:sp>
        <p:nvSpPr>
          <p:cNvPr id="16" name="矩形 15"/>
          <p:cNvSpPr/>
          <p:nvPr/>
        </p:nvSpPr>
        <p:spPr>
          <a:xfrm>
            <a:off x="215794" y="1755924"/>
            <a:ext cx="5955476" cy="646331"/>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首先定义因子节点到变量节点的消息的定义为如下所示：</a:t>
            </a:r>
            <a:endParaRPr lang="en-US" altLang="zh-CN" dirty="0">
              <a:latin typeface="微软雅黑" panose="020B0503020204020204" pitchFamily="34" charset="-122"/>
              <a:ea typeface="微软雅黑" panose="020B0503020204020204" pitchFamily="34" charset="-122"/>
            </a:endParaRPr>
          </a:p>
          <a:p>
            <a:endParaRPr lang="zh-CN" altLang="en-US" dirty="0"/>
          </a:p>
        </p:txBody>
      </p:sp>
      <mc:AlternateContent xmlns:mc="http://schemas.openxmlformats.org/markup-compatibility/2006">
        <mc:Choice xmlns:a14="http://schemas.microsoft.com/office/drawing/2010/main" Requires="a14">
          <p:sp>
            <p:nvSpPr>
              <p:cNvPr id="17" name="对象 16"/>
              <p:cNvSpPr txBox="1"/>
              <p:nvPr/>
            </p:nvSpPr>
            <p:spPr bwMode="auto">
              <a:xfrm>
                <a:off x="-379379" y="1997878"/>
                <a:ext cx="4728486" cy="971051"/>
              </a:xfrm>
              <a:prstGeom prst="rect">
                <a:avLst/>
              </a:prstGeom>
              <a:noFill/>
            </p:spPr>
            <p:txBody>
              <a:bodyPr>
                <a:noAutofit/>
              </a:bodyPr>
              <a:lstStyle/>
              <a:p>
                <a14:m>
                  <m:oMathPara xmlns:m="http://schemas.openxmlformats.org/officeDocument/2006/math">
                    <m:oMathParaPr>
                      <m:jc m:val="centerGroup"/>
                    </m:oMathParaPr>
                    <m:oMath xmlns:m="http://schemas.openxmlformats.org/officeDocument/2006/math">
                      <m:sSub>
                        <m:sSubPr>
                          <m:ctrlPr>
                            <a:rPr lang="zh-CN" altLang="en-US" sz="2400" i="1" smtClean="0">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𝜇</m:t>
                          </m:r>
                        </m:e>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en-US" altLang="zh-CN" sz="2400" b="0" i="1" smtClean="0">
                                  <a:solidFill>
                                    <a:srgbClr val="000000"/>
                                  </a:solidFill>
                                  <a:latin typeface="Cambria Math" panose="02040503050406030204" pitchFamily="18" charset="0"/>
                                </a:rPr>
                                <m:t> </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𝑓</m:t>
                              </m:r>
                            </m:e>
                            <m:sub>
                              <m:r>
                                <a:rPr lang="zh-CN" altLang="en-US" sz="2400" i="1">
                                  <a:solidFill>
                                    <a:srgbClr val="000000"/>
                                  </a:solidFill>
                                  <a:latin typeface="Cambria Math" panose="02040503050406030204" pitchFamily="18" charset="0"/>
                                </a:rPr>
                                <m:t>𝑠</m:t>
                              </m:r>
                            </m:sub>
                          </m:sSub>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en-US" altLang="zh-CN" sz="2400" b="0" i="1" smtClean="0">
                              <a:solidFill>
                                <a:srgbClr val="000000"/>
                              </a:solidFill>
                              <a:latin typeface="Cambria Math" panose="02040503050406030204" pitchFamily="18" charset="0"/>
                            </a:rPr>
                            <m:t> </m:t>
                          </m:r>
                        </m:sub>
                      </m:sSub>
                      <m:r>
                        <a:rPr lang="zh-CN" altLang="en-US" sz="2400" i="1">
                          <a:solidFill>
                            <a:srgbClr val="000000"/>
                          </a:solidFill>
                          <a:latin typeface="Cambria Math" panose="02040503050406030204" pitchFamily="18" charset="0"/>
                        </a:rPr>
                        <m:t>)=</m:t>
                      </m:r>
                      <m:nary>
                        <m:naryPr>
                          <m:chr m:val="∑"/>
                          <m:supHide m:val="on"/>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𝑠</m:t>
                              </m:r>
                            </m:sub>
                          </m:sSub>
                        </m:sub>
                        <m:sup/>
                        <m:e>
                          <m:sSub>
                            <m:sSubPr>
                              <m:ctrlPr>
                                <a:rPr lang="zh-CN" altLang="en-US" sz="2400" i="1">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𝐹</m:t>
                              </m:r>
                            </m:e>
                            <m:sub>
                              <m:r>
                                <a:rPr lang="en-US" altLang="zh-CN" sz="2400" b="0" i="1" smtClean="0">
                                  <a:solidFill>
                                    <a:srgbClr val="000000"/>
                                  </a:solidFill>
                                  <a:latin typeface="Cambria Math" panose="02040503050406030204" pitchFamily="18" charset="0"/>
                                </a:rPr>
                                <m:t>𝑠</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en-US" altLang="zh-CN" sz="2400" b="0" i="1" smtClean="0">
                                  <a:solidFill>
                                    <a:srgbClr val="000000"/>
                                  </a:solidFill>
                                  <a:latin typeface="Cambria Math" panose="02040503050406030204" pitchFamily="18" charset="0"/>
                                </a:rPr>
                                <m:t> </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𝑠</m:t>
                              </m:r>
                            </m:sub>
                          </m:sSub>
                          <m:r>
                            <a:rPr lang="zh-CN" altLang="en-US" sz="2400" i="1">
                              <a:solidFill>
                                <a:srgbClr val="000000"/>
                              </a:solidFill>
                              <a:latin typeface="Cambria Math" panose="02040503050406030204" pitchFamily="18" charset="0"/>
                            </a:rPr>
                            <m:t>)</m:t>
                          </m:r>
                        </m:e>
                      </m:nary>
                      <m:r>
                        <a:rPr lang="zh-CN" altLang="en-US" sz="2400" i="1">
                          <a:solidFill>
                            <a:srgbClr val="000000"/>
                          </a:solidFill>
                          <a:latin typeface="Cambria Math" panose="02040503050406030204" pitchFamily="18" charset="0"/>
                        </a:rPr>
                        <m:t>.</m:t>
                      </m:r>
                    </m:oMath>
                  </m:oMathPara>
                </a14:m>
                <a:endParaRPr lang="zh-CN" altLang="en-US" sz="2400" dirty="0"/>
              </a:p>
            </p:txBody>
          </p:sp>
        </mc:Choice>
        <mc:Fallback>
          <p:sp>
            <p:nvSpPr>
              <p:cNvPr id="17" name="对象 16"/>
              <p:cNvSpPr txBox="1">
                <a:spLocks noRot="1" noChangeAspect="1" noMove="1" noResize="1" noEditPoints="1" noAdjustHandles="1" noChangeArrowheads="1" noChangeShapeType="1" noTextEdit="1"/>
              </p:cNvSpPr>
              <p:nvPr/>
            </p:nvSpPr>
            <p:spPr bwMode="auto">
              <a:xfrm>
                <a:off x="-379379" y="1997878"/>
                <a:ext cx="4728486" cy="971051"/>
              </a:xfrm>
              <a:prstGeom prst="rect">
                <a:avLst/>
              </a:prstGeom>
              <a:blipFill rotWithShape="1">
                <a:blip r:embed="rId2"/>
                <a:stretch>
                  <a:fillRect l="6" t="-17" r="13" b="31"/>
                </a:stretch>
              </a:blipFill>
            </p:spPr>
            <p:txBody>
              <a:bodyPr/>
              <a:lstStyle/>
              <a:p>
                <a:r>
                  <a:rPr lang="zh-CN" altLang="en-US">
                    <a:noFill/>
                  </a:rPr>
                  <a:t> </a:t>
                </a:r>
              </a:p>
            </p:txBody>
          </p:sp>
        </mc:Fallback>
      </mc:AlternateContent>
      <p:pic>
        <p:nvPicPr>
          <p:cNvPr id="22" name="图片 21"/>
          <p:cNvPicPr/>
          <p:nvPr/>
        </p:nvPicPr>
        <p:blipFill>
          <a:blip r:embed="rId3" cstate="print">
            <a:extLst>
              <a:ext uri="{28A0092B-C50C-407E-A947-70E740481C1C}">
                <a14:useLocalDpi xmlns:a14="http://schemas.microsoft.com/office/drawing/2010/main" val="0"/>
              </a:ext>
            </a:extLst>
          </a:blip>
          <a:stretch>
            <a:fillRect/>
          </a:stretch>
        </p:blipFill>
        <p:spPr>
          <a:xfrm>
            <a:off x="1239104" y="3335849"/>
            <a:ext cx="2415629" cy="867898"/>
          </a:xfrm>
          <a:prstGeom prst="rect">
            <a:avLst/>
          </a:prstGeom>
        </p:spPr>
      </p:pic>
      <p:pic>
        <p:nvPicPr>
          <p:cNvPr id="23" name="图片 22"/>
          <p:cNvPicPr/>
          <p:nvPr/>
        </p:nvPicPr>
        <p:blipFill>
          <a:blip r:embed="rId4" cstate="print">
            <a:extLst>
              <a:ext uri="{28A0092B-C50C-407E-A947-70E740481C1C}">
                <a14:useLocalDpi xmlns:a14="http://schemas.microsoft.com/office/drawing/2010/main" val="0"/>
              </a:ext>
            </a:extLst>
          </a:blip>
          <a:stretch>
            <a:fillRect/>
          </a:stretch>
        </p:blipFill>
        <p:spPr>
          <a:xfrm>
            <a:off x="4446596" y="3336752"/>
            <a:ext cx="2415629" cy="867897"/>
          </a:xfrm>
          <a:prstGeom prst="rect">
            <a:avLst/>
          </a:prstGeom>
        </p:spPr>
      </p:pic>
      <p:sp>
        <p:nvSpPr>
          <p:cNvPr id="24" name="矩形 23"/>
          <p:cNvSpPr/>
          <p:nvPr/>
        </p:nvSpPr>
        <p:spPr>
          <a:xfrm>
            <a:off x="348196" y="4162727"/>
            <a:ext cx="3775393" cy="338554"/>
          </a:xfrm>
          <a:prstGeom prst="rect">
            <a:avLst/>
          </a:prstGeom>
        </p:spPr>
        <p:txBody>
          <a:bodyPr wrap="none">
            <a:spAutoFit/>
          </a:bodyPr>
          <a:lstStyle/>
          <a:p>
            <a:pPr algn="just">
              <a:spcAft>
                <a:spcPts val="0"/>
              </a:spcAft>
            </a:pP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a</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）由变量节点到因子节点的初始消息</a:t>
            </a:r>
            <a:endParaRPr lang="zh-CN" altLang="zh-CN" sz="16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25" name="矩形 24"/>
          <p:cNvSpPr/>
          <p:nvPr/>
        </p:nvSpPr>
        <p:spPr>
          <a:xfrm>
            <a:off x="4024047" y="4159978"/>
            <a:ext cx="3775393" cy="338554"/>
          </a:xfrm>
          <a:prstGeom prst="rect">
            <a:avLst/>
          </a:prstGeom>
        </p:spPr>
        <p:txBody>
          <a:bodyPr wrap="none">
            <a:spAutoFit/>
          </a:bodyPr>
          <a:lstStyle/>
          <a:p>
            <a:pPr algn="just">
              <a:spcAft>
                <a:spcPts val="0"/>
              </a:spcAft>
            </a:pP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b</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）由因子节点到变量节点的初始消息</a:t>
            </a:r>
            <a:endParaRPr lang="zh-CN" altLang="zh-CN" sz="1600" kern="100" dirty="0">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 name="图片 9" descr="素材G"/>
          <p:cNvPicPr>
            <a:picLocks noChangeAspect="1"/>
          </p:cNvPicPr>
          <p:nvPr/>
        </p:nvPicPr>
        <p:blipFill>
          <a:blip r:embed="rId1"/>
          <a:stretch>
            <a:fillRect/>
          </a:stretch>
        </p:blipFill>
        <p:spPr>
          <a:xfrm>
            <a:off x="31759" y="59395"/>
            <a:ext cx="3154228" cy="708447"/>
          </a:xfrm>
          <a:prstGeom prst="rect">
            <a:avLst/>
          </a:prstGeom>
        </p:spPr>
      </p:pic>
      <p:sp>
        <p:nvSpPr>
          <p:cNvPr id="11" name="矩形 10"/>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20" name="矩形 19"/>
          <p:cNvSpPr/>
          <p:nvPr/>
        </p:nvSpPr>
        <p:spPr>
          <a:xfrm>
            <a:off x="215794" y="1174963"/>
            <a:ext cx="231024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和积运算的数学表达</a:t>
            </a:r>
            <a:endParaRPr lang="zh-CN" altLang="en-US" dirty="0"/>
          </a:p>
        </p:txBody>
      </p:sp>
      <p:sp>
        <p:nvSpPr>
          <p:cNvPr id="16" name="矩形 15"/>
          <p:cNvSpPr/>
          <p:nvPr/>
        </p:nvSpPr>
        <p:spPr>
          <a:xfrm>
            <a:off x="215794" y="1755924"/>
            <a:ext cx="5955476" cy="646331"/>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首先定义因子节点到变量节点的消息的定义为如下所示：</a:t>
            </a:r>
            <a:endParaRPr lang="en-US" altLang="zh-CN" dirty="0">
              <a:latin typeface="微软雅黑" panose="020B0503020204020204" pitchFamily="34" charset="-122"/>
              <a:ea typeface="微软雅黑" panose="020B0503020204020204" pitchFamily="34" charset="-122"/>
            </a:endParaRPr>
          </a:p>
          <a:p>
            <a:endParaRPr lang="zh-CN" altLang="en-US" dirty="0"/>
          </a:p>
        </p:txBody>
      </p:sp>
      <mc:AlternateContent xmlns:mc="http://schemas.openxmlformats.org/markup-compatibility/2006">
        <mc:Choice xmlns:a14="http://schemas.microsoft.com/office/drawing/2010/main" Requires="a14">
          <p:sp>
            <p:nvSpPr>
              <p:cNvPr id="17" name="对象 16"/>
              <p:cNvSpPr txBox="1"/>
              <p:nvPr/>
            </p:nvSpPr>
            <p:spPr bwMode="auto">
              <a:xfrm>
                <a:off x="-379379" y="1997878"/>
                <a:ext cx="4728486" cy="971051"/>
              </a:xfrm>
              <a:prstGeom prst="rect">
                <a:avLst/>
              </a:prstGeom>
              <a:noFill/>
            </p:spPr>
            <p:txBody>
              <a:bodyPr>
                <a:noAutofit/>
              </a:bodyPr>
              <a:lstStyle/>
              <a:p>
                <a14:m>
                  <m:oMathPara xmlns:m="http://schemas.openxmlformats.org/officeDocument/2006/math">
                    <m:oMathParaPr>
                      <m:jc m:val="centerGroup"/>
                    </m:oMathParaPr>
                    <m:oMath xmlns:m="http://schemas.openxmlformats.org/officeDocument/2006/math">
                      <m:sSub>
                        <m:sSubPr>
                          <m:ctrlPr>
                            <a:rPr lang="zh-CN" altLang="en-US" sz="2400" i="1" smtClean="0">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𝜇</m:t>
                          </m:r>
                        </m:e>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en-US" altLang="zh-CN" sz="2400" b="0" i="1" smtClean="0">
                                  <a:solidFill>
                                    <a:srgbClr val="000000"/>
                                  </a:solidFill>
                                  <a:latin typeface="Cambria Math" panose="02040503050406030204" pitchFamily="18" charset="0"/>
                                </a:rPr>
                                <m:t> </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𝑓</m:t>
                              </m:r>
                            </m:e>
                            <m:sub>
                              <m:r>
                                <a:rPr lang="zh-CN" altLang="en-US" sz="2400" i="1">
                                  <a:solidFill>
                                    <a:srgbClr val="000000"/>
                                  </a:solidFill>
                                  <a:latin typeface="Cambria Math" panose="02040503050406030204" pitchFamily="18" charset="0"/>
                                </a:rPr>
                                <m:t>𝑠</m:t>
                              </m:r>
                            </m:sub>
                          </m:sSub>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en-US" altLang="zh-CN" sz="2400" b="0" i="1" smtClean="0">
                              <a:solidFill>
                                <a:srgbClr val="000000"/>
                              </a:solidFill>
                              <a:latin typeface="Cambria Math" panose="02040503050406030204" pitchFamily="18" charset="0"/>
                            </a:rPr>
                            <m:t> </m:t>
                          </m:r>
                        </m:sub>
                      </m:sSub>
                      <m:r>
                        <a:rPr lang="zh-CN" altLang="en-US" sz="2400" i="1">
                          <a:solidFill>
                            <a:srgbClr val="000000"/>
                          </a:solidFill>
                          <a:latin typeface="Cambria Math" panose="02040503050406030204" pitchFamily="18" charset="0"/>
                        </a:rPr>
                        <m:t>)=</m:t>
                      </m:r>
                      <m:nary>
                        <m:naryPr>
                          <m:chr m:val="∑"/>
                          <m:supHide m:val="on"/>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𝑠</m:t>
                              </m:r>
                            </m:sub>
                          </m:sSub>
                        </m:sub>
                        <m:sup/>
                        <m:e>
                          <m:sSub>
                            <m:sSubPr>
                              <m:ctrlPr>
                                <a:rPr lang="zh-CN" altLang="en-US" sz="2400" i="1">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𝐹</m:t>
                              </m:r>
                            </m:e>
                            <m:sub>
                              <m:r>
                                <a:rPr lang="en-US" altLang="zh-CN" sz="2400" b="0" i="1" smtClean="0">
                                  <a:solidFill>
                                    <a:srgbClr val="000000"/>
                                  </a:solidFill>
                                  <a:latin typeface="Cambria Math" panose="02040503050406030204" pitchFamily="18" charset="0"/>
                                </a:rPr>
                                <m:t>𝑠</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en-US" altLang="zh-CN" sz="2400" b="0" i="1" smtClean="0">
                                  <a:solidFill>
                                    <a:srgbClr val="000000"/>
                                  </a:solidFill>
                                  <a:latin typeface="Cambria Math" panose="02040503050406030204" pitchFamily="18" charset="0"/>
                                </a:rPr>
                                <m:t> </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𝑠</m:t>
                              </m:r>
                            </m:sub>
                          </m:sSub>
                          <m:r>
                            <a:rPr lang="zh-CN" altLang="en-US" sz="2400" i="1">
                              <a:solidFill>
                                <a:srgbClr val="000000"/>
                              </a:solidFill>
                              <a:latin typeface="Cambria Math" panose="02040503050406030204" pitchFamily="18" charset="0"/>
                            </a:rPr>
                            <m:t>)</m:t>
                          </m:r>
                        </m:e>
                      </m:nary>
                      <m:r>
                        <a:rPr lang="zh-CN" altLang="en-US" sz="2400" i="1">
                          <a:solidFill>
                            <a:srgbClr val="000000"/>
                          </a:solidFill>
                          <a:latin typeface="Cambria Math" panose="02040503050406030204" pitchFamily="18" charset="0"/>
                        </a:rPr>
                        <m:t>.</m:t>
                      </m:r>
                    </m:oMath>
                  </m:oMathPara>
                </a14:m>
                <a:endParaRPr lang="zh-CN" altLang="en-US" sz="2400" dirty="0"/>
              </a:p>
            </p:txBody>
          </p:sp>
        </mc:Choice>
        <mc:Fallback>
          <p:sp>
            <p:nvSpPr>
              <p:cNvPr id="17" name="对象 16"/>
              <p:cNvSpPr txBox="1">
                <a:spLocks noRot="1" noChangeAspect="1" noMove="1" noResize="1" noEditPoints="1" noAdjustHandles="1" noChangeArrowheads="1" noChangeShapeType="1" noTextEdit="1"/>
              </p:cNvSpPr>
              <p:nvPr/>
            </p:nvSpPr>
            <p:spPr bwMode="auto">
              <a:xfrm>
                <a:off x="-379379" y="1997878"/>
                <a:ext cx="4728486" cy="971051"/>
              </a:xfrm>
              <a:prstGeom prst="rect">
                <a:avLst/>
              </a:prstGeom>
              <a:blipFill rotWithShape="1">
                <a:blip r:embed="rId2"/>
                <a:stretch>
                  <a:fillRect l="6" t="-17" r="13" b="31"/>
                </a:stretch>
              </a:blipFill>
            </p:spPr>
            <p:txBody>
              <a:bodyPr/>
              <a:lstStyle/>
              <a:p>
                <a:r>
                  <a:rPr lang="zh-CN" altLang="en-US">
                    <a:noFill/>
                  </a:rPr>
                  <a:t> </a:t>
                </a:r>
              </a:p>
            </p:txBody>
          </p:sp>
        </mc:Fallback>
      </mc:AlternateContent>
      <p:pic>
        <p:nvPicPr>
          <p:cNvPr id="18" name="图片 17"/>
          <p:cNvPicPr/>
          <p:nvPr/>
        </p:nvPicPr>
        <p:blipFill>
          <a:blip r:embed="rId3" cstate="print">
            <a:extLst>
              <a:ext uri="{28A0092B-C50C-407E-A947-70E740481C1C}">
                <a14:useLocalDpi xmlns:a14="http://schemas.microsoft.com/office/drawing/2010/main" val="0"/>
              </a:ext>
            </a:extLst>
          </a:blip>
          <a:stretch>
            <a:fillRect/>
          </a:stretch>
        </p:blipFill>
        <p:spPr>
          <a:xfrm>
            <a:off x="4627033" y="2968929"/>
            <a:ext cx="4353816" cy="3441894"/>
          </a:xfrm>
          <a:prstGeom prst="rect">
            <a:avLst/>
          </a:prstGeom>
        </p:spPr>
      </p:pic>
      <mc:AlternateContent xmlns:mc="http://schemas.openxmlformats.org/markup-compatibility/2006">
        <mc:Choice xmlns:a14="http://schemas.microsoft.com/office/drawing/2010/main" Requires="a14">
          <p:sp>
            <p:nvSpPr>
              <p:cNvPr id="21" name="对象 20"/>
              <p:cNvSpPr txBox="1"/>
              <p:nvPr/>
            </p:nvSpPr>
            <p:spPr bwMode="auto">
              <a:xfrm>
                <a:off x="215900" y="2989263"/>
                <a:ext cx="4352925" cy="3884612"/>
              </a:xfrm>
              <a:prstGeom prst="rect">
                <a:avLst/>
              </a:prstGeom>
              <a:noFill/>
            </p:spPr>
            <p:txBody>
              <a:bodyPr>
                <a:normAutofit fontScale="77500" lnSpcReduction="20000"/>
              </a:bodyPr>
              <a:lstStyle/>
              <a:p>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𝜇</m:t>
                          </m:r>
                        </m:e>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𝑎</m:t>
                              </m:r>
                            </m:sub>
                          </m:sSub>
                        </m:sub>
                      </m:sSub>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oMath>
                    <m:oMath xmlns:m="http://schemas.openxmlformats.org/officeDocument/2006/math">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𝜇</m:t>
                          </m:r>
                        </m:e>
                        <m:sub>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𝑓</m:t>
                              </m:r>
                            </m:e>
                            <m:sub>
                              <m:r>
                                <a:rPr lang="zh-CN" altLang="en-US" sz="2100" i="1">
                                  <a:solidFill>
                                    <a:srgbClr val="000000"/>
                                  </a:solidFill>
                                  <a:latin typeface="Cambria Math" panose="02040503050406030204" pitchFamily="18" charset="0"/>
                                </a:rPr>
                                <m:t>𝑎</m:t>
                              </m:r>
                            </m:sub>
                          </m:sSub>
                          <m:r>
                            <a:rPr lang="zh-CN" altLang="en-US" sz="2100" i="1">
                              <a:solidFill>
                                <a:srgbClr val="000000"/>
                              </a:solidFill>
                              <a:latin typeface="Cambria Math" panose="02040503050406030204" pitchFamily="18" charset="0"/>
                            </a:rPr>
                            <m:t>→</m:t>
                          </m:r>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2</m:t>
                              </m:r>
                            </m:sub>
                          </m:sSub>
                        </m:sub>
                      </m:sSub>
                      <m:d>
                        <m:dPr>
                          <m:ctrlPr>
                            <a:rPr lang="zh-CN" altLang="en-US" sz="2100" i="1">
                              <a:solidFill>
                                <a:srgbClr val="000000"/>
                              </a:solidFill>
                              <a:latin typeface="Cambria Math" panose="02040503050406030204" pitchFamily="18" charset="0"/>
                            </a:rPr>
                          </m:ctrlPr>
                        </m:dPr>
                        <m:e>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2</m:t>
                              </m:r>
                            </m:sub>
                          </m:sSub>
                        </m:e>
                      </m:d>
                      <m:r>
                        <a:rPr lang="zh-CN" altLang="en-US" sz="2100" i="1">
                          <a:solidFill>
                            <a:srgbClr val="000000"/>
                          </a:solidFill>
                          <a:latin typeface="Cambria Math" panose="02040503050406030204" pitchFamily="18" charset="0"/>
                        </a:rPr>
                        <m:t>=</m:t>
                      </m:r>
                      <m:nary>
                        <m:naryPr>
                          <m:chr m:val="∑"/>
                          <m:supHide m:val="on"/>
                          <m:ctrlPr>
                            <a:rPr lang="zh-CN" altLang="en-US" sz="2100" i="1">
                              <a:solidFill>
                                <a:srgbClr val="000000"/>
                              </a:solidFill>
                              <a:latin typeface="Cambria Math" panose="02040503050406030204" pitchFamily="18" charset="0"/>
                            </a:rPr>
                          </m:ctrlPr>
                        </m:naryPr>
                        <m:sub>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1</m:t>
                              </m:r>
                            </m:sub>
                          </m:sSub>
                        </m:sub>
                        <m:sup/>
                        <m:e>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𝑓</m:t>
                              </m:r>
                            </m:e>
                            <m:sub>
                              <m:r>
                                <a:rPr lang="zh-CN" altLang="en-US" sz="2100" i="1">
                                  <a:solidFill>
                                    <a:srgbClr val="000000"/>
                                  </a:solidFill>
                                  <a:latin typeface="Cambria Math" panose="02040503050406030204" pitchFamily="18" charset="0"/>
                                </a:rPr>
                                <m:t>𝑎</m:t>
                              </m:r>
                            </m:sub>
                          </m:sSub>
                        </m:e>
                      </m:nary>
                      <m:d>
                        <m:dPr>
                          <m:ctrlPr>
                            <a:rPr lang="zh-CN" altLang="en-US" sz="2100" i="1">
                              <a:solidFill>
                                <a:srgbClr val="000000"/>
                              </a:solidFill>
                              <a:latin typeface="Cambria Math" panose="02040503050406030204" pitchFamily="18" charset="0"/>
                            </a:rPr>
                          </m:ctrlPr>
                        </m:dPr>
                        <m:e>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1</m:t>
                              </m:r>
                            </m:sub>
                          </m:sSub>
                          <m:r>
                            <a:rPr lang="zh-CN" altLang="en-US" sz="2100" i="1">
                              <a:solidFill>
                                <a:srgbClr val="000000"/>
                              </a:solidFill>
                              <a:latin typeface="Cambria Math" panose="02040503050406030204" pitchFamily="18" charset="0"/>
                            </a:rPr>
                            <m:t>,</m:t>
                          </m:r>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2</m:t>
                              </m:r>
                            </m:sub>
                          </m:sSub>
                        </m:e>
                      </m:d>
                    </m:oMath>
                    <m:oMath xmlns:m="http://schemas.openxmlformats.org/officeDocument/2006/math">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𝜇</m:t>
                          </m:r>
                        </m:e>
                        <m:sub>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4</m:t>
                              </m:r>
                            </m:sub>
                          </m:sSub>
                          <m:r>
                            <a:rPr lang="zh-CN" altLang="en-US" sz="2100" i="1">
                              <a:solidFill>
                                <a:srgbClr val="000000"/>
                              </a:solidFill>
                              <a:latin typeface="Cambria Math" panose="02040503050406030204" pitchFamily="18" charset="0"/>
                            </a:rPr>
                            <m:t>→</m:t>
                          </m:r>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𝑓</m:t>
                              </m:r>
                            </m:e>
                            <m:sub>
                              <m:r>
                                <a:rPr lang="zh-CN" altLang="en-US" sz="2100" i="1">
                                  <a:solidFill>
                                    <a:srgbClr val="000000"/>
                                  </a:solidFill>
                                  <a:latin typeface="Cambria Math" panose="02040503050406030204" pitchFamily="18" charset="0"/>
                                </a:rPr>
                                <m:t>𝑐</m:t>
                              </m:r>
                            </m:sub>
                          </m:sSub>
                        </m:sub>
                      </m:sSub>
                      <m:d>
                        <m:dPr>
                          <m:ctrlPr>
                            <a:rPr lang="zh-CN" altLang="en-US" sz="2100" i="1">
                              <a:solidFill>
                                <a:srgbClr val="000000"/>
                              </a:solidFill>
                              <a:latin typeface="Cambria Math" panose="02040503050406030204" pitchFamily="18" charset="0"/>
                            </a:rPr>
                          </m:ctrlPr>
                        </m:dPr>
                        <m:e>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4</m:t>
                              </m:r>
                            </m:sub>
                          </m:sSub>
                        </m:e>
                      </m:d>
                      <m:r>
                        <a:rPr lang="zh-CN" altLang="en-US" sz="2100" i="1">
                          <a:solidFill>
                            <a:srgbClr val="000000"/>
                          </a:solidFill>
                          <a:latin typeface="Cambria Math" panose="02040503050406030204" pitchFamily="18" charset="0"/>
                        </a:rPr>
                        <m:t>=</m:t>
                      </m:r>
                      <m:r>
                        <a:rPr lang="zh-CN" altLang="en-US" sz="2100" i="1">
                          <a:solidFill>
                            <a:srgbClr val="000000"/>
                          </a:solidFill>
                          <a:latin typeface="Cambria Math" panose="02040503050406030204" pitchFamily="18" charset="0"/>
                        </a:rPr>
                        <m:t>1</m:t>
                      </m:r>
                    </m:oMath>
                    <m:oMath xmlns:m="http://schemas.openxmlformats.org/officeDocument/2006/math">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𝜇</m:t>
                          </m:r>
                        </m:e>
                        <m:sub>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𝑓</m:t>
                              </m:r>
                            </m:e>
                            <m:sub>
                              <m:r>
                                <a:rPr lang="zh-CN" altLang="en-US" sz="2100" i="1">
                                  <a:solidFill>
                                    <a:srgbClr val="000000"/>
                                  </a:solidFill>
                                  <a:latin typeface="Cambria Math" panose="02040503050406030204" pitchFamily="18" charset="0"/>
                                </a:rPr>
                                <m:t>𝑐</m:t>
                              </m:r>
                            </m:sub>
                          </m:sSub>
                          <m:r>
                            <a:rPr lang="zh-CN" altLang="en-US" sz="2100" i="1">
                              <a:solidFill>
                                <a:srgbClr val="000000"/>
                              </a:solidFill>
                              <a:latin typeface="Cambria Math" panose="02040503050406030204" pitchFamily="18" charset="0"/>
                            </a:rPr>
                            <m:t>→</m:t>
                          </m:r>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2</m:t>
                              </m:r>
                            </m:sub>
                          </m:sSub>
                        </m:sub>
                      </m:sSub>
                      <m:d>
                        <m:dPr>
                          <m:ctrlPr>
                            <a:rPr lang="zh-CN" altLang="en-US" sz="2100" i="1">
                              <a:solidFill>
                                <a:srgbClr val="000000"/>
                              </a:solidFill>
                              <a:latin typeface="Cambria Math" panose="02040503050406030204" pitchFamily="18" charset="0"/>
                            </a:rPr>
                          </m:ctrlPr>
                        </m:dPr>
                        <m:e>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2</m:t>
                              </m:r>
                            </m:sub>
                          </m:sSub>
                        </m:e>
                      </m:d>
                      <m:r>
                        <a:rPr lang="zh-CN" altLang="en-US" sz="2100" i="1">
                          <a:solidFill>
                            <a:srgbClr val="000000"/>
                          </a:solidFill>
                          <a:latin typeface="Cambria Math" panose="02040503050406030204" pitchFamily="18" charset="0"/>
                        </a:rPr>
                        <m:t>=</m:t>
                      </m:r>
                      <m:nary>
                        <m:naryPr>
                          <m:chr m:val="∑"/>
                          <m:supHide m:val="on"/>
                          <m:ctrlPr>
                            <a:rPr lang="zh-CN" altLang="en-US" sz="2100" i="1">
                              <a:solidFill>
                                <a:srgbClr val="000000"/>
                              </a:solidFill>
                              <a:latin typeface="Cambria Math" panose="02040503050406030204" pitchFamily="18" charset="0"/>
                            </a:rPr>
                          </m:ctrlPr>
                        </m:naryPr>
                        <m:sub>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4</m:t>
                              </m:r>
                            </m:sub>
                          </m:sSub>
                        </m:sub>
                        <m:sup/>
                        <m:e>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𝑓</m:t>
                              </m:r>
                            </m:e>
                            <m:sub>
                              <m:r>
                                <a:rPr lang="zh-CN" altLang="en-US" sz="2100" i="1">
                                  <a:solidFill>
                                    <a:srgbClr val="000000"/>
                                  </a:solidFill>
                                  <a:latin typeface="Cambria Math" panose="02040503050406030204" pitchFamily="18" charset="0"/>
                                </a:rPr>
                                <m:t>𝑐</m:t>
                              </m:r>
                            </m:sub>
                          </m:sSub>
                        </m:e>
                      </m:nary>
                      <m:d>
                        <m:dPr>
                          <m:ctrlPr>
                            <a:rPr lang="zh-CN" altLang="en-US" sz="2100" i="1">
                              <a:solidFill>
                                <a:srgbClr val="000000"/>
                              </a:solidFill>
                              <a:latin typeface="Cambria Math" panose="02040503050406030204" pitchFamily="18" charset="0"/>
                            </a:rPr>
                          </m:ctrlPr>
                        </m:dPr>
                        <m:e>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2</m:t>
                              </m:r>
                            </m:sub>
                          </m:sSub>
                          <m:r>
                            <a:rPr lang="zh-CN" altLang="en-US" sz="2100" i="1">
                              <a:solidFill>
                                <a:srgbClr val="000000"/>
                              </a:solidFill>
                              <a:latin typeface="Cambria Math" panose="02040503050406030204" pitchFamily="18" charset="0"/>
                            </a:rPr>
                            <m:t>,</m:t>
                          </m:r>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4</m:t>
                              </m:r>
                            </m:sub>
                          </m:sSub>
                        </m:e>
                      </m:d>
                    </m:oMath>
                    <m:oMath xmlns:m="http://schemas.openxmlformats.org/officeDocument/2006/math">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𝜇</m:t>
                          </m:r>
                        </m:e>
                        <m:sub>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5</m:t>
                              </m:r>
                            </m:sub>
                          </m:sSub>
                          <m:r>
                            <a:rPr lang="zh-CN" altLang="en-US" sz="2100" i="1">
                              <a:solidFill>
                                <a:srgbClr val="000000"/>
                              </a:solidFill>
                              <a:latin typeface="Cambria Math" panose="02040503050406030204" pitchFamily="18" charset="0"/>
                            </a:rPr>
                            <m:t>→</m:t>
                          </m:r>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𝑓</m:t>
                              </m:r>
                            </m:e>
                            <m:sub>
                              <m:r>
                                <a:rPr lang="zh-CN" altLang="en-US" sz="2100" i="1">
                                  <a:solidFill>
                                    <a:srgbClr val="000000"/>
                                  </a:solidFill>
                                  <a:latin typeface="Cambria Math" panose="02040503050406030204" pitchFamily="18" charset="0"/>
                                </a:rPr>
                                <m:t>𝑑</m:t>
                              </m:r>
                            </m:sub>
                          </m:sSub>
                        </m:sub>
                      </m:sSub>
                      <m:d>
                        <m:dPr>
                          <m:ctrlPr>
                            <a:rPr lang="zh-CN" altLang="en-US" sz="2100" i="1">
                              <a:solidFill>
                                <a:srgbClr val="000000"/>
                              </a:solidFill>
                              <a:latin typeface="Cambria Math" panose="02040503050406030204" pitchFamily="18" charset="0"/>
                            </a:rPr>
                          </m:ctrlPr>
                        </m:dPr>
                        <m:e>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5</m:t>
                              </m:r>
                            </m:sub>
                          </m:sSub>
                        </m:e>
                      </m:d>
                      <m:r>
                        <a:rPr lang="zh-CN" altLang="en-US" sz="2100" i="1">
                          <a:solidFill>
                            <a:srgbClr val="000000"/>
                          </a:solidFill>
                          <a:latin typeface="Cambria Math" panose="02040503050406030204" pitchFamily="18" charset="0"/>
                        </a:rPr>
                        <m:t>=</m:t>
                      </m:r>
                      <m:r>
                        <a:rPr lang="zh-CN" altLang="en-US" sz="2100" i="1">
                          <a:solidFill>
                            <a:srgbClr val="000000"/>
                          </a:solidFill>
                          <a:latin typeface="Cambria Math" panose="02040503050406030204" pitchFamily="18" charset="0"/>
                        </a:rPr>
                        <m:t>1</m:t>
                      </m:r>
                    </m:oMath>
                    <m:oMath xmlns:m="http://schemas.openxmlformats.org/officeDocument/2006/math">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𝜇</m:t>
                          </m:r>
                        </m:e>
                        <m:sub>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𝑓</m:t>
                              </m:r>
                            </m:e>
                            <m:sub>
                              <m:r>
                                <a:rPr lang="zh-CN" altLang="en-US" sz="2100" i="1">
                                  <a:solidFill>
                                    <a:srgbClr val="000000"/>
                                  </a:solidFill>
                                  <a:latin typeface="Cambria Math" panose="02040503050406030204" pitchFamily="18" charset="0"/>
                                </a:rPr>
                                <m:t>𝑑</m:t>
                              </m:r>
                            </m:sub>
                          </m:sSub>
                          <m:r>
                            <a:rPr lang="zh-CN" altLang="en-US" sz="2100" i="1">
                              <a:solidFill>
                                <a:srgbClr val="000000"/>
                              </a:solidFill>
                              <a:latin typeface="Cambria Math" panose="02040503050406030204" pitchFamily="18" charset="0"/>
                            </a:rPr>
                            <m:t>→</m:t>
                          </m:r>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2</m:t>
                              </m:r>
                            </m:sub>
                          </m:sSub>
                        </m:sub>
                      </m:sSub>
                      <m:d>
                        <m:dPr>
                          <m:ctrlPr>
                            <a:rPr lang="zh-CN" altLang="en-US" sz="2100" i="1">
                              <a:solidFill>
                                <a:srgbClr val="000000"/>
                              </a:solidFill>
                              <a:latin typeface="Cambria Math" panose="02040503050406030204" pitchFamily="18" charset="0"/>
                            </a:rPr>
                          </m:ctrlPr>
                        </m:dPr>
                        <m:e>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2</m:t>
                              </m:r>
                            </m:sub>
                          </m:sSub>
                        </m:e>
                      </m:d>
                      <m:r>
                        <a:rPr lang="zh-CN" altLang="en-US" sz="2100" i="1">
                          <a:solidFill>
                            <a:srgbClr val="000000"/>
                          </a:solidFill>
                          <a:latin typeface="Cambria Math" panose="02040503050406030204" pitchFamily="18" charset="0"/>
                        </a:rPr>
                        <m:t>=</m:t>
                      </m:r>
                      <m:nary>
                        <m:naryPr>
                          <m:chr m:val="∑"/>
                          <m:supHide m:val="on"/>
                          <m:ctrlPr>
                            <a:rPr lang="zh-CN" altLang="en-US" sz="2100" i="1">
                              <a:solidFill>
                                <a:srgbClr val="000000"/>
                              </a:solidFill>
                              <a:latin typeface="Cambria Math" panose="02040503050406030204" pitchFamily="18" charset="0"/>
                            </a:rPr>
                          </m:ctrlPr>
                        </m:naryPr>
                        <m:sub>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5</m:t>
                              </m:r>
                            </m:sub>
                          </m:sSub>
                        </m:sub>
                        <m:sup/>
                        <m:e>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𝑓</m:t>
                              </m:r>
                            </m:e>
                            <m:sub>
                              <m:r>
                                <a:rPr lang="zh-CN" altLang="en-US" sz="2100" i="1">
                                  <a:solidFill>
                                    <a:srgbClr val="000000"/>
                                  </a:solidFill>
                                  <a:latin typeface="Cambria Math" panose="02040503050406030204" pitchFamily="18" charset="0"/>
                                </a:rPr>
                                <m:t>𝑑</m:t>
                              </m:r>
                            </m:sub>
                          </m:sSub>
                        </m:e>
                      </m:nary>
                      <m:d>
                        <m:dPr>
                          <m:ctrlPr>
                            <a:rPr lang="zh-CN" altLang="en-US" sz="2100" i="1">
                              <a:solidFill>
                                <a:srgbClr val="000000"/>
                              </a:solidFill>
                              <a:latin typeface="Cambria Math" panose="02040503050406030204" pitchFamily="18" charset="0"/>
                            </a:rPr>
                          </m:ctrlPr>
                        </m:dPr>
                        <m:e>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2</m:t>
                              </m:r>
                            </m:sub>
                          </m:sSub>
                          <m:r>
                            <a:rPr lang="zh-CN" altLang="en-US" sz="2100" i="1">
                              <a:solidFill>
                                <a:srgbClr val="000000"/>
                              </a:solidFill>
                              <a:latin typeface="Cambria Math" panose="02040503050406030204" pitchFamily="18" charset="0"/>
                            </a:rPr>
                            <m:t>,</m:t>
                          </m:r>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5</m:t>
                              </m:r>
                            </m:sub>
                          </m:sSub>
                        </m:e>
                      </m:d>
                    </m:oMath>
                    <m:oMath xmlns:m="http://schemas.openxmlformats.org/officeDocument/2006/math">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𝜇</m:t>
                          </m:r>
                        </m:e>
                        <m:sub>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2</m:t>
                              </m:r>
                            </m:sub>
                          </m:sSub>
                          <m:r>
                            <a:rPr lang="zh-CN" altLang="en-US" sz="2100" i="1">
                              <a:solidFill>
                                <a:srgbClr val="000000"/>
                              </a:solidFill>
                              <a:latin typeface="Cambria Math" panose="02040503050406030204" pitchFamily="18" charset="0"/>
                            </a:rPr>
                            <m:t>→</m:t>
                          </m:r>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𝑓</m:t>
                              </m:r>
                            </m:e>
                            <m:sub>
                              <m:r>
                                <a:rPr lang="zh-CN" altLang="en-US" sz="2100" i="1">
                                  <a:solidFill>
                                    <a:srgbClr val="000000"/>
                                  </a:solidFill>
                                  <a:latin typeface="Cambria Math" panose="02040503050406030204" pitchFamily="18" charset="0"/>
                                </a:rPr>
                                <m:t>𝑏</m:t>
                              </m:r>
                            </m:sub>
                          </m:sSub>
                        </m:sub>
                      </m:sSub>
                      <m:d>
                        <m:dPr>
                          <m:ctrlPr>
                            <a:rPr lang="zh-CN" altLang="en-US" sz="2100" i="1">
                              <a:solidFill>
                                <a:srgbClr val="000000"/>
                              </a:solidFill>
                              <a:latin typeface="Cambria Math" panose="02040503050406030204" pitchFamily="18" charset="0"/>
                            </a:rPr>
                          </m:ctrlPr>
                        </m:dPr>
                        <m:e>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2</m:t>
                              </m:r>
                            </m:sub>
                          </m:sSub>
                        </m:e>
                      </m:d>
                      <m:r>
                        <a:rPr lang="zh-CN" altLang="en-US" sz="2100" i="1">
                          <a:solidFill>
                            <a:srgbClr val="000000"/>
                          </a:solidFill>
                          <a:latin typeface="Cambria Math" panose="02040503050406030204" pitchFamily="18" charset="0"/>
                        </a:rPr>
                        <m:t>=</m:t>
                      </m:r>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𝜇</m:t>
                          </m:r>
                        </m:e>
                        <m:sub>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𝑓</m:t>
                              </m:r>
                            </m:e>
                            <m:sub>
                              <m:r>
                                <a:rPr lang="zh-CN" altLang="en-US" sz="2100" i="1">
                                  <a:solidFill>
                                    <a:srgbClr val="000000"/>
                                  </a:solidFill>
                                  <a:latin typeface="Cambria Math" panose="02040503050406030204" pitchFamily="18" charset="0"/>
                                </a:rPr>
                                <m:t>𝑎</m:t>
                              </m:r>
                            </m:sub>
                          </m:sSub>
                          <m:r>
                            <a:rPr lang="zh-CN" altLang="en-US" sz="2100" i="1">
                              <a:solidFill>
                                <a:srgbClr val="000000"/>
                              </a:solidFill>
                              <a:latin typeface="Cambria Math" panose="02040503050406030204" pitchFamily="18" charset="0"/>
                            </a:rPr>
                            <m:t>→</m:t>
                          </m:r>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2</m:t>
                              </m:r>
                            </m:sub>
                          </m:sSub>
                        </m:sub>
                      </m:sSub>
                      <m:d>
                        <m:dPr>
                          <m:ctrlPr>
                            <a:rPr lang="zh-CN" altLang="en-US" sz="2100" i="1">
                              <a:solidFill>
                                <a:srgbClr val="000000"/>
                              </a:solidFill>
                              <a:latin typeface="Cambria Math" panose="02040503050406030204" pitchFamily="18" charset="0"/>
                            </a:rPr>
                          </m:ctrlPr>
                        </m:dPr>
                        <m:e>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2</m:t>
                              </m:r>
                            </m:sub>
                          </m:sSub>
                        </m:e>
                      </m:d>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𝜇</m:t>
                          </m:r>
                        </m:e>
                        <m:sub>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𝑓</m:t>
                              </m:r>
                            </m:e>
                            <m:sub>
                              <m:r>
                                <a:rPr lang="zh-CN" altLang="en-US" sz="2100" i="1">
                                  <a:solidFill>
                                    <a:srgbClr val="000000"/>
                                  </a:solidFill>
                                  <a:latin typeface="Cambria Math" panose="02040503050406030204" pitchFamily="18" charset="0"/>
                                </a:rPr>
                                <m:t>𝑐</m:t>
                              </m:r>
                            </m:sub>
                          </m:sSub>
                          <m:r>
                            <a:rPr lang="zh-CN" altLang="en-US" sz="2100" i="1">
                              <a:solidFill>
                                <a:srgbClr val="000000"/>
                              </a:solidFill>
                              <a:latin typeface="Cambria Math" panose="02040503050406030204" pitchFamily="18" charset="0"/>
                            </a:rPr>
                            <m:t>→</m:t>
                          </m:r>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2</m:t>
                              </m:r>
                            </m:sub>
                          </m:sSub>
                        </m:sub>
                      </m:sSub>
                      <m:d>
                        <m:dPr>
                          <m:ctrlPr>
                            <a:rPr lang="zh-CN" altLang="en-US" sz="2100" i="1">
                              <a:solidFill>
                                <a:srgbClr val="000000"/>
                              </a:solidFill>
                              <a:latin typeface="Cambria Math" panose="02040503050406030204" pitchFamily="18" charset="0"/>
                            </a:rPr>
                          </m:ctrlPr>
                        </m:dPr>
                        <m:e>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2</m:t>
                              </m:r>
                            </m:sub>
                          </m:sSub>
                        </m:e>
                      </m:d>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𝜇</m:t>
                          </m:r>
                        </m:e>
                        <m:sub>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𝑓</m:t>
                              </m:r>
                            </m:e>
                            <m:sub>
                              <m:r>
                                <a:rPr lang="zh-CN" altLang="en-US" sz="2100" i="1">
                                  <a:solidFill>
                                    <a:srgbClr val="000000"/>
                                  </a:solidFill>
                                  <a:latin typeface="Cambria Math" panose="02040503050406030204" pitchFamily="18" charset="0"/>
                                </a:rPr>
                                <m:t>𝑑</m:t>
                              </m:r>
                            </m:sub>
                          </m:sSub>
                          <m:r>
                            <a:rPr lang="zh-CN" altLang="en-US" sz="2100" i="1">
                              <a:solidFill>
                                <a:srgbClr val="000000"/>
                              </a:solidFill>
                              <a:latin typeface="Cambria Math" panose="02040503050406030204" pitchFamily="18" charset="0"/>
                            </a:rPr>
                            <m:t>→</m:t>
                          </m:r>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2</m:t>
                              </m:r>
                            </m:sub>
                          </m:sSub>
                        </m:sub>
                      </m:sSub>
                      <m:d>
                        <m:dPr>
                          <m:ctrlPr>
                            <a:rPr lang="zh-CN" altLang="en-US" sz="2100" i="1">
                              <a:solidFill>
                                <a:srgbClr val="000000"/>
                              </a:solidFill>
                              <a:latin typeface="Cambria Math" panose="02040503050406030204" pitchFamily="18" charset="0"/>
                            </a:rPr>
                          </m:ctrlPr>
                        </m:dPr>
                        <m:e>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2</m:t>
                              </m:r>
                            </m:sub>
                          </m:sSub>
                        </m:e>
                      </m:d>
                    </m:oMath>
                    <m:oMath xmlns:m="http://schemas.openxmlformats.org/officeDocument/2006/math">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𝜇</m:t>
                          </m:r>
                        </m:e>
                        <m:sub>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𝑓</m:t>
                              </m:r>
                            </m:e>
                            <m:sub>
                              <m:r>
                                <a:rPr lang="zh-CN" altLang="en-US" sz="2100" i="1">
                                  <a:solidFill>
                                    <a:srgbClr val="000000"/>
                                  </a:solidFill>
                                  <a:latin typeface="Cambria Math" panose="02040503050406030204" pitchFamily="18" charset="0"/>
                                </a:rPr>
                                <m:t>𝑏</m:t>
                              </m:r>
                            </m:sub>
                          </m:sSub>
                          <m:r>
                            <a:rPr lang="zh-CN" altLang="en-US" sz="2100" i="1">
                              <a:solidFill>
                                <a:srgbClr val="000000"/>
                              </a:solidFill>
                              <a:latin typeface="Cambria Math" panose="02040503050406030204" pitchFamily="18" charset="0"/>
                            </a:rPr>
                            <m:t>→</m:t>
                          </m:r>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3</m:t>
                              </m:r>
                            </m:sub>
                          </m:sSub>
                        </m:sub>
                      </m:sSub>
                      <m:d>
                        <m:dPr>
                          <m:ctrlPr>
                            <a:rPr lang="zh-CN" altLang="en-US" sz="2100" i="1">
                              <a:solidFill>
                                <a:srgbClr val="000000"/>
                              </a:solidFill>
                              <a:latin typeface="Cambria Math" panose="02040503050406030204" pitchFamily="18" charset="0"/>
                            </a:rPr>
                          </m:ctrlPr>
                        </m:dPr>
                        <m:e>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3</m:t>
                              </m:r>
                            </m:sub>
                          </m:sSub>
                        </m:e>
                      </m:d>
                      <m:r>
                        <a:rPr lang="zh-CN" altLang="en-US" sz="2100" i="1">
                          <a:solidFill>
                            <a:srgbClr val="000000"/>
                          </a:solidFill>
                          <a:latin typeface="Cambria Math" panose="02040503050406030204" pitchFamily="18" charset="0"/>
                        </a:rPr>
                        <m:t>=</m:t>
                      </m:r>
                      <m:nary>
                        <m:naryPr>
                          <m:chr m:val="∑"/>
                          <m:supHide m:val="on"/>
                          <m:ctrlPr>
                            <a:rPr lang="zh-CN" altLang="en-US" sz="2100" i="1">
                              <a:solidFill>
                                <a:srgbClr val="000000"/>
                              </a:solidFill>
                              <a:latin typeface="Cambria Math" panose="02040503050406030204" pitchFamily="18" charset="0"/>
                            </a:rPr>
                          </m:ctrlPr>
                        </m:naryPr>
                        <m:sub>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2</m:t>
                              </m:r>
                            </m:sub>
                          </m:sSub>
                        </m:sub>
                        <m:sup/>
                        <m:e>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𝑓</m:t>
                              </m:r>
                            </m:e>
                            <m:sub>
                              <m:r>
                                <a:rPr lang="zh-CN" altLang="en-US" sz="2100" i="1">
                                  <a:solidFill>
                                    <a:srgbClr val="000000"/>
                                  </a:solidFill>
                                  <a:latin typeface="Cambria Math" panose="02040503050406030204" pitchFamily="18" charset="0"/>
                                </a:rPr>
                                <m:t>𝑏</m:t>
                              </m:r>
                            </m:sub>
                          </m:sSub>
                        </m:e>
                      </m:nary>
                      <m:d>
                        <m:dPr>
                          <m:ctrlPr>
                            <a:rPr lang="zh-CN" altLang="en-US" sz="2100" i="1">
                              <a:solidFill>
                                <a:srgbClr val="000000"/>
                              </a:solidFill>
                              <a:latin typeface="Cambria Math" panose="02040503050406030204" pitchFamily="18" charset="0"/>
                            </a:rPr>
                          </m:ctrlPr>
                        </m:dPr>
                        <m:e>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2</m:t>
                              </m:r>
                            </m:sub>
                          </m:sSub>
                          <m:r>
                            <a:rPr lang="zh-CN" altLang="en-US" sz="2100" i="1">
                              <a:solidFill>
                                <a:srgbClr val="000000"/>
                              </a:solidFill>
                              <a:latin typeface="Cambria Math" panose="02040503050406030204" pitchFamily="18" charset="0"/>
                            </a:rPr>
                            <m:t>,</m:t>
                          </m:r>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3</m:t>
                              </m:r>
                            </m:sub>
                          </m:sSub>
                        </m:e>
                      </m:d>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𝜇</m:t>
                          </m:r>
                        </m:e>
                        <m:sub>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2</m:t>
                              </m:r>
                            </m:sub>
                          </m:sSub>
                          <m:r>
                            <a:rPr lang="zh-CN" altLang="en-US" sz="2100" i="1">
                              <a:solidFill>
                                <a:srgbClr val="000000"/>
                              </a:solidFill>
                              <a:latin typeface="Cambria Math" panose="02040503050406030204" pitchFamily="18" charset="0"/>
                            </a:rPr>
                            <m:t>→</m:t>
                          </m:r>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𝑓</m:t>
                              </m:r>
                            </m:e>
                            <m:sub>
                              <m:r>
                                <a:rPr lang="zh-CN" altLang="en-US" sz="2100" i="1">
                                  <a:solidFill>
                                    <a:srgbClr val="000000"/>
                                  </a:solidFill>
                                  <a:latin typeface="Cambria Math" panose="02040503050406030204" pitchFamily="18" charset="0"/>
                                </a:rPr>
                                <m:t>𝑏</m:t>
                              </m:r>
                            </m:sub>
                          </m:sSub>
                        </m:sub>
                      </m:sSub>
                      <m:d>
                        <m:dPr>
                          <m:ctrlPr>
                            <a:rPr lang="zh-CN" altLang="en-US" sz="2100" i="1">
                              <a:solidFill>
                                <a:srgbClr val="000000"/>
                              </a:solidFill>
                              <a:latin typeface="Cambria Math" panose="02040503050406030204" pitchFamily="18" charset="0"/>
                            </a:rPr>
                          </m:ctrlPr>
                        </m:dPr>
                        <m:e>
                          <m:sSub>
                            <m:sSubPr>
                              <m:ctrlPr>
                                <a:rPr lang="zh-CN" altLang="en-US" sz="2100" i="1">
                                  <a:solidFill>
                                    <a:srgbClr val="000000"/>
                                  </a:solidFill>
                                  <a:latin typeface="Cambria Math" panose="02040503050406030204" pitchFamily="18" charset="0"/>
                                </a:rPr>
                              </m:ctrlPr>
                            </m:sSubPr>
                            <m:e>
                              <m:r>
                                <a:rPr lang="zh-CN" altLang="en-US" sz="2100" i="1">
                                  <a:solidFill>
                                    <a:srgbClr val="000000"/>
                                  </a:solidFill>
                                  <a:latin typeface="Cambria Math" panose="02040503050406030204" pitchFamily="18" charset="0"/>
                                </a:rPr>
                                <m:t>𝑥</m:t>
                              </m:r>
                            </m:e>
                            <m:sub>
                              <m:r>
                                <a:rPr lang="zh-CN" altLang="en-US" sz="2100" i="1">
                                  <a:solidFill>
                                    <a:srgbClr val="000000"/>
                                  </a:solidFill>
                                  <a:latin typeface="Cambria Math" panose="02040503050406030204" pitchFamily="18" charset="0"/>
                                </a:rPr>
                                <m:t>2</m:t>
                              </m:r>
                            </m:sub>
                          </m:sSub>
                        </m:e>
                      </m:d>
                      <m:r>
                        <a:rPr lang="zh-CN" altLang="en-US" sz="2100" i="1">
                          <a:solidFill>
                            <a:srgbClr val="000000"/>
                          </a:solidFill>
                          <a:latin typeface="Cambria Math" panose="02040503050406030204" pitchFamily="18" charset="0"/>
                        </a:rPr>
                        <m:t>.</m:t>
                      </m:r>
                    </m:oMath>
                  </m:oMathPara>
                </a14:m>
                <a:endParaRPr lang="zh-CN" altLang="en-US" dirty="0"/>
              </a:p>
            </p:txBody>
          </p:sp>
        </mc:Choice>
        <mc:Fallback>
          <p:sp>
            <p:nvSpPr>
              <p:cNvPr id="21" name="对象 20"/>
              <p:cNvSpPr txBox="1">
                <a:spLocks noRot="1" noChangeAspect="1" noMove="1" noResize="1" noEditPoints="1" noAdjustHandles="1" noChangeArrowheads="1" noChangeShapeType="1" noTextEdit="1"/>
              </p:cNvSpPr>
              <p:nvPr/>
            </p:nvSpPr>
            <p:spPr bwMode="auto">
              <a:xfrm>
                <a:off x="215900" y="2989263"/>
                <a:ext cx="4352925" cy="3884612"/>
              </a:xfrm>
              <a:prstGeom prst="rect">
                <a:avLst/>
              </a:prstGeom>
              <a:blipFill rotWithShape="1">
                <a:blip r:embed="rId4"/>
                <a:stretch>
                  <a:fillRect t="-8"/>
                </a:stretch>
              </a:blipFill>
            </p:spPr>
            <p:txBody>
              <a:bodyPr/>
              <a:lstStyle/>
              <a:p>
                <a:r>
                  <a:rPr lang="zh-CN" altLang="en-US">
                    <a:noFill/>
                  </a:rPr>
                  <a:t> </a:t>
                </a:r>
              </a:p>
            </p:txBody>
          </p:sp>
        </mc:Fallback>
      </mc:AlternateContent>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2427" y="1724953"/>
            <a:ext cx="6451438" cy="1200329"/>
          </a:xfrm>
          <a:prstGeom prst="rect">
            <a:avLst/>
          </a:prstGeom>
        </p:spPr>
        <p:txBody>
          <a:bodyPr wrap="square">
            <a:spAutoFit/>
          </a:bodyPr>
          <a:lstStyle/>
          <a:p>
            <a:pPr>
              <a:spcBef>
                <a:spcPct val="0"/>
              </a:spcBef>
              <a:buFontTx/>
              <a:buNone/>
            </a:pPr>
            <a:r>
              <a:rPr lang="zh-CN" altLang="en-US" dirty="0">
                <a:latin typeface="Times New Roman" panose="02020603050405020304" pitchFamily="18" charset="0"/>
                <a:ea typeface="宋体" panose="02010600030101010101" pitchFamily="2" charset="-122"/>
                <a:cs typeface="Times New Roman" panose="02020603050405020304" pitchFamily="18" charset="0"/>
              </a:rPr>
              <a:t>① 选择任何一个变量节点或因子节点作为根节点；</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dirty="0">
                <a:latin typeface="Times New Roman" panose="02020603050405020304" pitchFamily="18" charset="0"/>
                <a:ea typeface="宋体" panose="02010600030101010101" pitchFamily="2" charset="-122"/>
                <a:cs typeface="Times New Roman" panose="02020603050405020304" pitchFamily="18" charset="0"/>
              </a:rPr>
              <a:t>② 由叶子节点向根节点执行一次消息传递；</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dirty="0">
                <a:latin typeface="Times New Roman" panose="02020603050405020304" pitchFamily="18" charset="0"/>
                <a:ea typeface="宋体" panose="02010600030101010101" pitchFamily="2" charset="-122"/>
                <a:cs typeface="Times New Roman" panose="02020603050405020304" pitchFamily="18" charset="0"/>
              </a:rPr>
              <a:t>③ 由根节点向叶子节点执行一次消息传递；</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dirty="0">
                <a:latin typeface="Times New Roman" panose="02020603050405020304" pitchFamily="18" charset="0"/>
                <a:ea typeface="宋体" panose="02010600030101010101" pitchFamily="2" charset="-122"/>
                <a:cs typeface="Times New Roman" panose="02020603050405020304" pitchFamily="18" charset="0"/>
              </a:rPr>
              <a:t>④ 根据边缘分布的计算公式得出任意变量节点的边缘分布。</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9" name="图片 8" descr="素材G"/>
          <p:cNvPicPr>
            <a:picLocks noChangeAspect="1"/>
          </p:cNvPicPr>
          <p:nvPr/>
        </p:nvPicPr>
        <p:blipFill>
          <a:blip r:embed="rId1"/>
          <a:stretch>
            <a:fillRect/>
          </a:stretch>
        </p:blipFill>
        <p:spPr>
          <a:xfrm>
            <a:off x="31759" y="59395"/>
            <a:ext cx="3154228" cy="708447"/>
          </a:xfrm>
          <a:prstGeom prst="rect">
            <a:avLst/>
          </a:prstGeom>
        </p:spPr>
      </p:pic>
      <p:sp>
        <p:nvSpPr>
          <p:cNvPr id="10" name="矩形 9"/>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12" name="矩形 11"/>
          <p:cNvSpPr/>
          <p:nvPr/>
        </p:nvSpPr>
        <p:spPr>
          <a:xfrm>
            <a:off x="-2" y="1260835"/>
            <a:ext cx="9080486" cy="369332"/>
          </a:xfrm>
          <a:prstGeom prst="rect">
            <a:avLst/>
          </a:prstGeom>
        </p:spPr>
        <p:txBody>
          <a:bodyPr wrap="square">
            <a:spAutoFit/>
          </a:bodyPr>
          <a:lstStyle/>
          <a:p>
            <a:pPr>
              <a:spcBef>
                <a:spcPct val="0"/>
              </a:spcBef>
              <a:buFontTx/>
              <a:buNone/>
            </a:pPr>
            <a:r>
              <a:rPr lang="zh-CN" altLang="en-US" dirty="0">
                <a:latin typeface="Times New Roman" panose="02020603050405020304" pitchFamily="18" charset="0"/>
                <a:ea typeface="宋体" panose="02010600030101010101" pitchFamily="2" charset="-122"/>
                <a:cs typeface="Times New Roman" panose="02020603050405020304" pitchFamily="18" charset="0"/>
              </a:rPr>
              <a:t>如果要计算任意节点的边缘分布，其和积算法的步骤如下：</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p:cNvPicPr/>
          <p:nvPr/>
        </p:nvPicPr>
        <p:blipFill>
          <a:blip r:embed="rId2" cstate="print">
            <a:extLst>
              <a:ext uri="{28A0092B-C50C-407E-A947-70E740481C1C}">
                <a14:useLocalDpi xmlns:a14="http://schemas.microsoft.com/office/drawing/2010/main" val="0"/>
              </a:ext>
            </a:extLst>
          </a:blip>
          <a:stretch>
            <a:fillRect/>
          </a:stretch>
        </p:blipFill>
        <p:spPr>
          <a:xfrm>
            <a:off x="162426" y="3317785"/>
            <a:ext cx="4477667" cy="354021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矩形 3"/>
              <p:cNvSpPr>
                <a:spLocks noChangeArrowheads="1"/>
              </p:cNvSpPr>
              <p:nvPr/>
            </p:nvSpPr>
            <p:spPr bwMode="auto">
              <a:xfrm>
                <a:off x="316588" y="978451"/>
                <a:ext cx="8015287"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从根节点向叶子节点的消息传递如下</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然后，根据所得到的消息的值，可以计算任意节点的边缘分布。</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例如，节点</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的边缘分布为</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4" name="矩形 3"/>
              <p:cNvSpPr>
                <a:spLocks noRot="1" noChangeAspect="1" noMove="1" noResize="1" noEditPoints="1" noAdjustHandles="1" noChangeArrowheads="1" noChangeShapeType="1" noTextEdit="1"/>
              </p:cNvSpPr>
              <p:nvPr/>
            </p:nvSpPr>
            <p:spPr bwMode="auto">
              <a:xfrm>
                <a:off x="316588" y="978451"/>
                <a:ext cx="8015287" cy="4708981"/>
              </a:xfrm>
              <a:prstGeom prst="rect">
                <a:avLst/>
              </a:prstGeom>
              <a:blipFill rotWithShape="1">
                <a:blip r:embed="rId1"/>
                <a:stretch>
                  <a:fillRect l="-4" t="-12" b="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对象 7"/>
              <p:cNvSpPr txBox="1"/>
              <p:nvPr/>
            </p:nvSpPr>
            <p:spPr bwMode="auto">
              <a:xfrm>
                <a:off x="80971" y="5520774"/>
                <a:ext cx="6389789" cy="358775"/>
              </a:xfrm>
              <a:prstGeom prst="rect">
                <a:avLst/>
              </a:prstGeom>
              <a:noFill/>
            </p:spPr>
            <p:txBody>
              <a:bodyPr>
                <a:noAutofit/>
              </a:bodyPr>
              <a:lstStyle/>
              <a:p>
                <a14:m>
                  <m:oMathPara xmlns:m="http://schemas.openxmlformats.org/officeDocument/2006/math">
                    <m:oMathParaPr>
                      <m:jc m:val="centerGroup"/>
                    </m:oMathParaPr>
                    <m:oMath xmlns:m="http://schemas.openxmlformats.org/officeDocument/2006/math">
                      <m:r>
                        <a:rPr lang="zh-CN" altLang="en-US" sz="3600" i="1">
                          <a:solidFill>
                            <a:srgbClr val="000000"/>
                          </a:solidFill>
                          <a:latin typeface="Cambria Math" panose="02040503050406030204" pitchFamily="18" charset="0"/>
                        </a:rPr>
                        <m:t>𝑝</m:t>
                      </m:r>
                      <m:r>
                        <a:rPr lang="zh-CN" altLang="en-US" sz="3600" i="1">
                          <a:solidFill>
                            <a:srgbClr val="000000"/>
                          </a:solidFill>
                          <a:latin typeface="Cambria Math" panose="02040503050406030204" pitchFamily="18" charset="0"/>
                        </a:rPr>
                        <m:t>(</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𝑥</m:t>
                          </m:r>
                        </m:e>
                        <m:sub>
                          <m:r>
                            <a:rPr lang="zh-CN" altLang="en-US" sz="3600" i="1">
                              <a:solidFill>
                                <a:srgbClr val="000000"/>
                              </a:solidFill>
                              <a:latin typeface="Cambria Math" panose="02040503050406030204" pitchFamily="18" charset="0"/>
                            </a:rPr>
                            <m:t>2</m:t>
                          </m:r>
                        </m:sub>
                      </m:sSub>
                      <m:r>
                        <a:rPr lang="zh-CN" altLang="en-US" sz="3600" i="1">
                          <a:solidFill>
                            <a:srgbClr val="000000"/>
                          </a:solidFill>
                          <a:latin typeface="Cambria Math" panose="02040503050406030204" pitchFamily="18" charset="0"/>
                        </a:rPr>
                        <m:t>)=</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𝜇</m:t>
                          </m:r>
                        </m:e>
                        <m:sub>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𝑓</m:t>
                              </m:r>
                            </m:e>
                            <m:sub>
                              <m:r>
                                <a:rPr lang="zh-CN" altLang="en-US" sz="3600" i="1">
                                  <a:solidFill>
                                    <a:srgbClr val="000000"/>
                                  </a:solidFill>
                                  <a:latin typeface="Cambria Math" panose="02040503050406030204" pitchFamily="18" charset="0"/>
                                </a:rPr>
                                <m:t>𝑎</m:t>
                              </m:r>
                            </m:sub>
                          </m:sSub>
                          <m:r>
                            <a:rPr lang="zh-CN" altLang="en-US" sz="3600" i="1">
                              <a:solidFill>
                                <a:srgbClr val="000000"/>
                              </a:solidFill>
                              <a:latin typeface="Cambria Math" panose="02040503050406030204" pitchFamily="18" charset="0"/>
                            </a:rPr>
                            <m:t>→</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𝑥</m:t>
                              </m:r>
                            </m:e>
                            <m:sub>
                              <m:r>
                                <a:rPr lang="zh-CN" altLang="en-US" sz="3600" i="1">
                                  <a:solidFill>
                                    <a:srgbClr val="000000"/>
                                  </a:solidFill>
                                  <a:latin typeface="Cambria Math" panose="02040503050406030204" pitchFamily="18" charset="0"/>
                                </a:rPr>
                                <m:t>2</m:t>
                              </m:r>
                            </m:sub>
                          </m:sSub>
                        </m:sub>
                      </m:sSub>
                      <m:d>
                        <m:dPr>
                          <m:ctrlPr>
                            <a:rPr lang="zh-CN" altLang="en-US" sz="3600" i="1">
                              <a:solidFill>
                                <a:srgbClr val="000000"/>
                              </a:solidFill>
                              <a:latin typeface="Cambria Math" panose="02040503050406030204" pitchFamily="18" charset="0"/>
                            </a:rPr>
                          </m:ctrlPr>
                        </m:dPr>
                        <m:e>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𝑥</m:t>
                              </m:r>
                            </m:e>
                            <m:sub>
                              <m:r>
                                <a:rPr lang="zh-CN" altLang="en-US" sz="3600" i="1">
                                  <a:solidFill>
                                    <a:srgbClr val="000000"/>
                                  </a:solidFill>
                                  <a:latin typeface="Cambria Math" panose="02040503050406030204" pitchFamily="18" charset="0"/>
                                </a:rPr>
                                <m:t>2</m:t>
                              </m:r>
                            </m:sub>
                          </m:sSub>
                        </m:e>
                      </m:d>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𝜇</m:t>
                          </m:r>
                        </m:e>
                        <m:sub>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𝑓</m:t>
                              </m:r>
                            </m:e>
                            <m:sub>
                              <m:r>
                                <a:rPr lang="zh-CN" altLang="en-US" sz="3600" i="1">
                                  <a:solidFill>
                                    <a:srgbClr val="000000"/>
                                  </a:solidFill>
                                  <a:latin typeface="Cambria Math" panose="02040503050406030204" pitchFamily="18" charset="0"/>
                                </a:rPr>
                                <m:t>𝑏</m:t>
                              </m:r>
                            </m:sub>
                          </m:sSub>
                          <m:r>
                            <a:rPr lang="zh-CN" altLang="en-US" sz="3600" i="1">
                              <a:solidFill>
                                <a:srgbClr val="000000"/>
                              </a:solidFill>
                              <a:latin typeface="Cambria Math" panose="02040503050406030204" pitchFamily="18" charset="0"/>
                            </a:rPr>
                            <m:t>→</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𝑥</m:t>
                              </m:r>
                            </m:e>
                            <m:sub>
                              <m:r>
                                <a:rPr lang="zh-CN" altLang="en-US" sz="3600" i="1">
                                  <a:solidFill>
                                    <a:srgbClr val="000000"/>
                                  </a:solidFill>
                                  <a:latin typeface="Cambria Math" panose="02040503050406030204" pitchFamily="18" charset="0"/>
                                </a:rPr>
                                <m:t>2</m:t>
                              </m:r>
                            </m:sub>
                          </m:sSub>
                        </m:sub>
                      </m:sSub>
                      <m:d>
                        <m:dPr>
                          <m:ctrlPr>
                            <a:rPr lang="zh-CN" altLang="en-US" sz="3600" i="1">
                              <a:solidFill>
                                <a:srgbClr val="000000"/>
                              </a:solidFill>
                              <a:latin typeface="Cambria Math" panose="02040503050406030204" pitchFamily="18" charset="0"/>
                            </a:rPr>
                          </m:ctrlPr>
                        </m:dPr>
                        <m:e>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𝑥</m:t>
                              </m:r>
                            </m:e>
                            <m:sub>
                              <m:r>
                                <a:rPr lang="zh-CN" altLang="en-US" sz="3600" i="1">
                                  <a:solidFill>
                                    <a:srgbClr val="000000"/>
                                  </a:solidFill>
                                  <a:latin typeface="Cambria Math" panose="02040503050406030204" pitchFamily="18" charset="0"/>
                                </a:rPr>
                                <m:t>2</m:t>
                              </m:r>
                            </m:sub>
                          </m:sSub>
                        </m:e>
                      </m:d>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𝜇</m:t>
                          </m:r>
                        </m:e>
                        <m:sub>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𝑓</m:t>
                              </m:r>
                            </m:e>
                            <m:sub>
                              <m:r>
                                <a:rPr lang="zh-CN" altLang="en-US" sz="3600" i="1">
                                  <a:solidFill>
                                    <a:srgbClr val="000000"/>
                                  </a:solidFill>
                                  <a:latin typeface="Cambria Math" panose="02040503050406030204" pitchFamily="18" charset="0"/>
                                </a:rPr>
                                <m:t>𝑐</m:t>
                              </m:r>
                            </m:sub>
                          </m:sSub>
                          <m:r>
                            <a:rPr lang="zh-CN" altLang="en-US" sz="3600" i="1">
                              <a:solidFill>
                                <a:srgbClr val="000000"/>
                              </a:solidFill>
                              <a:latin typeface="Cambria Math" panose="02040503050406030204" pitchFamily="18" charset="0"/>
                            </a:rPr>
                            <m:t>→</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𝑥</m:t>
                              </m:r>
                            </m:e>
                            <m:sub>
                              <m:r>
                                <a:rPr lang="zh-CN" altLang="en-US" sz="3600" i="1">
                                  <a:solidFill>
                                    <a:srgbClr val="000000"/>
                                  </a:solidFill>
                                  <a:latin typeface="Cambria Math" panose="02040503050406030204" pitchFamily="18" charset="0"/>
                                </a:rPr>
                                <m:t>2</m:t>
                              </m:r>
                            </m:sub>
                          </m:sSub>
                        </m:sub>
                      </m:sSub>
                      <m:d>
                        <m:dPr>
                          <m:ctrlPr>
                            <a:rPr lang="zh-CN" altLang="en-US" sz="3600" i="1">
                              <a:solidFill>
                                <a:srgbClr val="000000"/>
                              </a:solidFill>
                              <a:latin typeface="Cambria Math" panose="02040503050406030204" pitchFamily="18" charset="0"/>
                            </a:rPr>
                          </m:ctrlPr>
                        </m:dPr>
                        <m:e>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𝑥</m:t>
                              </m:r>
                            </m:e>
                            <m:sub>
                              <m:r>
                                <a:rPr lang="zh-CN" altLang="en-US" sz="3600" i="1">
                                  <a:solidFill>
                                    <a:srgbClr val="000000"/>
                                  </a:solidFill>
                                  <a:latin typeface="Cambria Math" panose="02040503050406030204" pitchFamily="18" charset="0"/>
                                </a:rPr>
                                <m:t>2</m:t>
                              </m:r>
                            </m:sub>
                          </m:sSub>
                        </m:e>
                      </m:d>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𝜇</m:t>
                          </m:r>
                        </m:e>
                        <m:sub>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𝑓</m:t>
                              </m:r>
                            </m:e>
                            <m:sub>
                              <m:r>
                                <a:rPr lang="zh-CN" altLang="en-US" sz="3600" i="1">
                                  <a:solidFill>
                                    <a:srgbClr val="000000"/>
                                  </a:solidFill>
                                  <a:latin typeface="Cambria Math" panose="02040503050406030204" pitchFamily="18" charset="0"/>
                                </a:rPr>
                                <m:t>𝑑</m:t>
                              </m:r>
                            </m:sub>
                          </m:sSub>
                          <m:r>
                            <a:rPr lang="zh-CN" altLang="en-US" sz="3600" i="1">
                              <a:solidFill>
                                <a:srgbClr val="000000"/>
                              </a:solidFill>
                              <a:latin typeface="Cambria Math" panose="02040503050406030204" pitchFamily="18" charset="0"/>
                            </a:rPr>
                            <m:t>→</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𝑥</m:t>
                              </m:r>
                            </m:e>
                            <m:sub>
                              <m:r>
                                <a:rPr lang="zh-CN" altLang="en-US" sz="3600" i="1">
                                  <a:solidFill>
                                    <a:srgbClr val="000000"/>
                                  </a:solidFill>
                                  <a:latin typeface="Cambria Math" panose="02040503050406030204" pitchFamily="18" charset="0"/>
                                </a:rPr>
                                <m:t>2</m:t>
                              </m:r>
                            </m:sub>
                          </m:sSub>
                        </m:sub>
                      </m:sSub>
                      <m:d>
                        <m:dPr>
                          <m:ctrlPr>
                            <a:rPr lang="zh-CN" altLang="en-US" sz="3600" i="1">
                              <a:solidFill>
                                <a:srgbClr val="000000"/>
                              </a:solidFill>
                              <a:latin typeface="Cambria Math" panose="02040503050406030204" pitchFamily="18" charset="0"/>
                            </a:rPr>
                          </m:ctrlPr>
                        </m:dPr>
                        <m:e>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𝑥</m:t>
                              </m:r>
                            </m:e>
                            <m:sub>
                              <m:r>
                                <a:rPr lang="zh-CN" altLang="en-US" sz="3600" i="1">
                                  <a:solidFill>
                                    <a:srgbClr val="000000"/>
                                  </a:solidFill>
                                  <a:latin typeface="Cambria Math" panose="02040503050406030204" pitchFamily="18" charset="0"/>
                                </a:rPr>
                                <m:t>2</m:t>
                              </m:r>
                            </m:sub>
                          </m:sSub>
                        </m:e>
                      </m:d>
                      <m:r>
                        <a:rPr lang="zh-CN" altLang="en-US" sz="3600" i="1">
                          <a:solidFill>
                            <a:srgbClr val="000000"/>
                          </a:solidFill>
                          <a:latin typeface="Cambria Math" panose="02040503050406030204" pitchFamily="18" charset="0"/>
                        </a:rPr>
                        <m:t>.</m:t>
                      </m:r>
                    </m:oMath>
                  </m:oMathPara>
                </a14:m>
                <a:endParaRPr lang="zh-CN" altLang="en-US" sz="3600" dirty="0"/>
              </a:p>
            </p:txBody>
          </p:sp>
        </mc:Choice>
        <mc:Fallback>
          <p:sp>
            <p:nvSpPr>
              <p:cNvPr id="8" name="对象 7"/>
              <p:cNvSpPr txBox="1">
                <a:spLocks noRot="1" noChangeAspect="1" noMove="1" noResize="1" noEditPoints="1" noAdjustHandles="1" noChangeArrowheads="1" noChangeShapeType="1" noTextEdit="1"/>
              </p:cNvSpPr>
              <p:nvPr/>
            </p:nvSpPr>
            <p:spPr bwMode="auto">
              <a:xfrm>
                <a:off x="80971" y="5520774"/>
                <a:ext cx="6389789" cy="358775"/>
              </a:xfrm>
              <a:prstGeom prst="rect">
                <a:avLst/>
              </a:prstGeom>
              <a:blipFill rotWithShape="1">
                <a:blip r:embed="rId2"/>
                <a:stretch>
                  <a:fillRect l="-5" t="-23" r="-43625" b="-223162"/>
                </a:stretch>
              </a:blipFill>
            </p:spPr>
            <p:txBody>
              <a:bodyPr/>
              <a:lstStyle/>
              <a:p>
                <a:r>
                  <a:rPr lang="zh-CN" altLang="en-US">
                    <a:noFill/>
                  </a:rPr>
                  <a:t> </a:t>
                </a:r>
              </a:p>
            </p:txBody>
          </p:sp>
        </mc:Fallback>
      </mc:AlternateContent>
      <p:sp>
        <p:nvSpPr>
          <p:cNvPr id="9"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3" name="图片 12" descr="素材G"/>
          <p:cNvPicPr>
            <a:picLocks noChangeAspect="1"/>
          </p:cNvPicPr>
          <p:nvPr/>
        </p:nvPicPr>
        <p:blipFill>
          <a:blip r:embed="rId3"/>
          <a:stretch>
            <a:fillRect/>
          </a:stretch>
        </p:blipFill>
        <p:spPr>
          <a:xfrm>
            <a:off x="31759" y="59395"/>
            <a:ext cx="3154228" cy="708447"/>
          </a:xfrm>
          <a:prstGeom prst="rect">
            <a:avLst/>
          </a:prstGeom>
        </p:spPr>
      </p:pic>
      <p:sp>
        <p:nvSpPr>
          <p:cNvPr id="14" name="矩形 13"/>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pic>
        <p:nvPicPr>
          <p:cNvPr id="17" name="图片 16"/>
          <p:cNvPicPr/>
          <p:nvPr/>
        </p:nvPicPr>
        <p:blipFill>
          <a:blip r:embed="rId4" cstate="print">
            <a:extLst>
              <a:ext uri="{28A0092B-C50C-407E-A947-70E740481C1C}">
                <a14:useLocalDpi xmlns:a14="http://schemas.microsoft.com/office/drawing/2010/main" val="0"/>
              </a:ext>
            </a:extLst>
          </a:blip>
          <a:stretch>
            <a:fillRect/>
          </a:stretch>
        </p:blipFill>
        <p:spPr>
          <a:xfrm>
            <a:off x="2419698" y="1342361"/>
            <a:ext cx="4353816" cy="3441894"/>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p:cNvPicPr>
            <a:picLocks noChangeAspect="1"/>
          </p:cNvPicPr>
          <p:nvPr/>
        </p:nvPicPr>
        <p:blipFill>
          <a:blip r:embed="rId1"/>
          <a:stretch>
            <a:fillRect/>
          </a:stretch>
        </p:blipFill>
        <p:spPr>
          <a:xfrm>
            <a:off x="31759" y="59395"/>
            <a:ext cx="3154228" cy="708447"/>
          </a:xfrm>
          <a:prstGeom prst="rect">
            <a:avLst/>
          </a:prstGeom>
        </p:spPr>
      </p:pic>
      <p:sp>
        <p:nvSpPr>
          <p:cNvPr id="5" name="矩形 4"/>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pic>
        <p:nvPicPr>
          <p:cNvPr id="6" name="图片 5"/>
          <p:cNvPicPr/>
          <p:nvPr/>
        </p:nvPicPr>
        <p:blipFill>
          <a:blip r:embed="rId2" cstate="print">
            <a:extLst>
              <a:ext uri="{28A0092B-C50C-407E-A947-70E740481C1C}">
                <a14:useLocalDpi xmlns:a14="http://schemas.microsoft.com/office/drawing/2010/main" val="0"/>
              </a:ext>
            </a:extLst>
          </a:blip>
          <a:stretch>
            <a:fillRect/>
          </a:stretch>
        </p:blipFill>
        <p:spPr>
          <a:xfrm>
            <a:off x="2283510" y="1299623"/>
            <a:ext cx="3903282" cy="2962967"/>
          </a:xfrm>
          <a:prstGeom prst="rect">
            <a:avLst/>
          </a:prstGeom>
        </p:spPr>
      </p:pic>
      <mc:AlternateContent xmlns:mc="http://schemas.openxmlformats.org/markup-compatibility/2006">
        <mc:Choice xmlns:a14="http://schemas.microsoft.com/office/drawing/2010/main" Requires="a14">
          <p:sp>
            <p:nvSpPr>
              <p:cNvPr id="7" name="对象 7"/>
              <p:cNvSpPr txBox="1"/>
              <p:nvPr/>
            </p:nvSpPr>
            <p:spPr bwMode="auto">
              <a:xfrm>
                <a:off x="100427" y="3903815"/>
                <a:ext cx="6389789" cy="358775"/>
              </a:xfrm>
              <a:prstGeom prst="rect">
                <a:avLst/>
              </a:prstGeom>
              <a:noFill/>
            </p:spPr>
            <p:txBody>
              <a:bodyPr>
                <a:noAutofit/>
              </a:bodyPr>
              <a:lstStyle/>
              <a:p>
                <a14:m>
                  <m:oMathPara xmlns:m="http://schemas.openxmlformats.org/officeDocument/2006/math">
                    <m:oMathParaPr>
                      <m:jc m:val="centerGroup"/>
                    </m:oMathParaPr>
                    <m:oMath xmlns:m="http://schemas.openxmlformats.org/officeDocument/2006/math">
                      <m:r>
                        <a:rPr lang="zh-CN" altLang="en-US" sz="3600" i="1">
                          <a:solidFill>
                            <a:srgbClr val="000000"/>
                          </a:solidFill>
                          <a:latin typeface="Cambria Math" panose="02040503050406030204" pitchFamily="18" charset="0"/>
                        </a:rPr>
                        <m:t>𝑝</m:t>
                      </m:r>
                      <m:r>
                        <a:rPr lang="zh-CN" altLang="en-US" sz="3600" i="1">
                          <a:solidFill>
                            <a:srgbClr val="000000"/>
                          </a:solidFill>
                          <a:latin typeface="Cambria Math" panose="02040503050406030204" pitchFamily="18" charset="0"/>
                        </a:rPr>
                        <m:t>(</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𝑥</m:t>
                          </m:r>
                        </m:e>
                        <m:sub>
                          <m:r>
                            <a:rPr lang="zh-CN" altLang="en-US" sz="3600" i="1">
                              <a:solidFill>
                                <a:srgbClr val="000000"/>
                              </a:solidFill>
                              <a:latin typeface="Cambria Math" panose="02040503050406030204" pitchFamily="18" charset="0"/>
                            </a:rPr>
                            <m:t>2</m:t>
                          </m:r>
                        </m:sub>
                      </m:sSub>
                      <m:r>
                        <a:rPr lang="zh-CN" altLang="en-US" sz="3600" i="1">
                          <a:solidFill>
                            <a:srgbClr val="000000"/>
                          </a:solidFill>
                          <a:latin typeface="Cambria Math" panose="02040503050406030204" pitchFamily="18" charset="0"/>
                        </a:rPr>
                        <m:t>)=</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𝜇</m:t>
                          </m:r>
                        </m:e>
                        <m:sub>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𝑓</m:t>
                              </m:r>
                            </m:e>
                            <m:sub>
                              <m:r>
                                <a:rPr lang="zh-CN" altLang="en-US" sz="3600" i="1">
                                  <a:solidFill>
                                    <a:srgbClr val="000000"/>
                                  </a:solidFill>
                                  <a:latin typeface="Cambria Math" panose="02040503050406030204" pitchFamily="18" charset="0"/>
                                </a:rPr>
                                <m:t>𝑎</m:t>
                              </m:r>
                            </m:sub>
                          </m:sSub>
                          <m:r>
                            <a:rPr lang="zh-CN" altLang="en-US" sz="3600" i="1">
                              <a:solidFill>
                                <a:srgbClr val="000000"/>
                              </a:solidFill>
                              <a:latin typeface="Cambria Math" panose="02040503050406030204" pitchFamily="18" charset="0"/>
                            </a:rPr>
                            <m:t>→</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𝑥</m:t>
                              </m:r>
                            </m:e>
                            <m:sub>
                              <m:r>
                                <a:rPr lang="zh-CN" altLang="en-US" sz="3600" i="1">
                                  <a:solidFill>
                                    <a:srgbClr val="000000"/>
                                  </a:solidFill>
                                  <a:latin typeface="Cambria Math" panose="02040503050406030204" pitchFamily="18" charset="0"/>
                                </a:rPr>
                                <m:t>2</m:t>
                              </m:r>
                            </m:sub>
                          </m:sSub>
                        </m:sub>
                      </m:sSub>
                      <m:d>
                        <m:dPr>
                          <m:ctrlPr>
                            <a:rPr lang="zh-CN" altLang="en-US" sz="3600" i="1">
                              <a:solidFill>
                                <a:srgbClr val="000000"/>
                              </a:solidFill>
                              <a:latin typeface="Cambria Math" panose="02040503050406030204" pitchFamily="18" charset="0"/>
                            </a:rPr>
                          </m:ctrlPr>
                        </m:dPr>
                        <m:e>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𝑥</m:t>
                              </m:r>
                            </m:e>
                            <m:sub>
                              <m:r>
                                <a:rPr lang="zh-CN" altLang="en-US" sz="3600" i="1">
                                  <a:solidFill>
                                    <a:srgbClr val="000000"/>
                                  </a:solidFill>
                                  <a:latin typeface="Cambria Math" panose="02040503050406030204" pitchFamily="18" charset="0"/>
                                </a:rPr>
                                <m:t>2</m:t>
                              </m:r>
                            </m:sub>
                          </m:sSub>
                        </m:e>
                      </m:d>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𝜇</m:t>
                          </m:r>
                        </m:e>
                        <m:sub>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𝑓</m:t>
                              </m:r>
                            </m:e>
                            <m:sub>
                              <m:r>
                                <a:rPr lang="zh-CN" altLang="en-US" sz="3600" i="1">
                                  <a:solidFill>
                                    <a:srgbClr val="000000"/>
                                  </a:solidFill>
                                  <a:latin typeface="Cambria Math" panose="02040503050406030204" pitchFamily="18" charset="0"/>
                                </a:rPr>
                                <m:t>𝑏</m:t>
                              </m:r>
                            </m:sub>
                          </m:sSub>
                          <m:r>
                            <a:rPr lang="zh-CN" altLang="en-US" sz="3600" i="1">
                              <a:solidFill>
                                <a:srgbClr val="000000"/>
                              </a:solidFill>
                              <a:latin typeface="Cambria Math" panose="02040503050406030204" pitchFamily="18" charset="0"/>
                            </a:rPr>
                            <m:t>→</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𝑥</m:t>
                              </m:r>
                            </m:e>
                            <m:sub>
                              <m:r>
                                <a:rPr lang="zh-CN" altLang="en-US" sz="3600" i="1">
                                  <a:solidFill>
                                    <a:srgbClr val="000000"/>
                                  </a:solidFill>
                                  <a:latin typeface="Cambria Math" panose="02040503050406030204" pitchFamily="18" charset="0"/>
                                </a:rPr>
                                <m:t>2</m:t>
                              </m:r>
                            </m:sub>
                          </m:sSub>
                        </m:sub>
                      </m:sSub>
                      <m:d>
                        <m:dPr>
                          <m:ctrlPr>
                            <a:rPr lang="zh-CN" altLang="en-US" sz="3600" i="1">
                              <a:solidFill>
                                <a:srgbClr val="000000"/>
                              </a:solidFill>
                              <a:latin typeface="Cambria Math" panose="02040503050406030204" pitchFamily="18" charset="0"/>
                            </a:rPr>
                          </m:ctrlPr>
                        </m:dPr>
                        <m:e>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𝑥</m:t>
                              </m:r>
                            </m:e>
                            <m:sub>
                              <m:r>
                                <a:rPr lang="zh-CN" altLang="en-US" sz="3600" i="1">
                                  <a:solidFill>
                                    <a:srgbClr val="000000"/>
                                  </a:solidFill>
                                  <a:latin typeface="Cambria Math" panose="02040503050406030204" pitchFamily="18" charset="0"/>
                                </a:rPr>
                                <m:t>2</m:t>
                              </m:r>
                            </m:sub>
                          </m:sSub>
                        </m:e>
                      </m:d>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𝜇</m:t>
                          </m:r>
                        </m:e>
                        <m:sub>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𝑓</m:t>
                              </m:r>
                            </m:e>
                            <m:sub>
                              <m:r>
                                <a:rPr lang="zh-CN" altLang="en-US" sz="3600" i="1">
                                  <a:solidFill>
                                    <a:srgbClr val="000000"/>
                                  </a:solidFill>
                                  <a:latin typeface="Cambria Math" panose="02040503050406030204" pitchFamily="18" charset="0"/>
                                </a:rPr>
                                <m:t>𝑐</m:t>
                              </m:r>
                            </m:sub>
                          </m:sSub>
                          <m:r>
                            <a:rPr lang="zh-CN" altLang="en-US" sz="3600" i="1">
                              <a:solidFill>
                                <a:srgbClr val="000000"/>
                              </a:solidFill>
                              <a:latin typeface="Cambria Math" panose="02040503050406030204" pitchFamily="18" charset="0"/>
                            </a:rPr>
                            <m:t>→</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𝑥</m:t>
                              </m:r>
                            </m:e>
                            <m:sub>
                              <m:r>
                                <a:rPr lang="zh-CN" altLang="en-US" sz="3600" i="1">
                                  <a:solidFill>
                                    <a:srgbClr val="000000"/>
                                  </a:solidFill>
                                  <a:latin typeface="Cambria Math" panose="02040503050406030204" pitchFamily="18" charset="0"/>
                                </a:rPr>
                                <m:t>2</m:t>
                              </m:r>
                            </m:sub>
                          </m:sSub>
                        </m:sub>
                      </m:sSub>
                      <m:d>
                        <m:dPr>
                          <m:ctrlPr>
                            <a:rPr lang="zh-CN" altLang="en-US" sz="3600" i="1">
                              <a:solidFill>
                                <a:srgbClr val="000000"/>
                              </a:solidFill>
                              <a:latin typeface="Cambria Math" panose="02040503050406030204" pitchFamily="18" charset="0"/>
                            </a:rPr>
                          </m:ctrlPr>
                        </m:dPr>
                        <m:e>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𝑥</m:t>
                              </m:r>
                            </m:e>
                            <m:sub>
                              <m:r>
                                <a:rPr lang="zh-CN" altLang="en-US" sz="3600" i="1">
                                  <a:solidFill>
                                    <a:srgbClr val="000000"/>
                                  </a:solidFill>
                                  <a:latin typeface="Cambria Math" panose="02040503050406030204" pitchFamily="18" charset="0"/>
                                </a:rPr>
                                <m:t>2</m:t>
                              </m:r>
                            </m:sub>
                          </m:sSub>
                        </m:e>
                      </m:d>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𝜇</m:t>
                          </m:r>
                        </m:e>
                        <m:sub>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𝑓</m:t>
                              </m:r>
                            </m:e>
                            <m:sub>
                              <m:r>
                                <a:rPr lang="zh-CN" altLang="en-US" sz="3600" i="1">
                                  <a:solidFill>
                                    <a:srgbClr val="000000"/>
                                  </a:solidFill>
                                  <a:latin typeface="Cambria Math" panose="02040503050406030204" pitchFamily="18" charset="0"/>
                                </a:rPr>
                                <m:t>𝑑</m:t>
                              </m:r>
                            </m:sub>
                          </m:sSub>
                          <m:r>
                            <a:rPr lang="zh-CN" altLang="en-US" sz="3600" i="1">
                              <a:solidFill>
                                <a:srgbClr val="000000"/>
                              </a:solidFill>
                              <a:latin typeface="Cambria Math" panose="02040503050406030204" pitchFamily="18" charset="0"/>
                            </a:rPr>
                            <m:t>→</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𝑥</m:t>
                              </m:r>
                            </m:e>
                            <m:sub>
                              <m:r>
                                <a:rPr lang="zh-CN" altLang="en-US" sz="3600" i="1">
                                  <a:solidFill>
                                    <a:srgbClr val="000000"/>
                                  </a:solidFill>
                                  <a:latin typeface="Cambria Math" panose="02040503050406030204" pitchFamily="18" charset="0"/>
                                </a:rPr>
                                <m:t>2</m:t>
                              </m:r>
                            </m:sub>
                          </m:sSub>
                        </m:sub>
                      </m:sSub>
                      <m:d>
                        <m:dPr>
                          <m:ctrlPr>
                            <a:rPr lang="zh-CN" altLang="en-US" sz="3600" i="1">
                              <a:solidFill>
                                <a:srgbClr val="000000"/>
                              </a:solidFill>
                              <a:latin typeface="Cambria Math" panose="02040503050406030204" pitchFamily="18" charset="0"/>
                            </a:rPr>
                          </m:ctrlPr>
                        </m:dPr>
                        <m:e>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𝑥</m:t>
                              </m:r>
                            </m:e>
                            <m:sub>
                              <m:r>
                                <a:rPr lang="zh-CN" altLang="en-US" sz="3600" i="1">
                                  <a:solidFill>
                                    <a:srgbClr val="000000"/>
                                  </a:solidFill>
                                  <a:latin typeface="Cambria Math" panose="02040503050406030204" pitchFamily="18" charset="0"/>
                                </a:rPr>
                                <m:t>2</m:t>
                              </m:r>
                            </m:sub>
                          </m:sSub>
                        </m:e>
                      </m:d>
                      <m:r>
                        <a:rPr lang="zh-CN" altLang="en-US" sz="3600" i="1">
                          <a:solidFill>
                            <a:srgbClr val="000000"/>
                          </a:solidFill>
                          <a:latin typeface="Cambria Math" panose="02040503050406030204" pitchFamily="18" charset="0"/>
                        </a:rPr>
                        <m:t>.</m:t>
                      </m:r>
                    </m:oMath>
                  </m:oMathPara>
                </a14:m>
                <a:endParaRPr lang="zh-CN" altLang="en-US" sz="3600" dirty="0"/>
              </a:p>
            </p:txBody>
          </p:sp>
        </mc:Choice>
        <mc:Fallback>
          <p:sp>
            <p:nvSpPr>
              <p:cNvPr id="7" name="对象 7"/>
              <p:cNvSpPr txBox="1">
                <a:spLocks noRot="1" noChangeAspect="1" noMove="1" noResize="1" noEditPoints="1" noAdjustHandles="1" noChangeArrowheads="1" noChangeShapeType="1" noTextEdit="1"/>
              </p:cNvSpPr>
              <p:nvPr/>
            </p:nvSpPr>
            <p:spPr bwMode="auto">
              <a:xfrm>
                <a:off x="100427" y="3903815"/>
                <a:ext cx="6389789" cy="358775"/>
              </a:xfrm>
              <a:prstGeom prst="rect">
                <a:avLst/>
              </a:prstGeom>
              <a:blipFill rotWithShape="1">
                <a:blip r:embed="rId3"/>
                <a:stretch>
                  <a:fillRect l="-2" t="-131" r="-43628" b="-2230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2023634" y="5200931"/>
                <a:ext cx="4773230" cy="629596"/>
              </a:xfrm>
              <a:prstGeom prst="rect">
                <a:avLst/>
              </a:prstGeom>
            </p:spPr>
            <p:txBody>
              <a:bodyPr wrap="none">
                <a:spAutoFit/>
              </a:bodyPr>
              <a:lstStyle/>
              <a:p>
                <a14:m>
                  <m:oMath xmlns:m="http://schemas.openxmlformats.org/officeDocument/2006/math">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𝜇</m:t>
                        </m:r>
                      </m:e>
                      <m:sub>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𝑓</m:t>
                            </m:r>
                          </m:e>
                          <m:sub>
                            <m:r>
                              <a:rPr lang="zh-CN" altLang="en-US" sz="3200" i="1">
                                <a:solidFill>
                                  <a:srgbClr val="000000"/>
                                </a:solidFill>
                                <a:latin typeface="Cambria Math" panose="02040503050406030204" pitchFamily="18" charset="0"/>
                              </a:rPr>
                              <m:t>𝑎</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𝑥</m:t>
                            </m:r>
                          </m:e>
                          <m:sub>
                            <m:r>
                              <a:rPr lang="zh-CN" altLang="en-US" sz="3200" i="1">
                                <a:solidFill>
                                  <a:srgbClr val="000000"/>
                                </a:solidFill>
                                <a:latin typeface="Cambria Math" panose="02040503050406030204" pitchFamily="18" charset="0"/>
                              </a:rPr>
                              <m:t>2</m:t>
                            </m:r>
                          </m:sub>
                        </m:sSub>
                      </m:sub>
                    </m:sSub>
                    <m:d>
                      <m:dPr>
                        <m:ctrlPr>
                          <a:rPr lang="zh-CN" altLang="en-US" sz="3200" i="1">
                            <a:solidFill>
                              <a:srgbClr val="000000"/>
                            </a:solidFill>
                            <a:latin typeface="Cambria Math" panose="02040503050406030204" pitchFamily="18" charset="0"/>
                          </a:rPr>
                        </m:ctrlPr>
                      </m:dPr>
                      <m:e>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𝑥</m:t>
                            </m:r>
                          </m:e>
                          <m:sub>
                            <m:r>
                              <a:rPr lang="zh-CN" altLang="en-US" sz="3200" i="1">
                                <a:solidFill>
                                  <a:srgbClr val="000000"/>
                                </a:solidFill>
                                <a:latin typeface="Cambria Math" panose="02040503050406030204" pitchFamily="18" charset="0"/>
                              </a:rPr>
                              <m:t>2</m:t>
                            </m:r>
                          </m:sub>
                        </m:sSub>
                      </m:e>
                    </m:d>
                  </m:oMath>
                </a14:m>
                <a:r>
                  <a:rPr lang="en-US" altLang="zh-CN" sz="3200" dirty="0">
                    <a:solidFill>
                      <a:srgbClr val="000000"/>
                    </a:solidFill>
                  </a:rPr>
                  <a:t>=</a:t>
                </a:r>
                <a:r>
                  <a:rPr lang="zh-CN" altLang="en-US" sz="3200" dirty="0">
                    <a:solidFill>
                      <a:srgbClr val="000000"/>
                    </a:solidFill>
                  </a:rPr>
                  <a:t> </a:t>
                </a:r>
                <a14:m>
                  <m:oMath xmlns:m="http://schemas.openxmlformats.org/officeDocument/2006/math">
                    <m:nary>
                      <m:naryPr>
                        <m:chr m:val="∑"/>
                        <m:supHide m:val="on"/>
                        <m:ctrlPr>
                          <a:rPr lang="zh-CN" altLang="en-US" sz="3200" i="1">
                            <a:solidFill>
                              <a:srgbClr val="000000"/>
                            </a:solidFill>
                            <a:latin typeface="Cambria Math" panose="02040503050406030204" pitchFamily="18" charset="0"/>
                          </a:rPr>
                        </m:ctrlPr>
                      </m:naryPr>
                      <m:sub>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𝑥</m:t>
                            </m:r>
                          </m:e>
                          <m:sub>
                            <m:r>
                              <a:rPr lang="zh-CN" altLang="en-US" sz="3200" i="1">
                                <a:solidFill>
                                  <a:srgbClr val="000000"/>
                                </a:solidFill>
                                <a:latin typeface="Cambria Math" panose="02040503050406030204" pitchFamily="18" charset="0"/>
                              </a:rPr>
                              <m:t>1</m:t>
                            </m:r>
                          </m:sub>
                        </m:sSub>
                      </m:sub>
                      <m:sup/>
                      <m:e>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𝑓</m:t>
                            </m:r>
                          </m:e>
                          <m:sub>
                            <m:r>
                              <a:rPr lang="zh-CN" altLang="en-US" sz="3200" i="1">
                                <a:solidFill>
                                  <a:srgbClr val="000000"/>
                                </a:solidFill>
                                <a:latin typeface="Cambria Math" panose="02040503050406030204" pitchFamily="18" charset="0"/>
                              </a:rPr>
                              <m:t>𝑎</m:t>
                            </m:r>
                          </m:sub>
                        </m:sSub>
                      </m:e>
                    </m:nary>
                    <m:d>
                      <m:dPr>
                        <m:ctrlPr>
                          <a:rPr lang="zh-CN" altLang="en-US" sz="3200" i="1">
                            <a:solidFill>
                              <a:srgbClr val="000000"/>
                            </a:solidFill>
                            <a:latin typeface="Cambria Math" panose="02040503050406030204" pitchFamily="18" charset="0"/>
                          </a:rPr>
                        </m:ctrlPr>
                      </m:dPr>
                      <m:e>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𝑥</m:t>
                            </m:r>
                          </m:e>
                          <m:sub>
                            <m:r>
                              <a:rPr lang="zh-CN" altLang="en-US" sz="3200" i="1">
                                <a:solidFill>
                                  <a:srgbClr val="000000"/>
                                </a:solidFill>
                                <a:latin typeface="Cambria Math" panose="02040503050406030204" pitchFamily="18" charset="0"/>
                              </a:rPr>
                              <m:t>1</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𝑥</m:t>
                            </m:r>
                          </m:e>
                          <m:sub>
                            <m:r>
                              <a:rPr lang="zh-CN" altLang="en-US" sz="3200" i="1">
                                <a:solidFill>
                                  <a:srgbClr val="000000"/>
                                </a:solidFill>
                                <a:latin typeface="Cambria Math" panose="02040503050406030204" pitchFamily="18" charset="0"/>
                              </a:rPr>
                              <m:t>2</m:t>
                            </m:r>
                          </m:sub>
                        </m:sSub>
                      </m:e>
                    </m:d>
                  </m:oMath>
                </a14:m>
                <a:endParaRPr lang="zh-CN" altLang="en-US" sz="3200" dirty="0"/>
              </a:p>
            </p:txBody>
          </p:sp>
        </mc:Choice>
        <mc:Fallback>
          <p:sp>
            <p:nvSpPr>
              <p:cNvPr id="8" name="矩形 7"/>
              <p:cNvSpPr>
                <a:spLocks noRot="1" noChangeAspect="1" noMove="1" noResize="1" noEditPoints="1" noAdjustHandles="1" noChangeArrowheads="1" noChangeShapeType="1" noTextEdit="1"/>
              </p:cNvSpPr>
              <p:nvPr/>
            </p:nvSpPr>
            <p:spPr>
              <a:xfrm>
                <a:off x="2023634" y="5200931"/>
                <a:ext cx="4773230" cy="629596"/>
              </a:xfrm>
              <a:prstGeom prst="rect">
                <a:avLst/>
              </a:prstGeom>
              <a:blipFill rotWithShape="1">
                <a:blip r:embed="rId4"/>
                <a:stretch>
                  <a:fillRect l="-11" t="-45" r="-1467" b="-50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对象 16"/>
              <p:cNvSpPr txBox="1"/>
              <p:nvPr/>
            </p:nvSpPr>
            <p:spPr bwMode="auto">
              <a:xfrm>
                <a:off x="5204297" y="1027473"/>
                <a:ext cx="4728486" cy="971051"/>
              </a:xfrm>
              <a:prstGeom prst="rect">
                <a:avLst/>
              </a:prstGeom>
              <a:noFill/>
            </p:spPr>
            <p:txBody>
              <a:bodyPr>
                <a:noAutofit/>
              </a:bodyPr>
              <a:lstStyle/>
              <a:p>
                <a14:m>
                  <m:oMathPara xmlns:m="http://schemas.openxmlformats.org/officeDocument/2006/math">
                    <m:oMathParaPr>
                      <m:jc m:val="centerGroup"/>
                    </m:oMathParaPr>
                    <m:oMath xmlns:m="http://schemas.openxmlformats.org/officeDocument/2006/math">
                      <m:sSub>
                        <m:sSubPr>
                          <m:ctrlPr>
                            <a:rPr lang="zh-CN" altLang="en-US" sz="2400" i="1" smtClean="0">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𝜇</m:t>
                          </m:r>
                        </m:e>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en-US" altLang="zh-CN" sz="2400" b="0" i="1" smtClean="0">
                                  <a:solidFill>
                                    <a:srgbClr val="000000"/>
                                  </a:solidFill>
                                  <a:latin typeface="Cambria Math" panose="02040503050406030204" pitchFamily="18" charset="0"/>
                                </a:rPr>
                                <m:t> </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𝑓</m:t>
                              </m:r>
                            </m:e>
                            <m:sub>
                              <m:r>
                                <a:rPr lang="zh-CN" altLang="en-US" sz="2400" i="1">
                                  <a:solidFill>
                                    <a:srgbClr val="000000"/>
                                  </a:solidFill>
                                  <a:latin typeface="Cambria Math" panose="02040503050406030204" pitchFamily="18" charset="0"/>
                                </a:rPr>
                                <m:t>𝑠</m:t>
                              </m:r>
                            </m:sub>
                          </m:sSub>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en-US" altLang="zh-CN" sz="2400" b="0" i="1" smtClean="0">
                              <a:solidFill>
                                <a:srgbClr val="000000"/>
                              </a:solidFill>
                              <a:latin typeface="Cambria Math" panose="02040503050406030204" pitchFamily="18" charset="0"/>
                            </a:rPr>
                            <m:t> </m:t>
                          </m:r>
                        </m:sub>
                      </m:sSub>
                      <m:r>
                        <a:rPr lang="zh-CN" altLang="en-US" sz="2400" i="1">
                          <a:solidFill>
                            <a:srgbClr val="000000"/>
                          </a:solidFill>
                          <a:latin typeface="Cambria Math" panose="02040503050406030204" pitchFamily="18" charset="0"/>
                        </a:rPr>
                        <m:t>)=</m:t>
                      </m:r>
                      <m:nary>
                        <m:naryPr>
                          <m:chr m:val="∑"/>
                          <m:supHide m:val="on"/>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𝑠</m:t>
                              </m:r>
                            </m:sub>
                          </m:sSub>
                        </m:sub>
                        <m:sup/>
                        <m:e>
                          <m:sSub>
                            <m:sSubPr>
                              <m:ctrlPr>
                                <a:rPr lang="zh-CN" altLang="en-US" sz="2400" i="1">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𝐹</m:t>
                              </m:r>
                            </m:e>
                            <m:sub>
                              <m:r>
                                <a:rPr lang="en-US" altLang="zh-CN" sz="2400" b="0" i="1" smtClean="0">
                                  <a:solidFill>
                                    <a:srgbClr val="000000"/>
                                  </a:solidFill>
                                  <a:latin typeface="Cambria Math" panose="02040503050406030204" pitchFamily="18" charset="0"/>
                                </a:rPr>
                                <m:t>𝑠</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en-US" altLang="zh-CN" sz="2400" b="0" i="1" smtClean="0">
                                  <a:solidFill>
                                    <a:srgbClr val="000000"/>
                                  </a:solidFill>
                                  <a:latin typeface="Cambria Math" panose="02040503050406030204" pitchFamily="18" charset="0"/>
                                </a:rPr>
                                <m:t> </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𝑠</m:t>
                              </m:r>
                            </m:sub>
                          </m:sSub>
                          <m:r>
                            <a:rPr lang="zh-CN" altLang="en-US" sz="2400" i="1">
                              <a:solidFill>
                                <a:srgbClr val="000000"/>
                              </a:solidFill>
                              <a:latin typeface="Cambria Math" panose="02040503050406030204" pitchFamily="18" charset="0"/>
                            </a:rPr>
                            <m:t>)</m:t>
                          </m:r>
                        </m:e>
                      </m:nary>
                      <m:r>
                        <a:rPr lang="zh-CN" altLang="en-US" sz="2400" i="1">
                          <a:solidFill>
                            <a:srgbClr val="000000"/>
                          </a:solidFill>
                          <a:latin typeface="Cambria Math" panose="02040503050406030204" pitchFamily="18" charset="0"/>
                        </a:rPr>
                        <m:t>.</m:t>
                      </m:r>
                    </m:oMath>
                  </m:oMathPara>
                </a14:m>
                <a:endParaRPr lang="zh-CN" altLang="en-US" sz="2400" dirty="0"/>
              </a:p>
            </p:txBody>
          </p:sp>
        </mc:Choice>
        <mc:Fallback>
          <p:sp>
            <p:nvSpPr>
              <p:cNvPr id="10" name="对象 16"/>
              <p:cNvSpPr txBox="1">
                <a:spLocks noRot="1" noChangeAspect="1" noMove="1" noResize="1" noEditPoints="1" noAdjustHandles="1" noChangeArrowheads="1" noChangeShapeType="1" noTextEdit="1"/>
              </p:cNvSpPr>
              <p:nvPr/>
            </p:nvSpPr>
            <p:spPr bwMode="auto">
              <a:xfrm>
                <a:off x="5204297" y="1027473"/>
                <a:ext cx="4728486" cy="971051"/>
              </a:xfrm>
              <a:prstGeom prst="rect">
                <a:avLst/>
              </a:prstGeom>
              <a:blipFill rotWithShape="1">
                <a:blip r:embed="rId5"/>
                <a:stretch>
                  <a:fillRect l="-10" t="-4" r="2" b="18"/>
                </a:stretch>
              </a:blipFill>
            </p:spPr>
            <p:txBody>
              <a:bodyPr/>
              <a:lstStyle/>
              <a:p>
                <a:r>
                  <a:rPr lang="zh-CN" altLang="en-US">
                    <a:noFill/>
                  </a:rPr>
                  <a:t> </a:t>
                </a:r>
              </a:p>
            </p:txBody>
          </p:sp>
        </mc:Fallback>
      </mc:AlternateContent>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noChangeArrowheads="1"/>
          </p:cNvSpPr>
          <p:nvPr>
            <p:ph idx="1"/>
          </p:nvPr>
        </p:nvSpPr>
        <p:spPr>
          <a:xfrm>
            <a:off x="31755" y="1064284"/>
            <a:ext cx="7427913" cy="574675"/>
          </a:xfrm>
        </p:spPr>
        <p:txBody>
          <a:bodyPr/>
          <a:lstStyle/>
          <a:p>
            <a:r>
              <a:rPr lang="zh-CN" altLang="en-US" dirty="0">
                <a:latin typeface="微软雅黑" panose="020B0503020204020204" pitchFamily="34" charset="-122"/>
                <a:ea typeface="微软雅黑" panose="020B0503020204020204" pitchFamily="34" charset="-122"/>
              </a:rPr>
              <a:t>最大和算法</a:t>
            </a:r>
            <a:endParaRPr lang="en-US" altLang="zh-CN" dirty="0">
              <a:latin typeface="微软雅黑" panose="020B0503020204020204" pitchFamily="34" charset="-122"/>
              <a:ea typeface="微软雅黑" panose="020B0503020204020204" pitchFamily="34" charset="-122"/>
            </a:endParaRPr>
          </a:p>
        </p:txBody>
      </p:sp>
      <p:pic>
        <p:nvPicPr>
          <p:cNvPr id="10" name="图片 9" descr="素材G"/>
          <p:cNvPicPr>
            <a:picLocks noChangeAspect="1"/>
          </p:cNvPicPr>
          <p:nvPr/>
        </p:nvPicPr>
        <p:blipFill>
          <a:blip r:embed="rId1"/>
          <a:stretch>
            <a:fillRect/>
          </a:stretch>
        </p:blipFill>
        <p:spPr>
          <a:xfrm>
            <a:off x="31759" y="59395"/>
            <a:ext cx="3154228" cy="708447"/>
          </a:xfrm>
          <a:prstGeom prst="rect">
            <a:avLst/>
          </a:prstGeom>
        </p:spPr>
      </p:pic>
      <p:sp>
        <p:nvSpPr>
          <p:cNvPr id="11" name="矩形 10"/>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pic>
        <p:nvPicPr>
          <p:cNvPr id="12" name="图片 11"/>
          <p:cNvPicPr>
            <a:picLocks noChangeAspect="1"/>
          </p:cNvPicPr>
          <p:nvPr/>
        </p:nvPicPr>
        <p:blipFill>
          <a:blip r:embed="rId2"/>
          <a:stretch>
            <a:fillRect/>
          </a:stretch>
        </p:blipFill>
        <p:spPr>
          <a:xfrm>
            <a:off x="106995" y="1771245"/>
            <a:ext cx="8861908" cy="2949752"/>
          </a:xfrm>
          <a:prstGeom prst="rect">
            <a:avLst/>
          </a:prstGeom>
        </p:spPr>
      </p:pic>
      <p:sp>
        <p:nvSpPr>
          <p:cNvPr id="13" name="内容占位符 2"/>
          <p:cNvSpPr txBox="1">
            <a:spLocks noChangeArrowheads="1"/>
          </p:cNvSpPr>
          <p:nvPr/>
        </p:nvSpPr>
        <p:spPr>
          <a:xfrm>
            <a:off x="106995" y="4994258"/>
            <a:ext cx="8774358" cy="1435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latin typeface="微软雅黑" panose="020B0503020204020204" pitchFamily="34" charset="-122"/>
                <a:ea typeface="微软雅黑" panose="020B0503020204020204" pitchFamily="34" charset="-122"/>
              </a:rPr>
              <a:t>明天到底还是下雨，是不是都有可能？</a:t>
            </a:r>
            <a:endParaRPr lang="en-US" altLang="zh-CN" sz="2400" dirty="0">
              <a:latin typeface="微软雅黑" panose="020B0503020204020204" pitchFamily="34" charset="-122"/>
              <a:ea typeface="微软雅黑" panose="020B0503020204020204" pitchFamily="34" charset="-122"/>
            </a:endParaRPr>
          </a:p>
          <a:p>
            <a:pPr marL="0" indent="0">
              <a:buNone/>
            </a:pPr>
            <a:r>
              <a:rPr lang="zh-CN" altLang="en-US" sz="2400" dirty="0">
                <a:latin typeface="微软雅黑" panose="020B0503020204020204" pitchFamily="34" charset="-122"/>
                <a:ea typeface="微软雅黑" panose="020B0503020204020204" pitchFamily="34" charset="-122"/>
              </a:rPr>
              <a:t>只能预报联合概率最大的值，把出现概率最大的那个结果认为是我们的结果</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noChangeArrowheads="1"/>
          </p:cNvSpPr>
          <p:nvPr>
            <p:ph idx="1"/>
          </p:nvPr>
        </p:nvSpPr>
        <p:spPr>
          <a:xfrm>
            <a:off x="31755" y="1064284"/>
            <a:ext cx="7427913" cy="574675"/>
          </a:xfrm>
        </p:spPr>
        <p:txBody>
          <a:bodyPr/>
          <a:lstStyle/>
          <a:p>
            <a:r>
              <a:rPr lang="zh-CN" altLang="en-US" dirty="0">
                <a:latin typeface="微软雅黑" panose="020B0503020204020204" pitchFamily="34" charset="-122"/>
                <a:ea typeface="微软雅黑" panose="020B0503020204020204" pitchFamily="34" charset="-122"/>
              </a:rPr>
              <a:t>最大和算法</a:t>
            </a:r>
            <a:endParaRPr lang="en-US" altLang="zh-CN" dirty="0">
              <a:latin typeface="微软雅黑" panose="020B0503020204020204" pitchFamily="34" charset="-122"/>
              <a:ea typeface="微软雅黑" panose="020B0503020204020204" pitchFamily="34" charset="-122"/>
            </a:endParaRPr>
          </a:p>
        </p:txBody>
      </p:sp>
      <p:pic>
        <p:nvPicPr>
          <p:cNvPr id="10" name="图片 9" descr="素材G"/>
          <p:cNvPicPr>
            <a:picLocks noChangeAspect="1"/>
          </p:cNvPicPr>
          <p:nvPr/>
        </p:nvPicPr>
        <p:blipFill>
          <a:blip r:embed="rId1"/>
          <a:stretch>
            <a:fillRect/>
          </a:stretch>
        </p:blipFill>
        <p:spPr>
          <a:xfrm>
            <a:off x="31759" y="59395"/>
            <a:ext cx="3154228" cy="708447"/>
          </a:xfrm>
          <a:prstGeom prst="rect">
            <a:avLst/>
          </a:prstGeom>
        </p:spPr>
      </p:pic>
      <p:sp>
        <p:nvSpPr>
          <p:cNvPr id="11" name="矩形 10"/>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8" name="矩形 7"/>
          <p:cNvSpPr>
            <a:spLocks noChangeArrowheads="1"/>
          </p:cNvSpPr>
          <p:nvPr/>
        </p:nvSpPr>
        <p:spPr bwMode="auto">
          <a:xfrm>
            <a:off x="827088" y="1404748"/>
            <a:ext cx="801528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求解目标可以表示为最大化联合概率分布</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最大值对应的概率为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最大化联合概率分布通常会转化为最大化对数联合概率分布</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p:txBody>
      </p:sp>
      <p:graphicFrame>
        <p:nvGraphicFramePr>
          <p:cNvPr id="9" name="对象 8"/>
          <p:cNvGraphicFramePr>
            <a:graphicFrameLocks noChangeAspect="1"/>
          </p:cNvGraphicFramePr>
          <p:nvPr/>
        </p:nvGraphicFramePr>
        <p:xfrm>
          <a:off x="3560757" y="1897931"/>
          <a:ext cx="2022475" cy="339725"/>
        </p:xfrm>
        <a:graphic>
          <a:graphicData uri="http://schemas.openxmlformats.org/presentationml/2006/ole">
            <mc:AlternateContent xmlns:mc="http://schemas.openxmlformats.org/markup-compatibility/2006">
              <mc:Choice xmlns:v="urn:schemas-microsoft-com:vml" Requires="v">
                <p:oleObj spid="_x0000_s64520" name="Equation" r:id="rId2" imgW="48768000" imgH="7924800" progId="Equation.DSMT4">
                  <p:embed/>
                </p:oleObj>
              </mc:Choice>
              <mc:Fallback>
                <p:oleObj name="Equation" r:id="rId2" imgW="48768000" imgH="7924800" progId="Equation.DSMT4">
                  <p:embed/>
                  <p:pic>
                    <p:nvPicPr>
                      <p:cNvPr id="0" name="对象 2"/>
                      <p:cNvPicPr>
                        <a:picLocks noChangeAspect="1" noChangeArrowheads="1"/>
                      </p:cNvPicPr>
                      <p:nvPr/>
                    </p:nvPicPr>
                    <p:blipFill>
                      <a:blip r:embed="rId3"/>
                      <a:srcRect/>
                      <a:stretch>
                        <a:fillRect/>
                      </a:stretch>
                    </p:blipFill>
                    <p:spPr bwMode="auto">
                      <a:xfrm>
                        <a:off x="3560757" y="1897931"/>
                        <a:ext cx="2022475"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nvGraphicFramePr>
        <p:xfrm>
          <a:off x="3529008" y="2740428"/>
          <a:ext cx="2085975" cy="350838"/>
        </p:xfrm>
        <a:graphic>
          <a:graphicData uri="http://schemas.openxmlformats.org/presentationml/2006/ole">
            <mc:AlternateContent xmlns:mc="http://schemas.openxmlformats.org/markup-compatibility/2006">
              <mc:Choice xmlns:v="urn:schemas-microsoft-com:vml" Requires="v">
                <p:oleObj spid="_x0000_s64521" name="Equation" r:id="rId4" imgW="50292000" imgH="8534400" progId="Equation.DSMT4">
                  <p:embed/>
                </p:oleObj>
              </mc:Choice>
              <mc:Fallback>
                <p:oleObj name="Equation" r:id="rId4" imgW="50292000" imgH="8534400" progId="Equation.DSMT4">
                  <p:embed/>
                  <p:pic>
                    <p:nvPicPr>
                      <p:cNvPr id="0" name="对象 11"/>
                      <p:cNvPicPr>
                        <a:picLocks noChangeAspect="1" noChangeArrowheads="1"/>
                      </p:cNvPicPr>
                      <p:nvPr/>
                    </p:nvPicPr>
                    <p:blipFill>
                      <a:blip r:embed="rId5"/>
                      <a:srcRect/>
                      <a:stretch>
                        <a:fillRect/>
                      </a:stretch>
                    </p:blipFill>
                    <p:spPr bwMode="auto">
                      <a:xfrm>
                        <a:off x="3529008" y="2740428"/>
                        <a:ext cx="2085975"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nvGraphicFramePr>
        <p:xfrm>
          <a:off x="3941759" y="3700178"/>
          <a:ext cx="1260475" cy="350837"/>
        </p:xfrm>
        <a:graphic>
          <a:graphicData uri="http://schemas.openxmlformats.org/presentationml/2006/ole">
            <mc:AlternateContent xmlns:mc="http://schemas.openxmlformats.org/markup-compatibility/2006">
              <mc:Choice xmlns:v="urn:schemas-microsoft-com:vml" Requires="v">
                <p:oleObj spid="_x0000_s64522" name="Equation" r:id="rId6" imgW="30480000" imgH="8534400" progId="Equation.DSMT4">
                  <p:embed/>
                </p:oleObj>
              </mc:Choice>
              <mc:Fallback>
                <p:oleObj name="Equation" r:id="rId6" imgW="30480000" imgH="8534400" progId="Equation.DSMT4">
                  <p:embed/>
                  <p:pic>
                    <p:nvPicPr>
                      <p:cNvPr id="0" name="对象 14"/>
                      <p:cNvPicPr>
                        <a:picLocks noChangeAspect="1" noChangeArrowheads="1"/>
                      </p:cNvPicPr>
                      <p:nvPr/>
                    </p:nvPicPr>
                    <p:blipFill>
                      <a:blip r:embed="rId7"/>
                      <a:srcRect/>
                      <a:stretch>
                        <a:fillRect/>
                      </a:stretch>
                    </p:blipFill>
                    <p:spPr bwMode="auto">
                      <a:xfrm>
                        <a:off x="3941759" y="3700178"/>
                        <a:ext cx="1260475" cy="350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矩形 17"/>
          <p:cNvSpPr>
            <a:spLocks noChangeArrowheads="1"/>
          </p:cNvSpPr>
          <p:nvPr/>
        </p:nvSpPr>
        <p:spPr bwMode="auto">
          <a:xfrm>
            <a:off x="1096955" y="5453252"/>
            <a:ext cx="80152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如何来表示一个函数概率分布，类似于信息传递的过程</a:t>
            </a:r>
            <a:endParaRPr lang="en-US" altLang="zh-CN" sz="2000" dirty="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椭圆 1"/>
              <p:cNvSpPr/>
              <p:nvPr/>
            </p:nvSpPr>
            <p:spPr>
              <a:xfrm>
                <a:off x="1745061" y="4526042"/>
                <a:ext cx="739302" cy="739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sz="2800" i="1" smtClean="0">
                              <a:solidFill>
                                <a:schemeClr val="bg1"/>
                              </a:solidFill>
                              <a:latin typeface="Cambria Math" panose="02040503050406030204" pitchFamily="18" charset="0"/>
                            </a:rPr>
                          </m:ctrlPr>
                        </m:sSubPr>
                        <m:e>
                          <m:r>
                            <a:rPr lang="zh-CN" altLang="en-US" sz="2800" i="1">
                              <a:solidFill>
                                <a:schemeClr val="bg1"/>
                              </a:solidFill>
                              <a:latin typeface="Cambria Math" panose="02040503050406030204" pitchFamily="18" charset="0"/>
                            </a:rPr>
                            <m:t>𝑥</m:t>
                          </m:r>
                        </m:e>
                        <m:sub>
                          <m:r>
                            <a:rPr lang="zh-CN" altLang="en-US" sz="2800" i="1">
                              <a:solidFill>
                                <a:schemeClr val="bg1"/>
                              </a:solidFill>
                              <a:latin typeface="Cambria Math" panose="02040503050406030204" pitchFamily="18" charset="0"/>
                            </a:rPr>
                            <m:t>𝑖</m:t>
                          </m:r>
                        </m:sub>
                      </m:sSub>
                    </m:oMath>
                  </m:oMathPara>
                </a14:m>
                <a:endParaRPr lang="zh-CN" altLang="en-US" sz="2800" dirty="0">
                  <a:solidFill>
                    <a:schemeClr val="bg1"/>
                  </a:solidFill>
                </a:endParaRPr>
              </a:p>
            </p:txBody>
          </p:sp>
        </mc:Choice>
        <mc:Fallback>
          <p:sp>
            <p:nvSpPr>
              <p:cNvPr id="2" name="椭圆 1"/>
              <p:cNvSpPr>
                <a:spLocks noRot="1" noChangeAspect="1" noMove="1" noResize="1" noEditPoints="1" noAdjustHandles="1" noChangeArrowheads="1" noChangeShapeType="1" noTextEdit="1"/>
              </p:cNvSpPr>
              <p:nvPr/>
            </p:nvSpPr>
            <p:spPr>
              <a:xfrm>
                <a:off x="1745061" y="4526042"/>
                <a:ext cx="739302" cy="739302"/>
              </a:xfrm>
              <a:prstGeom prst="ellipse">
                <a:avLst/>
              </a:prstGeom>
              <a:blipFill rotWithShape="1">
                <a:blip r:embed="rId8"/>
                <a:stretch>
                  <a:fillRect l="-870" t="-913" r="-826" b="-783"/>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椭圆 18"/>
              <p:cNvSpPr/>
              <p:nvPr/>
            </p:nvSpPr>
            <p:spPr>
              <a:xfrm>
                <a:off x="3696945" y="4526042"/>
                <a:ext cx="739302" cy="739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sz="2800" i="1" smtClean="0">
                              <a:solidFill>
                                <a:schemeClr val="bg1"/>
                              </a:solidFill>
                              <a:latin typeface="Cambria Math" panose="02040503050406030204" pitchFamily="18" charset="0"/>
                            </a:rPr>
                          </m:ctrlPr>
                        </m:sSubPr>
                        <m:e>
                          <m:r>
                            <a:rPr lang="zh-CN" altLang="en-US" sz="2800" i="1">
                              <a:solidFill>
                                <a:schemeClr val="bg1"/>
                              </a:solidFill>
                              <a:latin typeface="Cambria Math" panose="02040503050406030204" pitchFamily="18" charset="0"/>
                            </a:rPr>
                            <m:t>𝑦</m:t>
                          </m:r>
                        </m:e>
                        <m:sub>
                          <m:r>
                            <a:rPr lang="zh-CN" altLang="en-US" sz="2800" i="1">
                              <a:solidFill>
                                <a:schemeClr val="bg1"/>
                              </a:solidFill>
                              <a:latin typeface="Cambria Math" panose="02040503050406030204" pitchFamily="18" charset="0"/>
                            </a:rPr>
                            <m:t>𝑗</m:t>
                          </m:r>
                        </m:sub>
                      </m:sSub>
                    </m:oMath>
                  </m:oMathPara>
                </a14:m>
                <a:endParaRPr lang="zh-CN" altLang="en-US" sz="2800" dirty="0">
                  <a:solidFill>
                    <a:schemeClr val="bg1"/>
                  </a:solidFill>
                </a:endParaRPr>
              </a:p>
            </p:txBody>
          </p:sp>
        </mc:Choice>
        <mc:Fallback>
          <p:sp>
            <p:nvSpPr>
              <p:cNvPr id="19" name="椭圆 18"/>
              <p:cNvSpPr>
                <a:spLocks noRot="1" noChangeAspect="1" noMove="1" noResize="1" noEditPoints="1" noAdjustHandles="1" noChangeArrowheads="1" noChangeShapeType="1" noTextEdit="1"/>
              </p:cNvSpPr>
              <p:nvPr/>
            </p:nvSpPr>
            <p:spPr>
              <a:xfrm>
                <a:off x="3696945" y="4526042"/>
                <a:ext cx="739302" cy="739302"/>
              </a:xfrm>
              <a:prstGeom prst="ellipse">
                <a:avLst/>
              </a:prstGeom>
              <a:blipFill rotWithShape="1">
                <a:blip r:embed="rId9"/>
                <a:stretch>
                  <a:fillRect l="-941" t="-913" r="-840" b="-783"/>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椭圆 19"/>
              <p:cNvSpPr/>
              <p:nvPr/>
            </p:nvSpPr>
            <p:spPr>
              <a:xfrm>
                <a:off x="5708073" y="4526042"/>
                <a:ext cx="739302" cy="739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sz="2800" i="1" smtClean="0">
                              <a:solidFill>
                                <a:schemeClr val="bg1"/>
                              </a:solidFill>
                              <a:latin typeface="Cambria Math" panose="02040503050406030204" pitchFamily="18" charset="0"/>
                            </a:rPr>
                          </m:ctrlPr>
                        </m:sSubPr>
                        <m:e>
                          <m:r>
                            <a:rPr lang="zh-CN" altLang="en-US" sz="2800" i="1">
                              <a:solidFill>
                                <a:schemeClr val="bg1"/>
                              </a:solidFill>
                              <a:latin typeface="Cambria Math" panose="02040503050406030204" pitchFamily="18" charset="0"/>
                            </a:rPr>
                            <m:t>𝑧</m:t>
                          </m:r>
                        </m:e>
                        <m:sub>
                          <m:r>
                            <a:rPr lang="zh-CN" altLang="en-US" sz="2800" i="1">
                              <a:solidFill>
                                <a:schemeClr val="bg1"/>
                              </a:solidFill>
                              <a:latin typeface="Cambria Math" panose="02040503050406030204" pitchFamily="18" charset="0"/>
                            </a:rPr>
                            <m:t>𝑘</m:t>
                          </m:r>
                        </m:sub>
                      </m:sSub>
                    </m:oMath>
                  </m:oMathPara>
                </a14:m>
                <a:endParaRPr lang="zh-CN" altLang="en-US" sz="2800" dirty="0">
                  <a:solidFill>
                    <a:schemeClr val="bg1"/>
                  </a:solidFill>
                </a:endParaRPr>
              </a:p>
            </p:txBody>
          </p:sp>
        </mc:Choice>
        <mc:Fallback>
          <p:sp>
            <p:nvSpPr>
              <p:cNvPr id="20" name="椭圆 19"/>
              <p:cNvSpPr>
                <a:spLocks noRot="1" noChangeAspect="1" noMove="1" noResize="1" noEditPoints="1" noAdjustHandles="1" noChangeArrowheads="1" noChangeShapeType="1" noTextEdit="1"/>
              </p:cNvSpPr>
              <p:nvPr/>
            </p:nvSpPr>
            <p:spPr>
              <a:xfrm>
                <a:off x="5708073" y="4526042"/>
                <a:ext cx="739302" cy="739302"/>
              </a:xfrm>
              <a:prstGeom prst="ellipse">
                <a:avLst/>
              </a:prstGeom>
              <a:blipFill rotWithShape="1">
                <a:blip r:embed="rId10"/>
                <a:stretch>
                  <a:fillRect l="-867" t="-913" r="-829" b="-783"/>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对象 20"/>
              <p:cNvSpPr txBox="1"/>
              <p:nvPr/>
            </p:nvSpPr>
            <p:spPr bwMode="auto">
              <a:xfrm>
                <a:off x="1560890" y="6068013"/>
                <a:ext cx="5898778" cy="347662"/>
              </a:xfrm>
              <a:prstGeom prst="rect">
                <a:avLst/>
              </a:prstGeom>
              <a:noFill/>
            </p:spPr>
            <p:txBody>
              <a:bodyPr>
                <a:noAutofit/>
              </a:bodyPr>
              <a:lstStyle/>
              <a:p>
                <a14:m>
                  <m:oMathPara xmlns:m="http://schemas.openxmlformats.org/officeDocument/2006/math">
                    <m:oMathParaPr>
                      <m:jc m:val="centerGroup"/>
                    </m:oMathParaPr>
                    <m:oMath xmlns:m="http://schemas.openxmlformats.org/officeDocument/2006/math">
                      <m:limLow>
                        <m:limLowPr>
                          <m:ctrlPr>
                            <a:rPr lang="zh-CN" altLang="en-US" i="1">
                              <a:solidFill>
                                <a:srgbClr val="000000"/>
                              </a:solidFill>
                              <a:latin typeface="Cambria Math" panose="02040503050406030204" pitchFamily="18" charset="0"/>
                            </a:rPr>
                          </m:ctrlPr>
                        </m:limLowPr>
                        <m:e>
                          <m:r>
                            <m:rPr>
                              <m:sty m:val="p"/>
                            </m:rPr>
                            <a:rPr lang="zh-CN" altLang="en-US" i="0">
                              <a:solidFill>
                                <a:srgbClr val="000000"/>
                              </a:solidFill>
                              <a:latin typeface="Cambria Math" panose="02040503050406030204" pitchFamily="18" charset="0"/>
                            </a:rPr>
                            <m:t>max</m:t>
                          </m:r>
                        </m:e>
                        <m:lim>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lim>
                      </m:limLow>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𝑧</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limLow>
                        <m:limLowPr>
                          <m:ctrlPr>
                            <a:rPr lang="zh-CN" altLang="en-US" i="1">
                              <a:solidFill>
                                <a:srgbClr val="000000"/>
                              </a:solidFill>
                              <a:latin typeface="Cambria Math" panose="02040503050406030204" pitchFamily="18" charset="0"/>
                            </a:rPr>
                          </m:ctrlPr>
                        </m:limLowPr>
                        <m:e>
                          <m:r>
                            <m:rPr>
                              <m:sty m:val="p"/>
                            </m:rPr>
                            <a:rPr lang="zh-CN" altLang="en-US" i="0">
                              <a:solidFill>
                                <a:srgbClr val="000000"/>
                              </a:solidFill>
                              <a:latin typeface="Cambria Math" panose="02040503050406030204" pitchFamily="18" charset="0"/>
                            </a:rPr>
                            <m:t>max</m:t>
                          </m:r>
                        </m:e>
                        <m:lim>
                          <m:r>
                            <a:rPr lang="zh-CN" altLang="en-US" i="1">
                              <a:solidFill>
                                <a:srgbClr val="000000"/>
                              </a:solidFill>
                              <a:latin typeface="Cambria Math" panose="02040503050406030204" pitchFamily="18" charset="0"/>
                            </a:rPr>
                            <m:t>𝑖</m:t>
                          </m:r>
                        </m:lim>
                      </m:limLow>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limLow>
                        <m:limLowPr>
                          <m:ctrlPr>
                            <a:rPr lang="zh-CN" altLang="en-US" i="1">
                              <a:solidFill>
                                <a:srgbClr val="000000"/>
                              </a:solidFill>
                              <a:latin typeface="Cambria Math" panose="02040503050406030204" pitchFamily="18" charset="0"/>
                            </a:rPr>
                          </m:ctrlPr>
                        </m:limLowPr>
                        <m:e>
                          <m:r>
                            <m:rPr>
                              <m:sty m:val="p"/>
                            </m:rPr>
                            <a:rPr lang="zh-CN" altLang="en-US" i="0">
                              <a:solidFill>
                                <a:srgbClr val="000000"/>
                              </a:solidFill>
                              <a:latin typeface="Cambria Math" panose="02040503050406030204" pitchFamily="18" charset="0"/>
                            </a:rPr>
                            <m:t>max</m:t>
                          </m:r>
                        </m:e>
                        <m:lim>
                          <m:r>
                            <a:rPr lang="zh-CN" altLang="en-US" i="1">
                              <a:solidFill>
                                <a:srgbClr val="000000"/>
                              </a:solidFill>
                              <a:latin typeface="Cambria Math" panose="02040503050406030204" pitchFamily="18" charset="0"/>
                            </a:rPr>
                            <m:t>𝑗</m:t>
                          </m:r>
                        </m:lim>
                      </m:limLow>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m:t>
                      </m:r>
                      <m:limLow>
                        <m:limLowPr>
                          <m:ctrlPr>
                            <a:rPr lang="zh-CN" altLang="en-US" i="1">
                              <a:solidFill>
                                <a:srgbClr val="000000"/>
                              </a:solidFill>
                              <a:latin typeface="Cambria Math" panose="02040503050406030204" pitchFamily="18" charset="0"/>
                            </a:rPr>
                          </m:ctrlPr>
                        </m:limLowPr>
                        <m:e>
                          <m:r>
                            <m:rPr>
                              <m:sty m:val="p"/>
                            </m:rPr>
                            <a:rPr lang="zh-CN" altLang="en-US" i="0">
                              <a:solidFill>
                                <a:srgbClr val="000000"/>
                              </a:solidFill>
                              <a:latin typeface="Cambria Math" panose="02040503050406030204" pitchFamily="18" charset="0"/>
                            </a:rPr>
                            <m:t>max</m:t>
                          </m:r>
                        </m:e>
                        <m:lim>
                          <m:r>
                            <a:rPr lang="zh-CN" altLang="en-US" i="1">
                              <a:solidFill>
                                <a:srgbClr val="000000"/>
                              </a:solidFill>
                              <a:latin typeface="Cambria Math" panose="02040503050406030204" pitchFamily="18" charset="0"/>
                            </a:rPr>
                            <m:t>𝑘</m:t>
                          </m:r>
                        </m:lim>
                      </m:limLow>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𝑧</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21" name="对象 20"/>
              <p:cNvSpPr txBox="1">
                <a:spLocks noRot="1" noChangeAspect="1" noMove="1" noResize="1" noEditPoints="1" noAdjustHandles="1" noChangeArrowheads="1" noChangeShapeType="1" noTextEdit="1"/>
              </p:cNvSpPr>
              <p:nvPr/>
            </p:nvSpPr>
            <p:spPr bwMode="auto">
              <a:xfrm>
                <a:off x="1560890" y="6068013"/>
                <a:ext cx="5898778" cy="347662"/>
              </a:xfrm>
              <a:prstGeom prst="rect">
                <a:avLst/>
              </a:prstGeom>
              <a:blipFill rotWithShape="1">
                <a:blip r:embed="rId11"/>
                <a:stretch>
                  <a:fillRect l="-1" t="-169" r="5" b="-18187"/>
                </a:stretch>
              </a:blipFill>
            </p:spPr>
            <p:txBody>
              <a:bodyPr/>
              <a:lstStyle/>
              <a:p>
                <a:r>
                  <a:rPr lang="zh-CN" altLang="en-US">
                    <a:noFill/>
                  </a:rPr>
                  <a:t> </a:t>
                </a:r>
              </a:p>
            </p:txBody>
          </p:sp>
        </mc:Fallback>
      </mc:AlternateContent>
      <p:cxnSp>
        <p:nvCxnSpPr>
          <p:cNvPr id="22" name="直接连接符 21"/>
          <p:cNvCxnSpPr>
            <a:stCxn id="2" idx="6"/>
          </p:cNvCxnSpPr>
          <p:nvPr/>
        </p:nvCxnSpPr>
        <p:spPr>
          <a:xfrm>
            <a:off x="2484363" y="4895693"/>
            <a:ext cx="10763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538589" y="4895693"/>
            <a:ext cx="107639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3" name="矩形 2"/>
          <p:cNvSpPr/>
          <p:nvPr/>
        </p:nvSpPr>
        <p:spPr>
          <a:xfrm>
            <a:off x="0" y="1148499"/>
            <a:ext cx="9080487" cy="1569660"/>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什么是概率图模型</a:t>
            </a:r>
            <a:endParaRPr lang="en-US" altLang="zh-CN" sz="2400" dirty="0">
              <a:latin typeface="宋体" panose="02010600030101010101" pitchFamily="2" charset="-122"/>
              <a:ea typeface="宋体" panose="02010600030101010101" pitchFamily="2" charset="-122"/>
            </a:endParaRPr>
          </a:p>
          <a:p>
            <a:r>
              <a:rPr lang="zh-CN" altLang="en-US" sz="2400" b="1" dirty="0">
                <a:solidFill>
                  <a:srgbClr val="FF0000"/>
                </a:solidFill>
                <a:latin typeface="宋体" panose="02010600030101010101" pitchFamily="2" charset="-122"/>
                <a:ea typeface="宋体" panose="02010600030101010101" pitchFamily="2" charset="-122"/>
              </a:rPr>
              <a:t>概率论</a:t>
            </a:r>
            <a:r>
              <a:rPr lang="zh-CN" altLang="en-US" sz="2400" dirty="0">
                <a:latin typeface="宋体" panose="02010600030101010101" pitchFamily="2" charset="-122"/>
                <a:ea typeface="宋体" panose="02010600030101010101" pitchFamily="2" charset="-122"/>
              </a:rPr>
              <a:t>与</a:t>
            </a:r>
            <a:r>
              <a:rPr lang="zh-CN" altLang="en-US" sz="2400" b="1" dirty="0">
                <a:solidFill>
                  <a:srgbClr val="FF0000"/>
                </a:solidFill>
                <a:latin typeface="宋体" panose="02010600030101010101" pitchFamily="2" charset="-122"/>
                <a:ea typeface="宋体" panose="02010600030101010101" pitchFamily="2" charset="-122"/>
              </a:rPr>
              <a:t>图论</a:t>
            </a:r>
            <a:r>
              <a:rPr lang="zh-CN" altLang="en-US" sz="2400" dirty="0">
                <a:latin typeface="宋体" panose="02010600030101010101" pitchFamily="2" charset="-122"/>
                <a:ea typeface="宋体" panose="02010600030101010101" pitchFamily="2" charset="-122"/>
              </a:rPr>
              <a:t>相结合的产物，为统计推理和学习提供了一个统一的灵活框架</a:t>
            </a: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sp>
        <p:nvSpPr>
          <p:cNvPr id="4" name="矩形 3"/>
          <p:cNvSpPr/>
          <p:nvPr/>
        </p:nvSpPr>
        <p:spPr>
          <a:xfrm>
            <a:off x="143392" y="2200789"/>
            <a:ext cx="9864208" cy="1200329"/>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例</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：把它当作城市间的距离来看</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边：两个城市之间是否有路</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权重：表示距离</a:t>
            </a:r>
            <a:endParaRPr lang="zh-CN" altLang="en-US" sz="2400" dirty="0"/>
          </a:p>
        </p:txBody>
      </p:sp>
      <p:sp>
        <p:nvSpPr>
          <p:cNvPr id="13" name="矩形 12"/>
          <p:cNvSpPr/>
          <p:nvPr/>
        </p:nvSpPr>
        <p:spPr>
          <a:xfrm>
            <a:off x="4735712" y="2117994"/>
            <a:ext cx="5028048" cy="1200329"/>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例</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：把它当作城市间的距离</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边：两个城市之间是否有路</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权重：表示车道数</a:t>
            </a:r>
            <a:endParaRPr lang="zh-CN" altLang="en-US" sz="2400" dirty="0"/>
          </a:p>
        </p:txBody>
      </p:sp>
      <p:pic>
        <p:nvPicPr>
          <p:cNvPr id="2" name="图片 1"/>
          <p:cNvPicPr>
            <a:picLocks noChangeAspect="1"/>
          </p:cNvPicPr>
          <p:nvPr/>
        </p:nvPicPr>
        <p:blipFill>
          <a:blip r:embed="rId2"/>
          <a:stretch>
            <a:fillRect/>
          </a:stretch>
        </p:blipFill>
        <p:spPr>
          <a:xfrm>
            <a:off x="0" y="2985619"/>
            <a:ext cx="4846320" cy="3872381"/>
          </a:xfrm>
          <a:prstGeom prst="rect">
            <a:avLst/>
          </a:prstGeom>
        </p:spPr>
      </p:pic>
      <p:pic>
        <p:nvPicPr>
          <p:cNvPr id="5" name="图片 4"/>
          <p:cNvPicPr>
            <a:picLocks noChangeAspect="1"/>
          </p:cNvPicPr>
          <p:nvPr/>
        </p:nvPicPr>
        <p:blipFill>
          <a:blip r:embed="rId3"/>
          <a:stretch>
            <a:fillRect/>
          </a:stretch>
        </p:blipFill>
        <p:spPr>
          <a:xfrm>
            <a:off x="4916735" y="3687653"/>
            <a:ext cx="4195511" cy="3004193"/>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noChangeArrowheads="1"/>
          </p:cNvSpPr>
          <p:nvPr>
            <p:ph idx="1"/>
          </p:nvPr>
        </p:nvSpPr>
        <p:spPr>
          <a:xfrm>
            <a:off x="31755" y="1064284"/>
            <a:ext cx="7427913" cy="574675"/>
          </a:xfrm>
        </p:spPr>
        <p:txBody>
          <a:bodyPr/>
          <a:lstStyle/>
          <a:p>
            <a:r>
              <a:rPr lang="zh-CN" altLang="en-US" dirty="0">
                <a:latin typeface="微软雅黑" panose="020B0503020204020204" pitchFamily="34" charset="-122"/>
                <a:ea typeface="微软雅黑" panose="020B0503020204020204" pitchFamily="34" charset="-122"/>
              </a:rPr>
              <a:t>最大和算法</a:t>
            </a:r>
            <a:endParaRPr lang="en-US" altLang="zh-CN" dirty="0">
              <a:latin typeface="微软雅黑" panose="020B0503020204020204" pitchFamily="34" charset="-122"/>
              <a:ea typeface="微软雅黑" panose="020B0503020204020204" pitchFamily="34" charset="-122"/>
            </a:endParaRPr>
          </a:p>
        </p:txBody>
      </p:sp>
      <p:pic>
        <p:nvPicPr>
          <p:cNvPr id="10" name="图片 9" descr="素材G"/>
          <p:cNvPicPr>
            <a:picLocks noChangeAspect="1"/>
          </p:cNvPicPr>
          <p:nvPr/>
        </p:nvPicPr>
        <p:blipFill>
          <a:blip r:embed="rId1"/>
          <a:stretch>
            <a:fillRect/>
          </a:stretch>
        </p:blipFill>
        <p:spPr>
          <a:xfrm>
            <a:off x="31759" y="59395"/>
            <a:ext cx="3154228" cy="708447"/>
          </a:xfrm>
          <a:prstGeom prst="rect">
            <a:avLst/>
          </a:prstGeom>
        </p:spPr>
      </p:pic>
      <p:sp>
        <p:nvSpPr>
          <p:cNvPr id="11" name="矩形 10"/>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8" name="矩形 7"/>
          <p:cNvSpPr>
            <a:spLocks noChangeArrowheads="1"/>
          </p:cNvSpPr>
          <p:nvPr/>
        </p:nvSpPr>
        <p:spPr bwMode="auto">
          <a:xfrm>
            <a:off x="827088" y="1404748"/>
            <a:ext cx="801528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求解目标可以表示为最大化联合概率分布</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最大值对应的概率为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最大化联合概率分布通常会转化为最大化对数联合概率分布</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p:txBody>
      </p:sp>
      <p:graphicFrame>
        <p:nvGraphicFramePr>
          <p:cNvPr id="9" name="对象 8"/>
          <p:cNvGraphicFramePr>
            <a:graphicFrameLocks noChangeAspect="1"/>
          </p:cNvGraphicFramePr>
          <p:nvPr/>
        </p:nvGraphicFramePr>
        <p:xfrm>
          <a:off x="3560757" y="1897931"/>
          <a:ext cx="2022475" cy="339725"/>
        </p:xfrm>
        <a:graphic>
          <a:graphicData uri="http://schemas.openxmlformats.org/presentationml/2006/ole">
            <mc:AlternateContent xmlns:mc="http://schemas.openxmlformats.org/markup-compatibility/2006">
              <mc:Choice xmlns:v="urn:schemas-microsoft-com:vml" Requires="v">
                <p:oleObj spid="_x0000_s65544" name="Equation" r:id="rId2" imgW="48768000" imgH="7924800" progId="Equation.DSMT4">
                  <p:embed/>
                </p:oleObj>
              </mc:Choice>
              <mc:Fallback>
                <p:oleObj name="Equation" r:id="rId2" imgW="48768000" imgH="7924800" progId="Equation.DSMT4">
                  <p:embed/>
                  <p:pic>
                    <p:nvPicPr>
                      <p:cNvPr id="0" name="对象 8"/>
                      <p:cNvPicPr>
                        <a:picLocks noChangeAspect="1" noChangeArrowheads="1"/>
                      </p:cNvPicPr>
                      <p:nvPr/>
                    </p:nvPicPr>
                    <p:blipFill>
                      <a:blip r:embed="rId3"/>
                      <a:srcRect/>
                      <a:stretch>
                        <a:fillRect/>
                      </a:stretch>
                    </p:blipFill>
                    <p:spPr bwMode="auto">
                      <a:xfrm>
                        <a:off x="3560757" y="1897931"/>
                        <a:ext cx="2022475"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nvGraphicFramePr>
        <p:xfrm>
          <a:off x="3529008" y="2740428"/>
          <a:ext cx="2085975" cy="350838"/>
        </p:xfrm>
        <a:graphic>
          <a:graphicData uri="http://schemas.openxmlformats.org/presentationml/2006/ole">
            <mc:AlternateContent xmlns:mc="http://schemas.openxmlformats.org/markup-compatibility/2006">
              <mc:Choice xmlns:v="urn:schemas-microsoft-com:vml" Requires="v">
                <p:oleObj spid="_x0000_s65545" name="Equation" r:id="rId4" imgW="50292000" imgH="8534400" progId="Equation.DSMT4">
                  <p:embed/>
                </p:oleObj>
              </mc:Choice>
              <mc:Fallback>
                <p:oleObj name="Equation" r:id="rId4" imgW="50292000" imgH="8534400" progId="Equation.DSMT4">
                  <p:embed/>
                  <p:pic>
                    <p:nvPicPr>
                      <p:cNvPr id="0" name="对象 13"/>
                      <p:cNvPicPr>
                        <a:picLocks noChangeAspect="1" noChangeArrowheads="1"/>
                      </p:cNvPicPr>
                      <p:nvPr/>
                    </p:nvPicPr>
                    <p:blipFill>
                      <a:blip r:embed="rId5"/>
                      <a:srcRect/>
                      <a:stretch>
                        <a:fillRect/>
                      </a:stretch>
                    </p:blipFill>
                    <p:spPr bwMode="auto">
                      <a:xfrm>
                        <a:off x="3529008" y="2740428"/>
                        <a:ext cx="2085975"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nvGraphicFramePr>
        <p:xfrm>
          <a:off x="3941759" y="3700178"/>
          <a:ext cx="1260475" cy="350837"/>
        </p:xfrm>
        <a:graphic>
          <a:graphicData uri="http://schemas.openxmlformats.org/presentationml/2006/ole">
            <mc:AlternateContent xmlns:mc="http://schemas.openxmlformats.org/markup-compatibility/2006">
              <mc:Choice xmlns:v="urn:schemas-microsoft-com:vml" Requires="v">
                <p:oleObj spid="_x0000_s65546" name="Equation" r:id="rId6" imgW="30480000" imgH="8534400" progId="Equation.DSMT4">
                  <p:embed/>
                </p:oleObj>
              </mc:Choice>
              <mc:Fallback>
                <p:oleObj name="Equation" r:id="rId6" imgW="30480000" imgH="8534400" progId="Equation.DSMT4">
                  <p:embed/>
                  <p:pic>
                    <p:nvPicPr>
                      <p:cNvPr id="0" name="对象 14"/>
                      <p:cNvPicPr>
                        <a:picLocks noChangeAspect="1" noChangeArrowheads="1"/>
                      </p:cNvPicPr>
                      <p:nvPr/>
                    </p:nvPicPr>
                    <p:blipFill>
                      <a:blip r:embed="rId7"/>
                      <a:srcRect/>
                      <a:stretch>
                        <a:fillRect/>
                      </a:stretch>
                    </p:blipFill>
                    <p:spPr bwMode="auto">
                      <a:xfrm>
                        <a:off x="3941759" y="3700178"/>
                        <a:ext cx="1260475" cy="350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矩形 17"/>
          <p:cNvSpPr>
            <a:spLocks noChangeArrowheads="1"/>
          </p:cNvSpPr>
          <p:nvPr/>
        </p:nvSpPr>
        <p:spPr bwMode="auto">
          <a:xfrm>
            <a:off x="1096955" y="5453252"/>
            <a:ext cx="80152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如何来表示一个函数概率分布，类似于信息传递的过程</a:t>
            </a:r>
            <a:endParaRPr lang="en-US" altLang="zh-CN" sz="2000" dirty="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椭圆 1"/>
              <p:cNvSpPr/>
              <p:nvPr/>
            </p:nvSpPr>
            <p:spPr>
              <a:xfrm>
                <a:off x="1745061" y="4526042"/>
                <a:ext cx="739302" cy="739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sz="2800" i="1" smtClean="0">
                              <a:solidFill>
                                <a:schemeClr val="bg1"/>
                              </a:solidFill>
                              <a:latin typeface="Cambria Math" panose="02040503050406030204" pitchFamily="18" charset="0"/>
                            </a:rPr>
                          </m:ctrlPr>
                        </m:sSubPr>
                        <m:e>
                          <m:r>
                            <a:rPr lang="zh-CN" altLang="en-US" sz="2800" i="1">
                              <a:solidFill>
                                <a:schemeClr val="bg1"/>
                              </a:solidFill>
                              <a:latin typeface="Cambria Math" panose="02040503050406030204" pitchFamily="18" charset="0"/>
                            </a:rPr>
                            <m:t>𝑥</m:t>
                          </m:r>
                        </m:e>
                        <m:sub>
                          <m:r>
                            <a:rPr lang="zh-CN" altLang="en-US" sz="2800" i="1">
                              <a:solidFill>
                                <a:schemeClr val="bg1"/>
                              </a:solidFill>
                              <a:latin typeface="Cambria Math" panose="02040503050406030204" pitchFamily="18" charset="0"/>
                            </a:rPr>
                            <m:t>𝑖</m:t>
                          </m:r>
                        </m:sub>
                      </m:sSub>
                    </m:oMath>
                  </m:oMathPara>
                </a14:m>
                <a:endParaRPr lang="zh-CN" altLang="en-US" sz="2800" dirty="0">
                  <a:solidFill>
                    <a:schemeClr val="bg1"/>
                  </a:solidFill>
                </a:endParaRPr>
              </a:p>
            </p:txBody>
          </p:sp>
        </mc:Choice>
        <mc:Fallback>
          <p:sp>
            <p:nvSpPr>
              <p:cNvPr id="2" name="椭圆 1"/>
              <p:cNvSpPr>
                <a:spLocks noRot="1" noChangeAspect="1" noMove="1" noResize="1" noEditPoints="1" noAdjustHandles="1" noChangeArrowheads="1" noChangeShapeType="1" noTextEdit="1"/>
              </p:cNvSpPr>
              <p:nvPr/>
            </p:nvSpPr>
            <p:spPr>
              <a:xfrm>
                <a:off x="1745061" y="4526042"/>
                <a:ext cx="739302" cy="739302"/>
              </a:xfrm>
              <a:prstGeom prst="ellipse">
                <a:avLst/>
              </a:prstGeom>
              <a:blipFill rotWithShape="1">
                <a:blip r:embed="rId8"/>
                <a:stretch>
                  <a:fillRect l="-870" t="-913" r="-826" b="-783"/>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椭圆 18"/>
              <p:cNvSpPr/>
              <p:nvPr/>
            </p:nvSpPr>
            <p:spPr>
              <a:xfrm>
                <a:off x="3696945" y="4526042"/>
                <a:ext cx="739302" cy="739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sz="2800" i="1" smtClean="0">
                              <a:solidFill>
                                <a:schemeClr val="bg1"/>
                              </a:solidFill>
                              <a:latin typeface="Cambria Math" panose="02040503050406030204" pitchFamily="18" charset="0"/>
                            </a:rPr>
                          </m:ctrlPr>
                        </m:sSubPr>
                        <m:e>
                          <m:r>
                            <a:rPr lang="zh-CN" altLang="en-US" sz="2800" i="1">
                              <a:solidFill>
                                <a:schemeClr val="bg1"/>
                              </a:solidFill>
                              <a:latin typeface="Cambria Math" panose="02040503050406030204" pitchFamily="18" charset="0"/>
                            </a:rPr>
                            <m:t>𝑦</m:t>
                          </m:r>
                        </m:e>
                        <m:sub>
                          <m:r>
                            <a:rPr lang="zh-CN" altLang="en-US" sz="2800" i="1">
                              <a:solidFill>
                                <a:schemeClr val="bg1"/>
                              </a:solidFill>
                              <a:latin typeface="Cambria Math" panose="02040503050406030204" pitchFamily="18" charset="0"/>
                            </a:rPr>
                            <m:t>𝑗</m:t>
                          </m:r>
                        </m:sub>
                      </m:sSub>
                    </m:oMath>
                  </m:oMathPara>
                </a14:m>
                <a:endParaRPr lang="zh-CN" altLang="en-US" sz="2800" dirty="0">
                  <a:solidFill>
                    <a:schemeClr val="bg1"/>
                  </a:solidFill>
                </a:endParaRPr>
              </a:p>
            </p:txBody>
          </p:sp>
        </mc:Choice>
        <mc:Fallback>
          <p:sp>
            <p:nvSpPr>
              <p:cNvPr id="19" name="椭圆 18"/>
              <p:cNvSpPr>
                <a:spLocks noRot="1" noChangeAspect="1" noMove="1" noResize="1" noEditPoints="1" noAdjustHandles="1" noChangeArrowheads="1" noChangeShapeType="1" noTextEdit="1"/>
              </p:cNvSpPr>
              <p:nvPr/>
            </p:nvSpPr>
            <p:spPr>
              <a:xfrm>
                <a:off x="3696945" y="4526042"/>
                <a:ext cx="739302" cy="739302"/>
              </a:xfrm>
              <a:prstGeom prst="ellipse">
                <a:avLst/>
              </a:prstGeom>
              <a:blipFill rotWithShape="1">
                <a:blip r:embed="rId9"/>
                <a:stretch>
                  <a:fillRect l="-941" t="-913" r="-840" b="-783"/>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椭圆 19"/>
              <p:cNvSpPr/>
              <p:nvPr/>
            </p:nvSpPr>
            <p:spPr>
              <a:xfrm>
                <a:off x="5708073" y="4526042"/>
                <a:ext cx="739302" cy="739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sz="2800" i="1" smtClean="0">
                              <a:solidFill>
                                <a:schemeClr val="bg1"/>
                              </a:solidFill>
                              <a:latin typeface="Cambria Math" panose="02040503050406030204" pitchFamily="18" charset="0"/>
                            </a:rPr>
                          </m:ctrlPr>
                        </m:sSubPr>
                        <m:e>
                          <m:r>
                            <a:rPr lang="zh-CN" altLang="en-US" sz="2800" i="1">
                              <a:solidFill>
                                <a:schemeClr val="bg1"/>
                              </a:solidFill>
                              <a:latin typeface="Cambria Math" panose="02040503050406030204" pitchFamily="18" charset="0"/>
                            </a:rPr>
                            <m:t>𝑧</m:t>
                          </m:r>
                        </m:e>
                        <m:sub>
                          <m:r>
                            <a:rPr lang="zh-CN" altLang="en-US" sz="2800" i="1">
                              <a:solidFill>
                                <a:schemeClr val="bg1"/>
                              </a:solidFill>
                              <a:latin typeface="Cambria Math" panose="02040503050406030204" pitchFamily="18" charset="0"/>
                            </a:rPr>
                            <m:t>𝑘</m:t>
                          </m:r>
                        </m:sub>
                      </m:sSub>
                    </m:oMath>
                  </m:oMathPara>
                </a14:m>
                <a:endParaRPr lang="zh-CN" altLang="en-US" sz="2800" dirty="0">
                  <a:solidFill>
                    <a:schemeClr val="bg1"/>
                  </a:solidFill>
                </a:endParaRPr>
              </a:p>
            </p:txBody>
          </p:sp>
        </mc:Choice>
        <mc:Fallback>
          <p:sp>
            <p:nvSpPr>
              <p:cNvPr id="20" name="椭圆 19"/>
              <p:cNvSpPr>
                <a:spLocks noRot="1" noChangeAspect="1" noMove="1" noResize="1" noEditPoints="1" noAdjustHandles="1" noChangeArrowheads="1" noChangeShapeType="1" noTextEdit="1"/>
              </p:cNvSpPr>
              <p:nvPr/>
            </p:nvSpPr>
            <p:spPr>
              <a:xfrm>
                <a:off x="5708073" y="4526042"/>
                <a:ext cx="739302" cy="739302"/>
              </a:xfrm>
              <a:prstGeom prst="ellipse">
                <a:avLst/>
              </a:prstGeom>
              <a:blipFill rotWithShape="1">
                <a:blip r:embed="rId10"/>
                <a:stretch>
                  <a:fillRect l="-867" t="-913" r="-829" b="-783"/>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对象 20"/>
              <p:cNvSpPr txBox="1"/>
              <p:nvPr/>
            </p:nvSpPr>
            <p:spPr bwMode="auto">
              <a:xfrm>
                <a:off x="1560890" y="6068013"/>
                <a:ext cx="5898778" cy="347662"/>
              </a:xfrm>
              <a:prstGeom prst="rect">
                <a:avLst/>
              </a:prstGeom>
              <a:noFill/>
            </p:spPr>
            <p:txBody>
              <a:bodyPr>
                <a:noAutofit/>
              </a:bodyPr>
              <a:lstStyle/>
              <a:p>
                <a14:m>
                  <m:oMathPara xmlns:m="http://schemas.openxmlformats.org/officeDocument/2006/math">
                    <m:oMathParaPr>
                      <m:jc m:val="centerGroup"/>
                    </m:oMathParaPr>
                    <m:oMath xmlns:m="http://schemas.openxmlformats.org/officeDocument/2006/math">
                      <m:limLow>
                        <m:limLowPr>
                          <m:ctrlPr>
                            <a:rPr lang="zh-CN" altLang="en-US" i="1">
                              <a:solidFill>
                                <a:srgbClr val="000000"/>
                              </a:solidFill>
                              <a:latin typeface="Cambria Math" panose="02040503050406030204" pitchFamily="18" charset="0"/>
                            </a:rPr>
                          </m:ctrlPr>
                        </m:limLowPr>
                        <m:e>
                          <m:r>
                            <m:rPr>
                              <m:sty m:val="p"/>
                            </m:rPr>
                            <a:rPr lang="zh-CN" altLang="en-US" i="0">
                              <a:solidFill>
                                <a:srgbClr val="000000"/>
                              </a:solidFill>
                              <a:latin typeface="Cambria Math" panose="02040503050406030204" pitchFamily="18" charset="0"/>
                            </a:rPr>
                            <m:t>max</m:t>
                          </m:r>
                        </m:e>
                        <m:lim>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lim>
                      </m:limLow>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𝑧</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limLow>
                        <m:limLowPr>
                          <m:ctrlPr>
                            <a:rPr lang="zh-CN" altLang="en-US" i="1">
                              <a:solidFill>
                                <a:srgbClr val="000000"/>
                              </a:solidFill>
                              <a:latin typeface="Cambria Math" panose="02040503050406030204" pitchFamily="18" charset="0"/>
                            </a:rPr>
                          </m:ctrlPr>
                        </m:limLowPr>
                        <m:e>
                          <m:r>
                            <m:rPr>
                              <m:sty m:val="p"/>
                            </m:rPr>
                            <a:rPr lang="zh-CN" altLang="en-US" i="0">
                              <a:solidFill>
                                <a:srgbClr val="000000"/>
                              </a:solidFill>
                              <a:latin typeface="Cambria Math" panose="02040503050406030204" pitchFamily="18" charset="0"/>
                            </a:rPr>
                            <m:t>max</m:t>
                          </m:r>
                        </m:e>
                        <m:lim>
                          <m:r>
                            <a:rPr lang="zh-CN" altLang="en-US" i="1">
                              <a:solidFill>
                                <a:srgbClr val="000000"/>
                              </a:solidFill>
                              <a:latin typeface="Cambria Math" panose="02040503050406030204" pitchFamily="18" charset="0"/>
                            </a:rPr>
                            <m:t>𝑖</m:t>
                          </m:r>
                        </m:lim>
                      </m:limLow>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limLow>
                        <m:limLowPr>
                          <m:ctrlPr>
                            <a:rPr lang="zh-CN" altLang="en-US" i="1">
                              <a:solidFill>
                                <a:srgbClr val="000000"/>
                              </a:solidFill>
                              <a:latin typeface="Cambria Math" panose="02040503050406030204" pitchFamily="18" charset="0"/>
                            </a:rPr>
                          </m:ctrlPr>
                        </m:limLowPr>
                        <m:e>
                          <m:r>
                            <m:rPr>
                              <m:sty m:val="p"/>
                            </m:rPr>
                            <a:rPr lang="zh-CN" altLang="en-US" i="0">
                              <a:solidFill>
                                <a:srgbClr val="000000"/>
                              </a:solidFill>
                              <a:latin typeface="Cambria Math" panose="02040503050406030204" pitchFamily="18" charset="0"/>
                            </a:rPr>
                            <m:t>max</m:t>
                          </m:r>
                        </m:e>
                        <m:lim>
                          <m:r>
                            <a:rPr lang="zh-CN" altLang="en-US" i="1">
                              <a:solidFill>
                                <a:srgbClr val="000000"/>
                              </a:solidFill>
                              <a:latin typeface="Cambria Math" panose="02040503050406030204" pitchFamily="18" charset="0"/>
                            </a:rPr>
                            <m:t>𝑗</m:t>
                          </m:r>
                        </m:lim>
                      </m:limLow>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m:t>
                      </m:r>
                      <m:limLow>
                        <m:limLowPr>
                          <m:ctrlPr>
                            <a:rPr lang="zh-CN" altLang="en-US" i="1">
                              <a:solidFill>
                                <a:srgbClr val="000000"/>
                              </a:solidFill>
                              <a:latin typeface="Cambria Math" panose="02040503050406030204" pitchFamily="18" charset="0"/>
                            </a:rPr>
                          </m:ctrlPr>
                        </m:limLowPr>
                        <m:e>
                          <m:r>
                            <m:rPr>
                              <m:sty m:val="p"/>
                            </m:rPr>
                            <a:rPr lang="zh-CN" altLang="en-US" i="0">
                              <a:solidFill>
                                <a:srgbClr val="000000"/>
                              </a:solidFill>
                              <a:latin typeface="Cambria Math" panose="02040503050406030204" pitchFamily="18" charset="0"/>
                            </a:rPr>
                            <m:t>max</m:t>
                          </m:r>
                        </m:e>
                        <m:lim>
                          <m:r>
                            <a:rPr lang="zh-CN" altLang="en-US" i="1">
                              <a:solidFill>
                                <a:srgbClr val="000000"/>
                              </a:solidFill>
                              <a:latin typeface="Cambria Math" panose="02040503050406030204" pitchFamily="18" charset="0"/>
                            </a:rPr>
                            <m:t>𝑘</m:t>
                          </m:r>
                        </m:lim>
                      </m:limLow>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𝑧</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21" name="对象 20"/>
              <p:cNvSpPr txBox="1">
                <a:spLocks noRot="1" noChangeAspect="1" noMove="1" noResize="1" noEditPoints="1" noAdjustHandles="1" noChangeArrowheads="1" noChangeShapeType="1" noTextEdit="1"/>
              </p:cNvSpPr>
              <p:nvPr/>
            </p:nvSpPr>
            <p:spPr bwMode="auto">
              <a:xfrm>
                <a:off x="1560890" y="6068013"/>
                <a:ext cx="5898778" cy="347662"/>
              </a:xfrm>
              <a:prstGeom prst="rect">
                <a:avLst/>
              </a:prstGeom>
              <a:blipFill rotWithShape="1">
                <a:blip r:embed="rId11"/>
                <a:stretch>
                  <a:fillRect l="-1" t="-169" r="5" b="-18187"/>
                </a:stretch>
              </a:blipFill>
            </p:spPr>
            <p:txBody>
              <a:bodyPr/>
              <a:lstStyle/>
              <a:p>
                <a:r>
                  <a:rPr lang="zh-CN" altLang="en-US">
                    <a:noFill/>
                  </a:rPr>
                  <a:t> </a:t>
                </a:r>
              </a:p>
            </p:txBody>
          </p:sp>
        </mc:Fallback>
      </mc:AlternateContent>
      <p:cxnSp>
        <p:nvCxnSpPr>
          <p:cNvPr id="22" name="直接连接符 21"/>
          <p:cNvCxnSpPr>
            <a:stCxn id="2" idx="6"/>
          </p:cNvCxnSpPr>
          <p:nvPr/>
        </p:nvCxnSpPr>
        <p:spPr>
          <a:xfrm>
            <a:off x="2484363" y="4895693"/>
            <a:ext cx="10763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538589" y="4895693"/>
            <a:ext cx="107639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650919" y="1190872"/>
            <a:ext cx="8015287"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例：根据下面链式结构因子图，求其最大和的解</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中间的消息传递过程为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中间结果的记录函数为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到根节点的消息的最大值，即对数联合概率分布的最大值为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使得概率分布最大的根节点的取值为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其他变量的取值则可以按照记录函数向后回溯依次得出，即</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p:nvPr/>
        </p:nvPicPr>
        <p:blipFill>
          <a:blip r:embed="rId1" cstate="print">
            <a:extLst>
              <a:ext uri="{28A0092B-C50C-407E-A947-70E740481C1C}">
                <a14:useLocalDpi xmlns:a14="http://schemas.microsoft.com/office/drawing/2010/main" val="0"/>
              </a:ext>
            </a:extLst>
          </a:blip>
          <a:stretch>
            <a:fillRect/>
          </a:stretch>
        </p:blipFill>
        <p:spPr>
          <a:xfrm>
            <a:off x="1127550" y="1862212"/>
            <a:ext cx="6888900" cy="624626"/>
          </a:xfrm>
          <a:prstGeom prst="rect">
            <a:avLst/>
          </a:prstGeom>
        </p:spPr>
      </p:pic>
      <p:graphicFrame>
        <p:nvGraphicFramePr>
          <p:cNvPr id="7" name="对象 6"/>
          <p:cNvGraphicFramePr>
            <a:graphicFrameLocks noChangeAspect="1"/>
          </p:cNvGraphicFramePr>
          <p:nvPr/>
        </p:nvGraphicFramePr>
        <p:xfrm>
          <a:off x="3435349" y="2924370"/>
          <a:ext cx="2273300" cy="358775"/>
        </p:xfrm>
        <a:graphic>
          <a:graphicData uri="http://schemas.openxmlformats.org/presentationml/2006/ole">
            <mc:AlternateContent xmlns:mc="http://schemas.openxmlformats.org/markup-compatibility/2006">
              <mc:Choice xmlns:v="urn:schemas-microsoft-com:vml" Requires="v">
                <p:oleObj spid="_x0000_s66575" name="Equation" r:id="rId2" imgW="54559200" imgH="8534400" progId="Equation.DSMT4">
                  <p:embed/>
                </p:oleObj>
              </mc:Choice>
              <mc:Fallback>
                <p:oleObj name="Equation" r:id="rId2" imgW="54559200" imgH="8534400" progId="Equation.DSMT4">
                  <p:embed/>
                  <p:pic>
                    <p:nvPicPr>
                      <p:cNvPr id="0" name="对象 17"/>
                      <p:cNvPicPr>
                        <a:picLocks noChangeAspect="1" noChangeArrowheads="1"/>
                      </p:cNvPicPr>
                      <p:nvPr/>
                    </p:nvPicPr>
                    <p:blipFill>
                      <a:blip r:embed="rId3"/>
                      <a:srcRect/>
                      <a:stretch>
                        <a:fillRect/>
                      </a:stretch>
                    </p:blipFill>
                    <p:spPr bwMode="auto">
                      <a:xfrm>
                        <a:off x="3435349" y="2924370"/>
                        <a:ext cx="2273300"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nvGraphicFramePr>
        <p:xfrm>
          <a:off x="2233611" y="3295512"/>
          <a:ext cx="4676775" cy="395287"/>
        </p:xfrm>
        <a:graphic>
          <a:graphicData uri="http://schemas.openxmlformats.org/presentationml/2006/ole">
            <mc:AlternateContent xmlns:mc="http://schemas.openxmlformats.org/markup-compatibility/2006">
              <mc:Choice xmlns:v="urn:schemas-microsoft-com:vml" Requires="v">
                <p:oleObj spid="_x0000_s66576" name="Equation" r:id="rId4" imgW="113080800" imgH="10058400" progId="Equation.DSMT4">
                  <p:embed/>
                </p:oleObj>
              </mc:Choice>
              <mc:Fallback>
                <p:oleObj name="Equation" r:id="rId4" imgW="113080800" imgH="10058400" progId="Equation.DSMT4">
                  <p:embed/>
                  <p:pic>
                    <p:nvPicPr>
                      <p:cNvPr id="0" name="对象 21"/>
                      <p:cNvPicPr>
                        <a:picLocks noChangeAspect="1" noChangeArrowheads="1"/>
                      </p:cNvPicPr>
                      <p:nvPr/>
                    </p:nvPicPr>
                    <p:blipFill>
                      <a:blip r:embed="rId5"/>
                      <a:srcRect/>
                      <a:stretch>
                        <a:fillRect/>
                      </a:stretch>
                    </p:blipFill>
                    <p:spPr bwMode="auto">
                      <a:xfrm>
                        <a:off x="2233611" y="3295512"/>
                        <a:ext cx="4676775" cy="395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nvGraphicFramePr>
        <p:xfrm>
          <a:off x="2212181" y="4060554"/>
          <a:ext cx="4719638" cy="473075"/>
        </p:xfrm>
        <a:graphic>
          <a:graphicData uri="http://schemas.openxmlformats.org/presentationml/2006/ole">
            <mc:AlternateContent xmlns:mc="http://schemas.openxmlformats.org/markup-compatibility/2006">
              <mc:Choice xmlns:v="urn:schemas-microsoft-com:vml" Requires="v">
                <p:oleObj spid="_x0000_s66577" name="Equation" r:id="rId6" imgW="112166400" imgH="11277600" progId="Equation.DSMT4">
                  <p:embed/>
                </p:oleObj>
              </mc:Choice>
              <mc:Fallback>
                <p:oleObj name="Equation" r:id="rId6" imgW="112166400" imgH="11277600" progId="Equation.DSMT4">
                  <p:embed/>
                  <p:pic>
                    <p:nvPicPr>
                      <p:cNvPr id="0" name="对象 25"/>
                      <p:cNvPicPr>
                        <a:picLocks noChangeAspect="1" noChangeArrowheads="1"/>
                      </p:cNvPicPr>
                      <p:nvPr/>
                    </p:nvPicPr>
                    <p:blipFill>
                      <a:blip r:embed="rId7"/>
                      <a:srcRect/>
                      <a:stretch>
                        <a:fillRect/>
                      </a:stretch>
                    </p:blipFill>
                    <p:spPr bwMode="auto">
                      <a:xfrm>
                        <a:off x="2212181" y="4060554"/>
                        <a:ext cx="4719638"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nvGraphicFramePr>
        <p:xfrm>
          <a:off x="3225800" y="4992244"/>
          <a:ext cx="2692400" cy="396875"/>
        </p:xfrm>
        <a:graphic>
          <a:graphicData uri="http://schemas.openxmlformats.org/presentationml/2006/ole">
            <mc:AlternateContent xmlns:mc="http://schemas.openxmlformats.org/markup-compatibility/2006">
              <mc:Choice xmlns:v="urn:schemas-microsoft-com:vml" Requires="v">
                <p:oleObj spid="_x0000_s66578" name="Equation" r:id="rId8" imgW="64617600" imgH="10058400" progId="Equation.DSMT4">
                  <p:embed/>
                </p:oleObj>
              </mc:Choice>
              <mc:Fallback>
                <p:oleObj name="Equation" r:id="rId8" imgW="64617600" imgH="10058400" progId="Equation.DSMT4">
                  <p:embed/>
                  <p:pic>
                    <p:nvPicPr>
                      <p:cNvPr id="0" name="对象 29"/>
                      <p:cNvPicPr>
                        <a:picLocks noChangeAspect="1" noChangeArrowheads="1"/>
                      </p:cNvPicPr>
                      <p:nvPr/>
                    </p:nvPicPr>
                    <p:blipFill>
                      <a:blip r:embed="rId9"/>
                      <a:srcRect/>
                      <a:stretch>
                        <a:fillRect/>
                      </a:stretch>
                    </p:blipFill>
                    <p:spPr bwMode="auto">
                      <a:xfrm>
                        <a:off x="3225800" y="4992244"/>
                        <a:ext cx="2692400"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nvGraphicFramePr>
        <p:xfrm>
          <a:off x="3183855" y="5875052"/>
          <a:ext cx="2789238" cy="474662"/>
        </p:xfrm>
        <a:graphic>
          <a:graphicData uri="http://schemas.openxmlformats.org/presentationml/2006/ole">
            <mc:AlternateContent xmlns:mc="http://schemas.openxmlformats.org/markup-compatibility/2006">
              <mc:Choice xmlns:v="urn:schemas-microsoft-com:vml" Requires="v">
                <p:oleObj spid="_x0000_s66579" name="Equation" r:id="rId10" imgW="66751200" imgH="11277600" progId="Equation.DSMT4">
                  <p:embed/>
                </p:oleObj>
              </mc:Choice>
              <mc:Fallback>
                <p:oleObj name="Equation" r:id="rId10" imgW="66751200" imgH="11277600" progId="Equation.DSMT4">
                  <p:embed/>
                  <p:pic>
                    <p:nvPicPr>
                      <p:cNvPr id="0" name="对象 31"/>
                      <p:cNvPicPr>
                        <a:picLocks noChangeAspect="1" noChangeArrowheads="1"/>
                      </p:cNvPicPr>
                      <p:nvPr/>
                    </p:nvPicPr>
                    <p:blipFill>
                      <a:blip r:embed="rId11"/>
                      <a:srcRect/>
                      <a:stretch>
                        <a:fillRect/>
                      </a:stretch>
                    </p:blipFill>
                    <p:spPr bwMode="auto">
                      <a:xfrm>
                        <a:off x="3183855" y="5875052"/>
                        <a:ext cx="2789238" cy="474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nvGraphicFramePr>
        <p:xfrm>
          <a:off x="7358835" y="6375362"/>
          <a:ext cx="1349375" cy="338138"/>
        </p:xfrm>
        <a:graphic>
          <a:graphicData uri="http://schemas.openxmlformats.org/presentationml/2006/ole">
            <mc:AlternateContent xmlns:mc="http://schemas.openxmlformats.org/markup-compatibility/2006">
              <mc:Choice xmlns:v="urn:schemas-microsoft-com:vml" Requires="v">
                <p:oleObj spid="_x0000_s66580" name="Equation" r:id="rId12" imgW="32613600" imgH="7924800" progId="Equation.DSMT4">
                  <p:embed/>
                </p:oleObj>
              </mc:Choice>
              <mc:Fallback>
                <p:oleObj name="Equation" r:id="rId12" imgW="32613600" imgH="7924800" progId="Equation.DSMT4">
                  <p:embed/>
                  <p:pic>
                    <p:nvPicPr>
                      <p:cNvPr id="0" name="对象 33"/>
                      <p:cNvPicPr>
                        <a:picLocks noChangeAspect="1" noChangeArrowheads="1"/>
                      </p:cNvPicPr>
                      <p:nvPr/>
                    </p:nvPicPr>
                    <p:blipFill>
                      <a:blip r:embed="rId13"/>
                      <a:srcRect/>
                      <a:stretch>
                        <a:fillRect/>
                      </a:stretch>
                    </p:blipFill>
                    <p:spPr bwMode="auto">
                      <a:xfrm>
                        <a:off x="7358835" y="6375362"/>
                        <a:ext cx="1349375" cy="338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 name="图片 14" descr="素材G"/>
          <p:cNvPicPr>
            <a:picLocks noChangeAspect="1"/>
          </p:cNvPicPr>
          <p:nvPr/>
        </p:nvPicPr>
        <p:blipFill>
          <a:blip r:embed="rId14"/>
          <a:stretch>
            <a:fillRect/>
          </a:stretch>
        </p:blipFill>
        <p:spPr>
          <a:xfrm>
            <a:off x="31759" y="59395"/>
            <a:ext cx="3154228" cy="708447"/>
          </a:xfrm>
          <a:prstGeom prst="rect">
            <a:avLst/>
          </a:prstGeom>
        </p:spPr>
      </p:pic>
      <p:sp>
        <p:nvSpPr>
          <p:cNvPr id="16" name="矩形 15"/>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3" name="矩形 2"/>
          <p:cNvSpPr/>
          <p:nvPr/>
        </p:nvSpPr>
        <p:spPr>
          <a:xfrm>
            <a:off x="0" y="1148499"/>
            <a:ext cx="9080487" cy="1569660"/>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什么是概率图模型</a:t>
            </a:r>
            <a:endParaRPr lang="en-US" altLang="zh-CN" sz="2400" dirty="0">
              <a:latin typeface="宋体" panose="02010600030101010101" pitchFamily="2" charset="-122"/>
              <a:ea typeface="宋体" panose="02010600030101010101" pitchFamily="2" charset="-122"/>
            </a:endParaRPr>
          </a:p>
          <a:p>
            <a:r>
              <a:rPr lang="zh-CN" altLang="en-US" sz="2400" b="1" dirty="0">
                <a:solidFill>
                  <a:srgbClr val="FF0000"/>
                </a:solidFill>
                <a:latin typeface="宋体" panose="02010600030101010101" pitchFamily="2" charset="-122"/>
                <a:ea typeface="宋体" panose="02010600030101010101" pitchFamily="2" charset="-122"/>
              </a:rPr>
              <a:t>概率论</a:t>
            </a:r>
            <a:r>
              <a:rPr lang="zh-CN" altLang="en-US" sz="2400" dirty="0">
                <a:latin typeface="宋体" panose="02010600030101010101" pitchFamily="2" charset="-122"/>
                <a:ea typeface="宋体" panose="02010600030101010101" pitchFamily="2" charset="-122"/>
              </a:rPr>
              <a:t>与</a:t>
            </a:r>
            <a:r>
              <a:rPr lang="zh-CN" altLang="en-US" sz="2400" b="1" dirty="0">
                <a:solidFill>
                  <a:srgbClr val="FF0000"/>
                </a:solidFill>
                <a:latin typeface="宋体" panose="02010600030101010101" pitchFamily="2" charset="-122"/>
                <a:ea typeface="宋体" panose="02010600030101010101" pitchFamily="2" charset="-122"/>
              </a:rPr>
              <a:t>图论</a:t>
            </a:r>
            <a:r>
              <a:rPr lang="zh-CN" altLang="en-US" sz="2400" dirty="0">
                <a:latin typeface="宋体" panose="02010600030101010101" pitchFamily="2" charset="-122"/>
                <a:ea typeface="宋体" panose="02010600030101010101" pitchFamily="2" charset="-122"/>
              </a:rPr>
              <a:t>相结合的产物，为统计推理和学习提供了一个统一的灵活框架</a:t>
            </a: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0" y="3186260"/>
            <a:ext cx="4099593" cy="3612345"/>
          </a:xfrm>
          <a:prstGeom prst="rect">
            <a:avLst/>
          </a:prstGeom>
        </p:spPr>
      </p:pic>
      <p:pic>
        <p:nvPicPr>
          <p:cNvPr id="5" name="图片 4"/>
          <p:cNvPicPr>
            <a:picLocks noChangeAspect="1"/>
          </p:cNvPicPr>
          <p:nvPr/>
        </p:nvPicPr>
        <p:blipFill>
          <a:blip r:embed="rId3"/>
          <a:stretch>
            <a:fillRect/>
          </a:stretch>
        </p:blipFill>
        <p:spPr>
          <a:xfrm>
            <a:off x="4276556" y="2498104"/>
            <a:ext cx="4867444" cy="4355888"/>
          </a:xfrm>
          <a:prstGeom prst="rect">
            <a:avLst/>
          </a:prstGeom>
        </p:spPr>
      </p:pic>
      <p:sp>
        <p:nvSpPr>
          <p:cNvPr id="6" name="矩形 5"/>
          <p:cNvSpPr/>
          <p:nvPr/>
        </p:nvSpPr>
        <p:spPr>
          <a:xfrm>
            <a:off x="6436900" y="2036439"/>
            <a:ext cx="1107996" cy="461665"/>
          </a:xfrm>
          <a:prstGeom prst="rect">
            <a:avLst/>
          </a:prstGeom>
        </p:spPr>
        <p:txBody>
          <a:bodyPr wrap="none">
            <a:spAutoFit/>
          </a:bodyPr>
          <a:lstStyle/>
          <a:p>
            <a:pPr latinLnBrk="1"/>
            <a:r>
              <a:rPr lang="zh-CN" altLang="en-US" sz="2400" b="1" dirty="0">
                <a:solidFill>
                  <a:srgbClr val="222226"/>
                </a:solidFill>
                <a:latin typeface="PingFang SC"/>
              </a:rPr>
              <a:t>邻接表</a:t>
            </a:r>
            <a:endParaRPr lang="zh-CN" altLang="en-US" sz="2400" b="1" i="0" dirty="0">
              <a:solidFill>
                <a:srgbClr val="222226"/>
              </a:solidFill>
              <a:effectLst/>
              <a:latin typeface="PingFang SC"/>
            </a:endParaRPr>
          </a:p>
        </p:txBody>
      </p:sp>
      <p:pic>
        <p:nvPicPr>
          <p:cNvPr id="8" name="图片 7"/>
          <p:cNvPicPr>
            <a:picLocks noChangeAspect="1"/>
          </p:cNvPicPr>
          <p:nvPr/>
        </p:nvPicPr>
        <p:blipFill>
          <a:blip r:embed="rId4"/>
          <a:stretch>
            <a:fillRect/>
          </a:stretch>
        </p:blipFill>
        <p:spPr>
          <a:xfrm>
            <a:off x="5693790" y="4637988"/>
            <a:ext cx="3450209" cy="2116290"/>
          </a:xfrm>
          <a:prstGeom prst="rect">
            <a:avLst/>
          </a:prstGeom>
        </p:spPr>
      </p:pic>
      <p:sp>
        <p:nvSpPr>
          <p:cNvPr id="9" name="矩形 8"/>
          <p:cNvSpPr/>
          <p:nvPr/>
        </p:nvSpPr>
        <p:spPr>
          <a:xfrm>
            <a:off x="1184014" y="2718159"/>
            <a:ext cx="1731564" cy="461665"/>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rPr>
              <a:t>无向无权图</a:t>
            </a:r>
            <a:endParaRPr lang="zh-CN" alt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3" name="矩形 2"/>
          <p:cNvSpPr/>
          <p:nvPr/>
        </p:nvSpPr>
        <p:spPr>
          <a:xfrm>
            <a:off x="0" y="1148499"/>
            <a:ext cx="9080487" cy="1569660"/>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什么是概率图模型</a:t>
            </a:r>
            <a:endParaRPr lang="en-US" altLang="zh-CN" sz="2400" dirty="0">
              <a:latin typeface="宋体" panose="02010600030101010101" pitchFamily="2" charset="-122"/>
              <a:ea typeface="宋体" panose="02010600030101010101" pitchFamily="2" charset="-122"/>
            </a:endParaRPr>
          </a:p>
          <a:p>
            <a:r>
              <a:rPr lang="zh-CN" altLang="en-US" sz="2400" b="1" dirty="0">
                <a:solidFill>
                  <a:srgbClr val="FF0000"/>
                </a:solidFill>
                <a:latin typeface="宋体" panose="02010600030101010101" pitchFamily="2" charset="-122"/>
                <a:ea typeface="宋体" panose="02010600030101010101" pitchFamily="2" charset="-122"/>
              </a:rPr>
              <a:t>概率论</a:t>
            </a:r>
            <a:r>
              <a:rPr lang="zh-CN" altLang="en-US" sz="2400" dirty="0">
                <a:latin typeface="宋体" panose="02010600030101010101" pitchFamily="2" charset="-122"/>
                <a:ea typeface="宋体" panose="02010600030101010101" pitchFamily="2" charset="-122"/>
              </a:rPr>
              <a:t>与</a:t>
            </a:r>
            <a:r>
              <a:rPr lang="zh-CN" altLang="en-US" sz="2400" b="1" dirty="0">
                <a:solidFill>
                  <a:srgbClr val="FF0000"/>
                </a:solidFill>
                <a:latin typeface="宋体" panose="02010600030101010101" pitchFamily="2" charset="-122"/>
                <a:ea typeface="宋体" panose="02010600030101010101" pitchFamily="2" charset="-122"/>
              </a:rPr>
              <a:t>图论</a:t>
            </a:r>
            <a:r>
              <a:rPr lang="zh-CN" altLang="en-US" sz="2400" dirty="0">
                <a:latin typeface="宋体" panose="02010600030101010101" pitchFamily="2" charset="-122"/>
                <a:ea typeface="宋体" panose="02010600030101010101" pitchFamily="2" charset="-122"/>
              </a:rPr>
              <a:t>相结合的产物，为统计推理和学习提供了一个统一的灵活框架</a:t>
            </a: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0" y="3186260"/>
            <a:ext cx="4099593" cy="3612345"/>
          </a:xfrm>
          <a:prstGeom prst="rect">
            <a:avLst/>
          </a:prstGeom>
        </p:spPr>
      </p:pic>
      <p:pic>
        <p:nvPicPr>
          <p:cNvPr id="5" name="图片 4"/>
          <p:cNvPicPr>
            <a:picLocks noChangeAspect="1"/>
          </p:cNvPicPr>
          <p:nvPr/>
        </p:nvPicPr>
        <p:blipFill>
          <a:blip r:embed="rId3"/>
          <a:stretch>
            <a:fillRect/>
          </a:stretch>
        </p:blipFill>
        <p:spPr>
          <a:xfrm>
            <a:off x="4276556" y="2498104"/>
            <a:ext cx="4867444" cy="4355888"/>
          </a:xfrm>
          <a:prstGeom prst="rect">
            <a:avLst/>
          </a:prstGeom>
        </p:spPr>
      </p:pic>
      <p:sp>
        <p:nvSpPr>
          <p:cNvPr id="6" name="矩形 5"/>
          <p:cNvSpPr/>
          <p:nvPr/>
        </p:nvSpPr>
        <p:spPr>
          <a:xfrm>
            <a:off x="6436900" y="2036439"/>
            <a:ext cx="1107996" cy="461665"/>
          </a:xfrm>
          <a:prstGeom prst="rect">
            <a:avLst/>
          </a:prstGeom>
        </p:spPr>
        <p:txBody>
          <a:bodyPr wrap="none">
            <a:spAutoFit/>
          </a:bodyPr>
          <a:lstStyle/>
          <a:p>
            <a:pPr latinLnBrk="1"/>
            <a:r>
              <a:rPr lang="zh-CN" altLang="en-US" sz="2400" b="1" dirty="0">
                <a:solidFill>
                  <a:srgbClr val="222226"/>
                </a:solidFill>
                <a:latin typeface="PingFang SC"/>
              </a:rPr>
              <a:t>邻接表</a:t>
            </a:r>
            <a:endParaRPr lang="zh-CN" altLang="en-US" sz="2400" b="1" i="0" dirty="0">
              <a:solidFill>
                <a:srgbClr val="222226"/>
              </a:solidFill>
              <a:effectLst/>
              <a:latin typeface="PingFang SC"/>
            </a:endParaRPr>
          </a:p>
        </p:txBody>
      </p:sp>
      <p:sp>
        <p:nvSpPr>
          <p:cNvPr id="10" name="矩形 9"/>
          <p:cNvSpPr/>
          <p:nvPr/>
        </p:nvSpPr>
        <p:spPr>
          <a:xfrm>
            <a:off x="1184014" y="2718159"/>
            <a:ext cx="1731564" cy="461665"/>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rPr>
              <a:t>无向无权图</a:t>
            </a:r>
            <a:endParaRPr lang="zh-CN" alt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3" name="矩形 2"/>
          <p:cNvSpPr/>
          <p:nvPr/>
        </p:nvSpPr>
        <p:spPr>
          <a:xfrm>
            <a:off x="0" y="1148499"/>
            <a:ext cx="9080487" cy="1569660"/>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什么是概率图模型</a:t>
            </a:r>
            <a:endParaRPr lang="en-US" altLang="zh-CN" sz="2400" dirty="0">
              <a:latin typeface="宋体" panose="02010600030101010101" pitchFamily="2" charset="-122"/>
              <a:ea typeface="宋体" panose="02010600030101010101" pitchFamily="2" charset="-122"/>
            </a:endParaRPr>
          </a:p>
          <a:p>
            <a:r>
              <a:rPr lang="zh-CN" altLang="en-US" sz="2400" b="1" dirty="0">
                <a:solidFill>
                  <a:srgbClr val="FF0000"/>
                </a:solidFill>
                <a:latin typeface="宋体" panose="02010600030101010101" pitchFamily="2" charset="-122"/>
                <a:ea typeface="宋体" panose="02010600030101010101" pitchFamily="2" charset="-122"/>
              </a:rPr>
              <a:t>概率论</a:t>
            </a:r>
            <a:r>
              <a:rPr lang="zh-CN" altLang="en-US" sz="2400" dirty="0">
                <a:latin typeface="宋体" panose="02010600030101010101" pitchFamily="2" charset="-122"/>
                <a:ea typeface="宋体" panose="02010600030101010101" pitchFamily="2" charset="-122"/>
              </a:rPr>
              <a:t>与</a:t>
            </a:r>
            <a:r>
              <a:rPr lang="zh-CN" altLang="en-US" sz="2400" b="1" dirty="0">
                <a:solidFill>
                  <a:srgbClr val="FF0000"/>
                </a:solidFill>
                <a:latin typeface="宋体" panose="02010600030101010101" pitchFamily="2" charset="-122"/>
                <a:ea typeface="宋体" panose="02010600030101010101" pitchFamily="2" charset="-122"/>
              </a:rPr>
              <a:t>图论</a:t>
            </a:r>
            <a:r>
              <a:rPr lang="zh-CN" altLang="en-US" sz="2400" dirty="0">
                <a:latin typeface="宋体" panose="02010600030101010101" pitchFamily="2" charset="-122"/>
                <a:ea typeface="宋体" panose="02010600030101010101" pitchFamily="2" charset="-122"/>
              </a:rPr>
              <a:t>相结合的产物，为统计推理和学习提供了一个统一的灵活框架</a:t>
            </a: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31760" y="2928416"/>
            <a:ext cx="3870938" cy="3410866"/>
          </a:xfrm>
          <a:prstGeom prst="rect">
            <a:avLst/>
          </a:prstGeom>
        </p:spPr>
      </p:pic>
      <p:sp>
        <p:nvSpPr>
          <p:cNvPr id="6" name="矩形 5"/>
          <p:cNvSpPr/>
          <p:nvPr/>
        </p:nvSpPr>
        <p:spPr>
          <a:xfrm>
            <a:off x="6182376" y="1933329"/>
            <a:ext cx="1415772" cy="461665"/>
          </a:xfrm>
          <a:prstGeom prst="rect">
            <a:avLst/>
          </a:prstGeom>
        </p:spPr>
        <p:txBody>
          <a:bodyPr wrap="none">
            <a:spAutoFit/>
          </a:bodyPr>
          <a:lstStyle/>
          <a:p>
            <a:pPr latinLnBrk="1"/>
            <a:r>
              <a:rPr lang="zh-CN" altLang="en-US" sz="2400" b="1" dirty="0">
                <a:solidFill>
                  <a:srgbClr val="222226"/>
                </a:solidFill>
                <a:latin typeface="PingFang SC"/>
              </a:rPr>
              <a:t>邻接矩阵</a:t>
            </a:r>
            <a:endParaRPr lang="zh-CN" altLang="en-US" sz="2400" b="1" i="0" dirty="0">
              <a:solidFill>
                <a:srgbClr val="222226"/>
              </a:solidFill>
              <a:effectLst/>
              <a:latin typeface="PingFang SC"/>
            </a:endParaRPr>
          </a:p>
        </p:txBody>
      </p:sp>
      <p:pic>
        <p:nvPicPr>
          <p:cNvPr id="4" name="图片 3"/>
          <p:cNvPicPr>
            <a:picLocks noChangeAspect="1"/>
          </p:cNvPicPr>
          <p:nvPr/>
        </p:nvPicPr>
        <p:blipFill>
          <a:blip r:embed="rId3"/>
          <a:stretch>
            <a:fillRect/>
          </a:stretch>
        </p:blipFill>
        <p:spPr>
          <a:xfrm>
            <a:off x="4017095" y="2386406"/>
            <a:ext cx="5138805" cy="4471594"/>
          </a:xfrm>
          <a:prstGeom prst="rect">
            <a:avLst/>
          </a:prstGeom>
        </p:spPr>
      </p:pic>
      <p:pic>
        <p:nvPicPr>
          <p:cNvPr id="8" name="图片 7"/>
          <p:cNvPicPr>
            <a:picLocks noChangeAspect="1"/>
          </p:cNvPicPr>
          <p:nvPr/>
        </p:nvPicPr>
        <p:blipFill>
          <a:blip r:embed="rId4"/>
          <a:stretch>
            <a:fillRect/>
          </a:stretch>
        </p:blipFill>
        <p:spPr>
          <a:xfrm>
            <a:off x="4572000" y="4553147"/>
            <a:ext cx="4572000" cy="2304854"/>
          </a:xfrm>
          <a:prstGeom prst="rect">
            <a:avLst/>
          </a:prstGeom>
        </p:spPr>
      </p:pic>
      <p:sp>
        <p:nvSpPr>
          <p:cNvPr id="10" name="矩形 9"/>
          <p:cNvSpPr/>
          <p:nvPr/>
        </p:nvSpPr>
        <p:spPr>
          <a:xfrm>
            <a:off x="1184014" y="2718159"/>
            <a:ext cx="1731564" cy="461665"/>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rPr>
              <a:t>无向无权图</a:t>
            </a:r>
            <a:endParaRPr lang="zh-CN" alt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3" name="矩形 2"/>
          <p:cNvSpPr/>
          <p:nvPr/>
        </p:nvSpPr>
        <p:spPr>
          <a:xfrm>
            <a:off x="0" y="1148499"/>
            <a:ext cx="9080487" cy="1569660"/>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什么是概率图模型</a:t>
            </a:r>
            <a:endParaRPr lang="en-US" altLang="zh-CN" sz="2400" dirty="0">
              <a:latin typeface="宋体" panose="02010600030101010101" pitchFamily="2" charset="-122"/>
              <a:ea typeface="宋体" panose="02010600030101010101" pitchFamily="2" charset="-122"/>
            </a:endParaRPr>
          </a:p>
          <a:p>
            <a:r>
              <a:rPr lang="zh-CN" altLang="en-US" sz="2400" b="1" dirty="0">
                <a:solidFill>
                  <a:srgbClr val="FF0000"/>
                </a:solidFill>
                <a:latin typeface="宋体" panose="02010600030101010101" pitchFamily="2" charset="-122"/>
                <a:ea typeface="宋体" panose="02010600030101010101" pitchFamily="2" charset="-122"/>
              </a:rPr>
              <a:t>概率论</a:t>
            </a:r>
            <a:r>
              <a:rPr lang="zh-CN" altLang="en-US" sz="2400" dirty="0">
                <a:latin typeface="宋体" panose="02010600030101010101" pitchFamily="2" charset="-122"/>
                <a:ea typeface="宋体" panose="02010600030101010101" pitchFamily="2" charset="-122"/>
              </a:rPr>
              <a:t>与</a:t>
            </a:r>
            <a:r>
              <a:rPr lang="zh-CN" altLang="en-US" sz="2400" b="1" dirty="0">
                <a:solidFill>
                  <a:srgbClr val="FF0000"/>
                </a:solidFill>
                <a:latin typeface="宋体" panose="02010600030101010101" pitchFamily="2" charset="-122"/>
                <a:ea typeface="宋体" panose="02010600030101010101" pitchFamily="2" charset="-122"/>
              </a:rPr>
              <a:t>图论</a:t>
            </a:r>
            <a:r>
              <a:rPr lang="zh-CN" altLang="en-US" sz="2400" dirty="0">
                <a:latin typeface="宋体" panose="02010600030101010101" pitchFamily="2" charset="-122"/>
                <a:ea typeface="宋体" panose="02010600030101010101" pitchFamily="2" charset="-122"/>
              </a:rPr>
              <a:t>相结合的产物，为统计推理和学习提供了一个统一的灵活框架</a:t>
            </a: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31760" y="2928416"/>
            <a:ext cx="3870938" cy="3410866"/>
          </a:xfrm>
          <a:prstGeom prst="rect">
            <a:avLst/>
          </a:prstGeom>
        </p:spPr>
      </p:pic>
      <p:sp>
        <p:nvSpPr>
          <p:cNvPr id="6" name="矩形 5"/>
          <p:cNvSpPr/>
          <p:nvPr/>
        </p:nvSpPr>
        <p:spPr>
          <a:xfrm>
            <a:off x="6182376" y="1933329"/>
            <a:ext cx="1415772" cy="461665"/>
          </a:xfrm>
          <a:prstGeom prst="rect">
            <a:avLst/>
          </a:prstGeom>
        </p:spPr>
        <p:txBody>
          <a:bodyPr wrap="none">
            <a:spAutoFit/>
          </a:bodyPr>
          <a:lstStyle/>
          <a:p>
            <a:pPr latinLnBrk="1"/>
            <a:r>
              <a:rPr lang="zh-CN" altLang="en-US" sz="2400" b="1" dirty="0">
                <a:solidFill>
                  <a:srgbClr val="222226"/>
                </a:solidFill>
                <a:latin typeface="PingFang SC"/>
              </a:rPr>
              <a:t>邻接矩阵</a:t>
            </a:r>
            <a:endParaRPr lang="zh-CN" altLang="en-US" sz="2400" b="1" i="0" dirty="0">
              <a:solidFill>
                <a:srgbClr val="222226"/>
              </a:solidFill>
              <a:effectLst/>
              <a:latin typeface="PingFang SC"/>
            </a:endParaRPr>
          </a:p>
        </p:txBody>
      </p:sp>
      <p:pic>
        <p:nvPicPr>
          <p:cNvPr id="4" name="图片 3"/>
          <p:cNvPicPr>
            <a:picLocks noChangeAspect="1"/>
          </p:cNvPicPr>
          <p:nvPr/>
        </p:nvPicPr>
        <p:blipFill>
          <a:blip r:embed="rId3"/>
          <a:stretch>
            <a:fillRect/>
          </a:stretch>
        </p:blipFill>
        <p:spPr>
          <a:xfrm>
            <a:off x="4017095" y="2386406"/>
            <a:ext cx="5138805" cy="4471594"/>
          </a:xfrm>
          <a:prstGeom prst="rect">
            <a:avLst/>
          </a:prstGeom>
        </p:spPr>
      </p:pic>
      <p:sp>
        <p:nvSpPr>
          <p:cNvPr id="9" name="矩形 8"/>
          <p:cNvSpPr/>
          <p:nvPr/>
        </p:nvSpPr>
        <p:spPr>
          <a:xfrm>
            <a:off x="1184014" y="2718159"/>
            <a:ext cx="1731564" cy="461665"/>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rPr>
              <a:t>无向无权图</a:t>
            </a:r>
            <a:endParaRPr lang="zh-CN" alt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6" y="825334"/>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3" name="矩形 2"/>
          <p:cNvSpPr/>
          <p:nvPr/>
        </p:nvSpPr>
        <p:spPr>
          <a:xfrm>
            <a:off x="0" y="1148499"/>
            <a:ext cx="9080487" cy="1569660"/>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什么是概率图模型</a:t>
            </a:r>
            <a:endParaRPr lang="en-US" altLang="zh-CN" sz="2400" dirty="0">
              <a:latin typeface="宋体" panose="02010600030101010101" pitchFamily="2" charset="-122"/>
              <a:ea typeface="宋体" panose="02010600030101010101" pitchFamily="2" charset="-122"/>
            </a:endParaRPr>
          </a:p>
          <a:p>
            <a:r>
              <a:rPr lang="zh-CN" altLang="en-US" sz="2400" b="1" dirty="0">
                <a:solidFill>
                  <a:srgbClr val="FF0000"/>
                </a:solidFill>
                <a:latin typeface="宋体" panose="02010600030101010101" pitchFamily="2" charset="-122"/>
                <a:ea typeface="宋体" panose="02010600030101010101" pitchFamily="2" charset="-122"/>
              </a:rPr>
              <a:t>概率论</a:t>
            </a:r>
            <a:r>
              <a:rPr lang="zh-CN" altLang="en-US" sz="2400" dirty="0">
                <a:latin typeface="宋体" panose="02010600030101010101" pitchFamily="2" charset="-122"/>
                <a:ea typeface="宋体" panose="02010600030101010101" pitchFamily="2" charset="-122"/>
              </a:rPr>
              <a:t>与</a:t>
            </a:r>
            <a:r>
              <a:rPr lang="zh-CN" altLang="en-US" sz="2400" b="1" dirty="0">
                <a:solidFill>
                  <a:srgbClr val="FF0000"/>
                </a:solidFill>
                <a:latin typeface="宋体" panose="02010600030101010101" pitchFamily="2" charset="-122"/>
                <a:ea typeface="宋体" panose="02010600030101010101" pitchFamily="2" charset="-122"/>
              </a:rPr>
              <a:t>图论</a:t>
            </a:r>
            <a:r>
              <a:rPr lang="zh-CN" altLang="en-US" sz="2400" dirty="0">
                <a:latin typeface="宋体" panose="02010600030101010101" pitchFamily="2" charset="-122"/>
                <a:ea typeface="宋体" panose="02010600030101010101" pitchFamily="2" charset="-122"/>
              </a:rPr>
              <a:t>相结合的产物，为统计推理和学习提供了一个统一的灵活框架</a:t>
            </a: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sp>
        <p:nvSpPr>
          <p:cNvPr id="6" name="矩形 5"/>
          <p:cNvSpPr/>
          <p:nvPr/>
        </p:nvSpPr>
        <p:spPr>
          <a:xfrm>
            <a:off x="6182376" y="1933329"/>
            <a:ext cx="1107996" cy="461665"/>
          </a:xfrm>
          <a:prstGeom prst="rect">
            <a:avLst/>
          </a:prstGeom>
        </p:spPr>
        <p:txBody>
          <a:bodyPr wrap="none">
            <a:spAutoFit/>
          </a:bodyPr>
          <a:lstStyle/>
          <a:p>
            <a:pPr latinLnBrk="1"/>
            <a:r>
              <a:rPr lang="zh-CN" altLang="en-US" sz="2400" b="1" dirty="0">
                <a:solidFill>
                  <a:srgbClr val="222226"/>
                </a:solidFill>
                <a:latin typeface="PingFang SC"/>
              </a:rPr>
              <a:t>邻接表</a:t>
            </a:r>
            <a:endParaRPr lang="zh-CN" altLang="en-US" sz="2400" b="1" i="0" dirty="0">
              <a:solidFill>
                <a:srgbClr val="222226"/>
              </a:solidFill>
              <a:effectLst/>
              <a:latin typeface="PingFang SC"/>
            </a:endParaRPr>
          </a:p>
        </p:txBody>
      </p:sp>
      <p:sp>
        <p:nvSpPr>
          <p:cNvPr id="9" name="矩形 8"/>
          <p:cNvSpPr/>
          <p:nvPr/>
        </p:nvSpPr>
        <p:spPr>
          <a:xfrm>
            <a:off x="1184014" y="2718159"/>
            <a:ext cx="1731564" cy="461665"/>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rPr>
              <a:t>有向无权图</a:t>
            </a:r>
            <a:endParaRPr lang="zh-CN" altLang="en-US" sz="2400" dirty="0"/>
          </a:p>
        </p:txBody>
      </p:sp>
      <p:pic>
        <p:nvPicPr>
          <p:cNvPr id="5" name="图片 4"/>
          <p:cNvPicPr>
            <a:picLocks noChangeAspect="1"/>
          </p:cNvPicPr>
          <p:nvPr/>
        </p:nvPicPr>
        <p:blipFill>
          <a:blip r:embed="rId2"/>
          <a:stretch>
            <a:fillRect/>
          </a:stretch>
        </p:blipFill>
        <p:spPr>
          <a:xfrm>
            <a:off x="0" y="3187380"/>
            <a:ext cx="4345757" cy="3676724"/>
          </a:xfrm>
          <a:prstGeom prst="rect">
            <a:avLst/>
          </a:prstGeom>
        </p:spPr>
      </p:pic>
      <p:pic>
        <p:nvPicPr>
          <p:cNvPr id="8" name="图片 7"/>
          <p:cNvPicPr>
            <a:picLocks noChangeAspect="1"/>
          </p:cNvPicPr>
          <p:nvPr/>
        </p:nvPicPr>
        <p:blipFill>
          <a:blip r:embed="rId3"/>
          <a:stretch>
            <a:fillRect/>
          </a:stretch>
        </p:blipFill>
        <p:spPr>
          <a:xfrm>
            <a:off x="4379953" y="2648932"/>
            <a:ext cx="4700533" cy="4215357"/>
          </a:xfrm>
          <a:prstGeom prst="rect">
            <a:avLst/>
          </a:prstGeom>
        </p:spPr>
      </p:pic>
      <p:pic>
        <p:nvPicPr>
          <p:cNvPr id="10" name="图片 9"/>
          <p:cNvPicPr>
            <a:picLocks noChangeAspect="1"/>
          </p:cNvPicPr>
          <p:nvPr/>
        </p:nvPicPr>
        <p:blipFill>
          <a:blip r:embed="rId4"/>
          <a:stretch>
            <a:fillRect/>
          </a:stretch>
        </p:blipFill>
        <p:spPr>
          <a:xfrm>
            <a:off x="4379952" y="4628561"/>
            <a:ext cx="4764048" cy="222943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6" y="825334"/>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3" name="矩形 2"/>
          <p:cNvSpPr/>
          <p:nvPr/>
        </p:nvSpPr>
        <p:spPr>
          <a:xfrm>
            <a:off x="0" y="1148499"/>
            <a:ext cx="9080487" cy="1569660"/>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什么是概率图模型</a:t>
            </a:r>
            <a:endParaRPr lang="en-US" altLang="zh-CN" sz="2400" dirty="0">
              <a:latin typeface="宋体" panose="02010600030101010101" pitchFamily="2" charset="-122"/>
              <a:ea typeface="宋体" panose="02010600030101010101" pitchFamily="2" charset="-122"/>
            </a:endParaRPr>
          </a:p>
          <a:p>
            <a:r>
              <a:rPr lang="zh-CN" altLang="en-US" sz="2400" b="1" dirty="0">
                <a:solidFill>
                  <a:srgbClr val="FF0000"/>
                </a:solidFill>
                <a:latin typeface="宋体" panose="02010600030101010101" pitchFamily="2" charset="-122"/>
                <a:ea typeface="宋体" panose="02010600030101010101" pitchFamily="2" charset="-122"/>
              </a:rPr>
              <a:t>概率论</a:t>
            </a:r>
            <a:r>
              <a:rPr lang="zh-CN" altLang="en-US" sz="2400" dirty="0">
                <a:latin typeface="宋体" panose="02010600030101010101" pitchFamily="2" charset="-122"/>
                <a:ea typeface="宋体" panose="02010600030101010101" pitchFamily="2" charset="-122"/>
              </a:rPr>
              <a:t>与</a:t>
            </a:r>
            <a:r>
              <a:rPr lang="zh-CN" altLang="en-US" sz="2400" b="1" dirty="0">
                <a:solidFill>
                  <a:srgbClr val="FF0000"/>
                </a:solidFill>
                <a:latin typeface="宋体" panose="02010600030101010101" pitchFamily="2" charset="-122"/>
                <a:ea typeface="宋体" panose="02010600030101010101" pitchFamily="2" charset="-122"/>
              </a:rPr>
              <a:t>图论</a:t>
            </a:r>
            <a:r>
              <a:rPr lang="zh-CN" altLang="en-US" sz="2400" dirty="0">
                <a:latin typeface="宋体" panose="02010600030101010101" pitchFamily="2" charset="-122"/>
                <a:ea typeface="宋体" panose="02010600030101010101" pitchFamily="2" charset="-122"/>
              </a:rPr>
              <a:t>相结合的产物，为统计推理和学习提供了一个统一的灵活框架</a:t>
            </a: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sp>
        <p:nvSpPr>
          <p:cNvPr id="6" name="矩形 5"/>
          <p:cNvSpPr/>
          <p:nvPr/>
        </p:nvSpPr>
        <p:spPr>
          <a:xfrm>
            <a:off x="6187535" y="2256494"/>
            <a:ext cx="1107996" cy="461665"/>
          </a:xfrm>
          <a:prstGeom prst="rect">
            <a:avLst/>
          </a:prstGeom>
        </p:spPr>
        <p:txBody>
          <a:bodyPr wrap="none">
            <a:spAutoFit/>
          </a:bodyPr>
          <a:lstStyle/>
          <a:p>
            <a:pPr latinLnBrk="1"/>
            <a:r>
              <a:rPr lang="zh-CN" altLang="en-US" sz="2400" b="1" dirty="0">
                <a:solidFill>
                  <a:srgbClr val="222226"/>
                </a:solidFill>
                <a:latin typeface="PingFang SC"/>
              </a:rPr>
              <a:t>邻接表</a:t>
            </a:r>
            <a:endParaRPr lang="zh-CN" altLang="en-US" sz="2400" b="1" i="0" dirty="0">
              <a:solidFill>
                <a:srgbClr val="222226"/>
              </a:solidFill>
              <a:effectLst/>
              <a:latin typeface="PingFang SC"/>
            </a:endParaRPr>
          </a:p>
        </p:txBody>
      </p:sp>
      <p:sp>
        <p:nvSpPr>
          <p:cNvPr id="9" name="矩形 8"/>
          <p:cNvSpPr/>
          <p:nvPr/>
        </p:nvSpPr>
        <p:spPr>
          <a:xfrm>
            <a:off x="1184014" y="2718159"/>
            <a:ext cx="1731564" cy="461665"/>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rPr>
              <a:t>有向无权图</a:t>
            </a:r>
            <a:endParaRPr lang="zh-CN" altLang="en-US" sz="2400" dirty="0"/>
          </a:p>
        </p:txBody>
      </p:sp>
      <p:pic>
        <p:nvPicPr>
          <p:cNvPr id="5" name="图片 4"/>
          <p:cNvPicPr>
            <a:picLocks noChangeAspect="1"/>
          </p:cNvPicPr>
          <p:nvPr/>
        </p:nvPicPr>
        <p:blipFill>
          <a:blip r:embed="rId2"/>
          <a:stretch>
            <a:fillRect/>
          </a:stretch>
        </p:blipFill>
        <p:spPr>
          <a:xfrm>
            <a:off x="0" y="3187380"/>
            <a:ext cx="4345757" cy="3676724"/>
          </a:xfrm>
          <a:prstGeom prst="rect">
            <a:avLst/>
          </a:prstGeom>
        </p:spPr>
      </p:pic>
      <p:pic>
        <p:nvPicPr>
          <p:cNvPr id="8" name="图片 7"/>
          <p:cNvPicPr>
            <a:picLocks noChangeAspect="1"/>
          </p:cNvPicPr>
          <p:nvPr/>
        </p:nvPicPr>
        <p:blipFill>
          <a:blip r:embed="rId3"/>
          <a:stretch>
            <a:fillRect/>
          </a:stretch>
        </p:blipFill>
        <p:spPr>
          <a:xfrm>
            <a:off x="4379953" y="2648932"/>
            <a:ext cx="4700533" cy="421535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6" y="825334"/>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3" name="矩形 2"/>
          <p:cNvSpPr/>
          <p:nvPr/>
        </p:nvSpPr>
        <p:spPr>
          <a:xfrm>
            <a:off x="0" y="1148499"/>
            <a:ext cx="9080487" cy="1569660"/>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什么是概率图模型</a:t>
            </a:r>
            <a:endParaRPr lang="en-US" altLang="zh-CN" sz="2400" dirty="0">
              <a:latin typeface="宋体" panose="02010600030101010101" pitchFamily="2" charset="-122"/>
              <a:ea typeface="宋体" panose="02010600030101010101" pitchFamily="2" charset="-122"/>
            </a:endParaRPr>
          </a:p>
          <a:p>
            <a:r>
              <a:rPr lang="zh-CN" altLang="en-US" sz="2400" b="1" dirty="0">
                <a:solidFill>
                  <a:srgbClr val="FF0000"/>
                </a:solidFill>
                <a:latin typeface="宋体" panose="02010600030101010101" pitchFamily="2" charset="-122"/>
                <a:ea typeface="宋体" panose="02010600030101010101" pitchFamily="2" charset="-122"/>
              </a:rPr>
              <a:t>概率论</a:t>
            </a:r>
            <a:r>
              <a:rPr lang="zh-CN" altLang="en-US" sz="2400" dirty="0">
                <a:latin typeface="宋体" panose="02010600030101010101" pitchFamily="2" charset="-122"/>
                <a:ea typeface="宋体" panose="02010600030101010101" pitchFamily="2" charset="-122"/>
              </a:rPr>
              <a:t>与</a:t>
            </a:r>
            <a:r>
              <a:rPr lang="zh-CN" altLang="en-US" sz="2400" b="1" dirty="0">
                <a:solidFill>
                  <a:srgbClr val="FF0000"/>
                </a:solidFill>
                <a:latin typeface="宋体" panose="02010600030101010101" pitchFamily="2" charset="-122"/>
                <a:ea typeface="宋体" panose="02010600030101010101" pitchFamily="2" charset="-122"/>
              </a:rPr>
              <a:t>图论</a:t>
            </a:r>
            <a:r>
              <a:rPr lang="zh-CN" altLang="en-US" sz="2400" dirty="0">
                <a:latin typeface="宋体" panose="02010600030101010101" pitchFamily="2" charset="-122"/>
                <a:ea typeface="宋体" panose="02010600030101010101" pitchFamily="2" charset="-122"/>
              </a:rPr>
              <a:t>相结合的产物，为统计推理和学习提供了一个统一的灵活框架</a:t>
            </a: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sp>
        <p:nvSpPr>
          <p:cNvPr id="6" name="矩形 5"/>
          <p:cNvSpPr/>
          <p:nvPr/>
        </p:nvSpPr>
        <p:spPr>
          <a:xfrm>
            <a:off x="6361485" y="2405702"/>
            <a:ext cx="1415772" cy="461665"/>
          </a:xfrm>
          <a:prstGeom prst="rect">
            <a:avLst/>
          </a:prstGeom>
        </p:spPr>
        <p:txBody>
          <a:bodyPr wrap="none">
            <a:spAutoFit/>
          </a:bodyPr>
          <a:lstStyle/>
          <a:p>
            <a:pPr latinLnBrk="1"/>
            <a:r>
              <a:rPr lang="zh-CN" altLang="en-US" sz="2400" b="1" dirty="0">
                <a:solidFill>
                  <a:srgbClr val="222226"/>
                </a:solidFill>
                <a:latin typeface="PingFang SC"/>
              </a:rPr>
              <a:t>邻接矩阵</a:t>
            </a:r>
            <a:endParaRPr lang="zh-CN" altLang="en-US" sz="2400" b="1" i="0" dirty="0">
              <a:solidFill>
                <a:srgbClr val="222226"/>
              </a:solidFill>
              <a:effectLst/>
              <a:latin typeface="PingFang SC"/>
            </a:endParaRPr>
          </a:p>
        </p:txBody>
      </p:sp>
      <p:sp>
        <p:nvSpPr>
          <p:cNvPr id="9" name="矩形 8"/>
          <p:cNvSpPr/>
          <p:nvPr/>
        </p:nvSpPr>
        <p:spPr>
          <a:xfrm>
            <a:off x="1184014" y="2718159"/>
            <a:ext cx="1731564" cy="461665"/>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rPr>
              <a:t>有向无权图</a:t>
            </a:r>
            <a:endParaRPr lang="zh-CN" altLang="en-US" sz="2400" dirty="0"/>
          </a:p>
        </p:txBody>
      </p:sp>
      <p:pic>
        <p:nvPicPr>
          <p:cNvPr id="5" name="图片 4"/>
          <p:cNvPicPr>
            <a:picLocks noChangeAspect="1"/>
          </p:cNvPicPr>
          <p:nvPr/>
        </p:nvPicPr>
        <p:blipFill>
          <a:blip r:embed="rId2"/>
          <a:stretch>
            <a:fillRect/>
          </a:stretch>
        </p:blipFill>
        <p:spPr>
          <a:xfrm>
            <a:off x="0" y="3187380"/>
            <a:ext cx="4345757" cy="3676724"/>
          </a:xfrm>
          <a:prstGeom prst="rect">
            <a:avLst/>
          </a:prstGeom>
        </p:spPr>
      </p:pic>
      <p:pic>
        <p:nvPicPr>
          <p:cNvPr id="2" name="图片 1"/>
          <p:cNvPicPr>
            <a:picLocks noChangeAspect="1"/>
          </p:cNvPicPr>
          <p:nvPr/>
        </p:nvPicPr>
        <p:blipFill rotWithShape="1">
          <a:blip r:embed="rId3"/>
          <a:srcRect r="4033"/>
          <a:stretch>
            <a:fillRect/>
          </a:stretch>
        </p:blipFill>
        <p:spPr>
          <a:xfrm>
            <a:off x="4208791" y="3016576"/>
            <a:ext cx="4784380" cy="3841423"/>
          </a:xfrm>
          <a:prstGeom prst="rect">
            <a:avLst/>
          </a:prstGeom>
        </p:spPr>
      </p:pic>
      <p:pic>
        <p:nvPicPr>
          <p:cNvPr id="4" name="图片 3"/>
          <p:cNvPicPr>
            <a:picLocks noChangeAspect="1"/>
          </p:cNvPicPr>
          <p:nvPr/>
        </p:nvPicPr>
        <p:blipFill>
          <a:blip r:embed="rId4"/>
          <a:stretch>
            <a:fillRect/>
          </a:stretch>
        </p:blipFill>
        <p:spPr>
          <a:xfrm>
            <a:off x="5273040" y="3622936"/>
            <a:ext cx="3720131" cy="323506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6" y="825334"/>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3" name="矩形 2"/>
          <p:cNvSpPr/>
          <p:nvPr/>
        </p:nvSpPr>
        <p:spPr>
          <a:xfrm>
            <a:off x="0" y="1148499"/>
            <a:ext cx="9080487" cy="1569660"/>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什么是概率图模型</a:t>
            </a:r>
            <a:endParaRPr lang="en-US" altLang="zh-CN" sz="2400" dirty="0">
              <a:latin typeface="宋体" panose="02010600030101010101" pitchFamily="2" charset="-122"/>
              <a:ea typeface="宋体" panose="02010600030101010101" pitchFamily="2" charset="-122"/>
            </a:endParaRPr>
          </a:p>
          <a:p>
            <a:r>
              <a:rPr lang="zh-CN" altLang="en-US" sz="2400" b="1" dirty="0">
                <a:solidFill>
                  <a:srgbClr val="FF0000"/>
                </a:solidFill>
                <a:latin typeface="宋体" panose="02010600030101010101" pitchFamily="2" charset="-122"/>
                <a:ea typeface="宋体" panose="02010600030101010101" pitchFamily="2" charset="-122"/>
              </a:rPr>
              <a:t>概率论</a:t>
            </a:r>
            <a:r>
              <a:rPr lang="zh-CN" altLang="en-US" sz="2400" dirty="0">
                <a:latin typeface="宋体" panose="02010600030101010101" pitchFamily="2" charset="-122"/>
                <a:ea typeface="宋体" panose="02010600030101010101" pitchFamily="2" charset="-122"/>
              </a:rPr>
              <a:t>与</a:t>
            </a:r>
            <a:r>
              <a:rPr lang="zh-CN" altLang="en-US" sz="2400" b="1" dirty="0">
                <a:solidFill>
                  <a:srgbClr val="FF0000"/>
                </a:solidFill>
                <a:latin typeface="宋体" panose="02010600030101010101" pitchFamily="2" charset="-122"/>
                <a:ea typeface="宋体" panose="02010600030101010101" pitchFamily="2" charset="-122"/>
              </a:rPr>
              <a:t>图论</a:t>
            </a:r>
            <a:r>
              <a:rPr lang="zh-CN" altLang="en-US" sz="2400" dirty="0">
                <a:latin typeface="宋体" panose="02010600030101010101" pitchFamily="2" charset="-122"/>
                <a:ea typeface="宋体" panose="02010600030101010101" pitchFamily="2" charset="-122"/>
              </a:rPr>
              <a:t>相结合的产物，为统计推理和学习提供了一个统一的灵活框架</a:t>
            </a: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sp>
        <p:nvSpPr>
          <p:cNvPr id="6" name="矩形 5"/>
          <p:cNvSpPr/>
          <p:nvPr/>
        </p:nvSpPr>
        <p:spPr>
          <a:xfrm>
            <a:off x="6361485" y="2405702"/>
            <a:ext cx="1415772" cy="461665"/>
          </a:xfrm>
          <a:prstGeom prst="rect">
            <a:avLst/>
          </a:prstGeom>
        </p:spPr>
        <p:txBody>
          <a:bodyPr wrap="none">
            <a:spAutoFit/>
          </a:bodyPr>
          <a:lstStyle/>
          <a:p>
            <a:pPr latinLnBrk="1"/>
            <a:r>
              <a:rPr lang="zh-CN" altLang="en-US" sz="2400" b="1" dirty="0">
                <a:solidFill>
                  <a:srgbClr val="222226"/>
                </a:solidFill>
                <a:latin typeface="PingFang SC"/>
              </a:rPr>
              <a:t>邻接矩阵</a:t>
            </a:r>
            <a:endParaRPr lang="zh-CN" altLang="en-US" sz="2400" b="1" i="0" dirty="0">
              <a:solidFill>
                <a:srgbClr val="222226"/>
              </a:solidFill>
              <a:effectLst/>
              <a:latin typeface="PingFang SC"/>
            </a:endParaRPr>
          </a:p>
        </p:txBody>
      </p:sp>
      <p:sp>
        <p:nvSpPr>
          <p:cNvPr id="9" name="矩形 8"/>
          <p:cNvSpPr/>
          <p:nvPr/>
        </p:nvSpPr>
        <p:spPr>
          <a:xfrm>
            <a:off x="1184014" y="2718159"/>
            <a:ext cx="1731564" cy="461665"/>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rPr>
              <a:t>有向无权图</a:t>
            </a:r>
            <a:endParaRPr lang="zh-CN" altLang="en-US" sz="2400" dirty="0"/>
          </a:p>
        </p:txBody>
      </p:sp>
      <p:pic>
        <p:nvPicPr>
          <p:cNvPr id="5" name="图片 4"/>
          <p:cNvPicPr>
            <a:picLocks noChangeAspect="1"/>
          </p:cNvPicPr>
          <p:nvPr/>
        </p:nvPicPr>
        <p:blipFill>
          <a:blip r:embed="rId2"/>
          <a:stretch>
            <a:fillRect/>
          </a:stretch>
        </p:blipFill>
        <p:spPr>
          <a:xfrm>
            <a:off x="0" y="3187380"/>
            <a:ext cx="4345757" cy="3676724"/>
          </a:xfrm>
          <a:prstGeom prst="rect">
            <a:avLst/>
          </a:prstGeom>
        </p:spPr>
      </p:pic>
      <p:pic>
        <p:nvPicPr>
          <p:cNvPr id="2" name="图片 1"/>
          <p:cNvPicPr>
            <a:picLocks noChangeAspect="1"/>
          </p:cNvPicPr>
          <p:nvPr/>
        </p:nvPicPr>
        <p:blipFill rotWithShape="1">
          <a:blip r:embed="rId3"/>
          <a:srcRect r="4033"/>
          <a:stretch>
            <a:fillRect/>
          </a:stretch>
        </p:blipFill>
        <p:spPr>
          <a:xfrm>
            <a:off x="4208791" y="3016576"/>
            <a:ext cx="4784380" cy="384142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pic>
        <p:nvPicPr>
          <p:cNvPr id="4" name="图片 3" descr="6"/>
          <p:cNvPicPr>
            <a:picLocks noChangeAspect="1"/>
          </p:cNvPicPr>
          <p:nvPr/>
        </p:nvPicPr>
        <p:blipFill>
          <a:blip r:embed="rId2">
            <a:alphaModFix amt="62000"/>
          </a:blip>
          <a:srcRect t="35866" r="1004" b="6087"/>
          <a:stretch>
            <a:fillRect/>
          </a:stretch>
        </p:blipFill>
        <p:spPr>
          <a:xfrm>
            <a:off x="31755" y="1021056"/>
            <a:ext cx="9080487" cy="5836947"/>
          </a:xfrm>
          <a:prstGeom prst="rect">
            <a:avLst/>
          </a:prstGeom>
        </p:spPr>
      </p:pic>
      <p:sp>
        <p:nvSpPr>
          <p:cNvPr id="2" name="矩形 1"/>
          <p:cNvSpPr/>
          <p:nvPr/>
        </p:nvSpPr>
        <p:spPr>
          <a:xfrm>
            <a:off x="2019810" y="2506396"/>
            <a:ext cx="5104379" cy="880695"/>
          </a:xfrm>
          <a:prstGeom prst="rect">
            <a:avLst/>
          </a:prstGeom>
          <a:noFill/>
        </p:spPr>
        <p:txBody>
          <a:bodyPr lIns="0" tIns="0" rIns="0" bIns="0">
            <a:noAutofit/>
          </a:bodyPr>
          <a:lstStyle/>
          <a:p>
            <a:pPr algn="ctr">
              <a:spcAft>
                <a:spcPts val="3790"/>
              </a:spcAft>
            </a:pPr>
            <a:r>
              <a:rPr lang="zh-TW" altLang="en-US" sz="4330" b="1" dirty="0">
                <a:latin typeface="微软雅黑" panose="020B0503020204020204" pitchFamily="34" charset="-122"/>
                <a:ea typeface="微软雅黑" panose="020B0503020204020204" pitchFamily="34" charset="-122"/>
              </a:rPr>
              <a:t>机器学习</a:t>
            </a:r>
            <a:r>
              <a:rPr lang="zh-CN" altLang="en-US" sz="4330" b="1" dirty="0">
                <a:latin typeface="微软雅黑" panose="020B0503020204020204" pitchFamily="34" charset="-122"/>
                <a:ea typeface="微软雅黑" panose="020B0503020204020204" pitchFamily="34" charset="-122"/>
              </a:rPr>
              <a:t>与模式识别</a:t>
            </a:r>
            <a:endParaRPr lang="zh-TW" altLang="en-US" sz="4330" b="1" dirty="0">
              <a:latin typeface="微软雅黑" panose="020B0503020204020204" pitchFamily="34" charset="-122"/>
              <a:ea typeface="微软雅黑" panose="020B0503020204020204" pitchFamily="34" charset="-122"/>
            </a:endParaRPr>
          </a:p>
        </p:txBody>
      </p:sp>
      <p:sp>
        <p:nvSpPr>
          <p:cNvPr id="14" name="矩形 13"/>
          <p:cNvSpPr/>
          <p:nvPr/>
        </p:nvSpPr>
        <p:spPr>
          <a:xfrm>
            <a:off x="2451811" y="3351279"/>
            <a:ext cx="4240372" cy="880695"/>
          </a:xfrm>
          <a:prstGeom prst="rect">
            <a:avLst/>
          </a:prstGeom>
          <a:noFill/>
        </p:spPr>
        <p:txBody>
          <a:bodyPr lIns="0" tIns="0" rIns="0" bIns="0">
            <a:noAutofit/>
          </a:bodyPr>
          <a:lstStyle/>
          <a:p>
            <a:pPr algn="ctr">
              <a:spcAft>
                <a:spcPts val="3790"/>
              </a:spcAft>
            </a:pPr>
            <a:r>
              <a:rPr lang="en-US" altLang="zh-CN" sz="3545" b="1" dirty="0">
                <a:solidFill>
                  <a:srgbClr val="FF0000"/>
                </a:solidFill>
                <a:latin typeface="微软雅黑" panose="020B0503020204020204" pitchFamily="34" charset="-122"/>
                <a:ea typeface="微软雅黑" panose="020B0503020204020204" pitchFamily="34" charset="-122"/>
              </a:rPr>
              <a:t>04-</a:t>
            </a:r>
            <a:r>
              <a:rPr lang="zh-CN" altLang="en-US" sz="3545" b="1" dirty="0">
                <a:solidFill>
                  <a:srgbClr val="FF0000"/>
                </a:solidFill>
                <a:latin typeface="微软雅黑" panose="020B0503020204020204" pitchFamily="34" charset="-122"/>
                <a:ea typeface="微软雅黑" panose="020B0503020204020204" pitchFamily="34" charset="-122"/>
              </a:rPr>
              <a:t>概率图模型基础</a:t>
            </a:r>
            <a:endParaRPr lang="en-US" altLang="zh-CN" sz="3545" b="1" dirty="0">
              <a:solidFill>
                <a:srgbClr val="FF0000"/>
              </a:solidFill>
              <a:latin typeface="微软雅黑" panose="020B0503020204020204" pitchFamily="34" charset="-122"/>
              <a:ea typeface="微软雅黑" panose="020B0503020204020204" pitchFamily="34" charset="-122"/>
            </a:endParaRPr>
          </a:p>
          <a:p>
            <a:pPr algn="ctr">
              <a:spcAft>
                <a:spcPts val="3790"/>
              </a:spcAft>
            </a:pPr>
            <a:r>
              <a:rPr lang="zh-CN" altLang="en-US" sz="3545" b="1" dirty="0">
                <a:latin typeface="微软雅黑" panose="020B0503020204020204" pitchFamily="34" charset="-122"/>
                <a:ea typeface="微软雅黑" panose="020B0503020204020204" pitchFamily="34" charset="-122"/>
              </a:rPr>
              <a:t>吴鹏程</a:t>
            </a:r>
            <a:endParaRPr lang="en-US" altLang="zh-CN" sz="3545"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2263926" y="5076856"/>
            <a:ext cx="5104379" cy="455638"/>
          </a:xfrm>
          <a:prstGeom prst="rect">
            <a:avLst/>
          </a:prstGeom>
          <a:noFill/>
        </p:spPr>
        <p:txBody>
          <a:bodyPr wrap="square">
            <a:spAutoFit/>
          </a:bodyPr>
          <a:lstStyle/>
          <a:p>
            <a:pPr algn="ctr">
              <a:spcAft>
                <a:spcPts val="3790"/>
              </a:spcAft>
            </a:pPr>
            <a:r>
              <a:rPr lang="en-US" altLang="zh-CN" sz="2360" b="1" dirty="0">
                <a:latin typeface="微软雅黑" panose="020B0503020204020204" pitchFamily="34" charset="-122"/>
                <a:ea typeface="微软雅黑" panose="020B0503020204020204" pitchFamily="34" charset="-122"/>
              </a:rPr>
              <a:t>wupengcheng_mech@163.com</a:t>
            </a:r>
            <a:endParaRPr lang="zh-TW" altLang="en-US" sz="236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6" y="825334"/>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3" name="矩形 2"/>
          <p:cNvSpPr/>
          <p:nvPr/>
        </p:nvSpPr>
        <p:spPr>
          <a:xfrm>
            <a:off x="0" y="1123113"/>
            <a:ext cx="9080487" cy="1569660"/>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什么是概率图模型</a:t>
            </a:r>
            <a:endParaRPr lang="en-US" altLang="zh-CN" sz="2400" dirty="0">
              <a:latin typeface="宋体" panose="02010600030101010101" pitchFamily="2" charset="-122"/>
              <a:ea typeface="宋体" panose="02010600030101010101" pitchFamily="2" charset="-122"/>
            </a:endParaRPr>
          </a:p>
          <a:p>
            <a:r>
              <a:rPr lang="zh-CN" altLang="en-US" sz="2400" b="1" dirty="0">
                <a:solidFill>
                  <a:srgbClr val="FF0000"/>
                </a:solidFill>
                <a:latin typeface="宋体" panose="02010600030101010101" pitchFamily="2" charset="-122"/>
                <a:ea typeface="宋体" panose="02010600030101010101" pitchFamily="2" charset="-122"/>
              </a:rPr>
              <a:t>概率论</a:t>
            </a:r>
            <a:r>
              <a:rPr lang="zh-CN" altLang="en-US" sz="2400" dirty="0">
                <a:latin typeface="宋体" panose="02010600030101010101" pitchFamily="2" charset="-122"/>
                <a:ea typeface="宋体" panose="02010600030101010101" pitchFamily="2" charset="-122"/>
              </a:rPr>
              <a:t>与</a:t>
            </a:r>
            <a:r>
              <a:rPr lang="zh-CN" altLang="en-US" sz="2400" b="1" dirty="0">
                <a:solidFill>
                  <a:srgbClr val="FF0000"/>
                </a:solidFill>
                <a:latin typeface="宋体" panose="02010600030101010101" pitchFamily="2" charset="-122"/>
                <a:ea typeface="宋体" panose="02010600030101010101" pitchFamily="2" charset="-122"/>
              </a:rPr>
              <a:t>图论</a:t>
            </a:r>
            <a:r>
              <a:rPr lang="zh-CN" altLang="en-US" sz="2400" dirty="0">
                <a:latin typeface="宋体" panose="02010600030101010101" pitchFamily="2" charset="-122"/>
                <a:ea typeface="宋体" panose="02010600030101010101" pitchFamily="2" charset="-122"/>
              </a:rPr>
              <a:t>相结合的产物，为统计推理和学习提供了一个统一的灵活框架</a:t>
            </a: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sp>
        <p:nvSpPr>
          <p:cNvPr id="6" name="矩形 5"/>
          <p:cNvSpPr/>
          <p:nvPr/>
        </p:nvSpPr>
        <p:spPr>
          <a:xfrm>
            <a:off x="6300525" y="2070829"/>
            <a:ext cx="1415772" cy="461665"/>
          </a:xfrm>
          <a:prstGeom prst="rect">
            <a:avLst/>
          </a:prstGeom>
        </p:spPr>
        <p:txBody>
          <a:bodyPr wrap="none">
            <a:spAutoFit/>
          </a:bodyPr>
          <a:lstStyle/>
          <a:p>
            <a:pPr latinLnBrk="1"/>
            <a:r>
              <a:rPr lang="zh-CN" altLang="en-US" sz="2400" b="1" dirty="0">
                <a:solidFill>
                  <a:srgbClr val="222226"/>
                </a:solidFill>
                <a:latin typeface="PingFang SC"/>
              </a:rPr>
              <a:t>邻接矩阵</a:t>
            </a:r>
            <a:endParaRPr lang="zh-CN" altLang="en-US" sz="2400" b="1" i="0" dirty="0">
              <a:solidFill>
                <a:srgbClr val="222226"/>
              </a:solidFill>
              <a:effectLst/>
              <a:latin typeface="PingFang SC"/>
            </a:endParaRPr>
          </a:p>
        </p:txBody>
      </p:sp>
      <p:sp>
        <p:nvSpPr>
          <p:cNvPr id="9" name="矩形 8"/>
          <p:cNvSpPr/>
          <p:nvPr/>
        </p:nvSpPr>
        <p:spPr>
          <a:xfrm>
            <a:off x="1184014" y="2718159"/>
            <a:ext cx="1731564" cy="461665"/>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rPr>
              <a:t>无向有权图</a:t>
            </a:r>
            <a:endParaRPr lang="zh-CN" altLang="en-US" sz="2400" dirty="0"/>
          </a:p>
        </p:txBody>
      </p:sp>
      <p:pic>
        <p:nvPicPr>
          <p:cNvPr id="8" name="图片 7"/>
          <p:cNvPicPr>
            <a:picLocks noChangeAspect="1"/>
          </p:cNvPicPr>
          <p:nvPr/>
        </p:nvPicPr>
        <p:blipFill>
          <a:blip r:embed="rId2"/>
          <a:stretch>
            <a:fillRect/>
          </a:stretch>
        </p:blipFill>
        <p:spPr>
          <a:xfrm>
            <a:off x="0" y="3204736"/>
            <a:ext cx="4094480" cy="3653264"/>
          </a:xfrm>
          <a:prstGeom prst="rect">
            <a:avLst/>
          </a:prstGeom>
        </p:spPr>
      </p:pic>
      <p:pic>
        <p:nvPicPr>
          <p:cNvPr id="10" name="图片 9"/>
          <p:cNvPicPr>
            <a:picLocks noChangeAspect="1"/>
          </p:cNvPicPr>
          <p:nvPr/>
        </p:nvPicPr>
        <p:blipFill rotWithShape="1">
          <a:blip r:embed="rId3"/>
          <a:srcRect r="4039"/>
          <a:stretch>
            <a:fillRect/>
          </a:stretch>
        </p:blipFill>
        <p:spPr>
          <a:xfrm>
            <a:off x="4348479" y="2532494"/>
            <a:ext cx="4763764" cy="4325506"/>
          </a:xfrm>
          <a:prstGeom prst="rect">
            <a:avLst/>
          </a:prstGeom>
        </p:spPr>
      </p:pic>
      <p:pic>
        <p:nvPicPr>
          <p:cNvPr id="12" name="图片 11"/>
          <p:cNvPicPr>
            <a:picLocks noChangeAspect="1"/>
          </p:cNvPicPr>
          <p:nvPr/>
        </p:nvPicPr>
        <p:blipFill>
          <a:blip r:embed="rId4"/>
          <a:stretch>
            <a:fillRect/>
          </a:stretch>
        </p:blipFill>
        <p:spPr>
          <a:xfrm>
            <a:off x="4832899" y="5734887"/>
            <a:ext cx="4247587" cy="1123113"/>
          </a:xfrm>
          <a:prstGeom prst="rect">
            <a:avLst/>
          </a:prstGeom>
        </p:spPr>
      </p:pic>
      <p:sp>
        <p:nvSpPr>
          <p:cNvPr id="13" name="矩形 12"/>
          <p:cNvSpPr/>
          <p:nvPr/>
        </p:nvSpPr>
        <p:spPr>
          <a:xfrm>
            <a:off x="5527381" y="6065610"/>
            <a:ext cx="3262432" cy="461665"/>
          </a:xfrm>
          <a:prstGeom prst="rect">
            <a:avLst/>
          </a:prstGeom>
        </p:spPr>
        <p:txBody>
          <a:bodyPr wrap="none">
            <a:spAutoFit/>
          </a:bodyPr>
          <a:lstStyle/>
          <a:p>
            <a:pPr latinLnBrk="1"/>
            <a:r>
              <a:rPr lang="zh-CN" altLang="en-US" sz="2400" b="1" dirty="0">
                <a:solidFill>
                  <a:srgbClr val="222226"/>
                </a:solidFill>
                <a:latin typeface="PingFang SC"/>
              </a:rPr>
              <a:t>有没有发现是对称的？</a:t>
            </a:r>
            <a:endParaRPr lang="zh-CN" altLang="en-US" sz="2400" b="1" i="0" dirty="0">
              <a:solidFill>
                <a:srgbClr val="222226"/>
              </a:solidFill>
              <a:effectLst/>
              <a:latin typeface="PingFang S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6" y="825334"/>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3" name="矩形 2"/>
          <p:cNvSpPr/>
          <p:nvPr/>
        </p:nvSpPr>
        <p:spPr>
          <a:xfrm>
            <a:off x="0" y="1123113"/>
            <a:ext cx="9080487" cy="1569660"/>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什么是概率图模型</a:t>
            </a:r>
            <a:endParaRPr lang="en-US" altLang="zh-CN" sz="2400" dirty="0">
              <a:latin typeface="宋体" panose="02010600030101010101" pitchFamily="2" charset="-122"/>
              <a:ea typeface="宋体" panose="02010600030101010101" pitchFamily="2" charset="-122"/>
            </a:endParaRPr>
          </a:p>
          <a:p>
            <a:r>
              <a:rPr lang="zh-CN" altLang="en-US" sz="2400" b="1" dirty="0">
                <a:solidFill>
                  <a:srgbClr val="FF0000"/>
                </a:solidFill>
                <a:latin typeface="宋体" panose="02010600030101010101" pitchFamily="2" charset="-122"/>
                <a:ea typeface="宋体" panose="02010600030101010101" pitchFamily="2" charset="-122"/>
              </a:rPr>
              <a:t>概率论</a:t>
            </a:r>
            <a:r>
              <a:rPr lang="zh-CN" altLang="en-US" sz="2400" dirty="0">
                <a:latin typeface="宋体" panose="02010600030101010101" pitchFamily="2" charset="-122"/>
                <a:ea typeface="宋体" panose="02010600030101010101" pitchFamily="2" charset="-122"/>
              </a:rPr>
              <a:t>与</a:t>
            </a:r>
            <a:r>
              <a:rPr lang="zh-CN" altLang="en-US" sz="2400" b="1" dirty="0">
                <a:solidFill>
                  <a:srgbClr val="FF0000"/>
                </a:solidFill>
                <a:latin typeface="宋体" panose="02010600030101010101" pitchFamily="2" charset="-122"/>
                <a:ea typeface="宋体" panose="02010600030101010101" pitchFamily="2" charset="-122"/>
              </a:rPr>
              <a:t>图论</a:t>
            </a:r>
            <a:r>
              <a:rPr lang="zh-CN" altLang="en-US" sz="2400" dirty="0">
                <a:latin typeface="宋体" panose="02010600030101010101" pitchFamily="2" charset="-122"/>
                <a:ea typeface="宋体" panose="02010600030101010101" pitchFamily="2" charset="-122"/>
              </a:rPr>
              <a:t>相结合的产物，为统计推理和学习提供了一个统一的灵活框架</a:t>
            </a: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sp>
        <p:nvSpPr>
          <p:cNvPr id="6" name="矩形 5"/>
          <p:cNvSpPr/>
          <p:nvPr/>
        </p:nvSpPr>
        <p:spPr>
          <a:xfrm>
            <a:off x="6300525" y="2070829"/>
            <a:ext cx="1415772" cy="461665"/>
          </a:xfrm>
          <a:prstGeom prst="rect">
            <a:avLst/>
          </a:prstGeom>
        </p:spPr>
        <p:txBody>
          <a:bodyPr wrap="none">
            <a:spAutoFit/>
          </a:bodyPr>
          <a:lstStyle/>
          <a:p>
            <a:pPr latinLnBrk="1"/>
            <a:r>
              <a:rPr lang="zh-CN" altLang="en-US" sz="2400" b="1" dirty="0">
                <a:solidFill>
                  <a:srgbClr val="222226"/>
                </a:solidFill>
                <a:latin typeface="PingFang SC"/>
              </a:rPr>
              <a:t>邻接矩阵</a:t>
            </a:r>
            <a:endParaRPr lang="zh-CN" altLang="en-US" sz="2400" b="1" i="0" dirty="0">
              <a:solidFill>
                <a:srgbClr val="222226"/>
              </a:solidFill>
              <a:effectLst/>
              <a:latin typeface="PingFang SC"/>
            </a:endParaRPr>
          </a:p>
        </p:txBody>
      </p:sp>
      <p:sp>
        <p:nvSpPr>
          <p:cNvPr id="9" name="矩形 8"/>
          <p:cNvSpPr/>
          <p:nvPr/>
        </p:nvSpPr>
        <p:spPr>
          <a:xfrm>
            <a:off x="1184014" y="2718159"/>
            <a:ext cx="1731564" cy="461665"/>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rPr>
              <a:t>无向有权图</a:t>
            </a:r>
            <a:endParaRPr lang="zh-CN" altLang="en-US" sz="2400" dirty="0"/>
          </a:p>
        </p:txBody>
      </p:sp>
      <p:pic>
        <p:nvPicPr>
          <p:cNvPr id="8" name="图片 7"/>
          <p:cNvPicPr>
            <a:picLocks noChangeAspect="1"/>
          </p:cNvPicPr>
          <p:nvPr/>
        </p:nvPicPr>
        <p:blipFill>
          <a:blip r:embed="rId2"/>
          <a:stretch>
            <a:fillRect/>
          </a:stretch>
        </p:blipFill>
        <p:spPr>
          <a:xfrm>
            <a:off x="0" y="3204736"/>
            <a:ext cx="4094480" cy="3653264"/>
          </a:xfrm>
          <a:prstGeom prst="rect">
            <a:avLst/>
          </a:prstGeom>
        </p:spPr>
      </p:pic>
      <p:pic>
        <p:nvPicPr>
          <p:cNvPr id="10" name="图片 9"/>
          <p:cNvPicPr>
            <a:picLocks noChangeAspect="1"/>
          </p:cNvPicPr>
          <p:nvPr/>
        </p:nvPicPr>
        <p:blipFill rotWithShape="1">
          <a:blip r:embed="rId3"/>
          <a:srcRect r="4039"/>
          <a:stretch>
            <a:fillRect/>
          </a:stretch>
        </p:blipFill>
        <p:spPr>
          <a:xfrm>
            <a:off x="4348479" y="2532494"/>
            <a:ext cx="4763764" cy="432550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14" name="矩形 13"/>
          <p:cNvSpPr/>
          <p:nvPr/>
        </p:nvSpPr>
        <p:spPr>
          <a:xfrm>
            <a:off x="0" y="1123113"/>
            <a:ext cx="9080487" cy="1938992"/>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什么是概率图模型</a:t>
            </a:r>
            <a:endParaRPr lang="en-US" altLang="zh-CN" sz="2400" dirty="0">
              <a:latin typeface="宋体" panose="02010600030101010101" pitchFamily="2" charset="-122"/>
              <a:ea typeface="宋体" panose="02010600030101010101" pitchFamily="2" charset="-122"/>
            </a:endParaRPr>
          </a:p>
          <a:p>
            <a:r>
              <a:rPr lang="zh-CN" altLang="en-US" sz="2400" b="1" dirty="0">
                <a:solidFill>
                  <a:srgbClr val="FF0000"/>
                </a:solidFill>
                <a:latin typeface="宋体" panose="02010600030101010101" pitchFamily="2" charset="-122"/>
                <a:ea typeface="宋体" panose="02010600030101010101" pitchFamily="2" charset="-122"/>
              </a:rPr>
              <a:t>概率论</a:t>
            </a:r>
            <a:r>
              <a:rPr lang="zh-CN" altLang="en-US" sz="2400" dirty="0">
                <a:latin typeface="宋体" panose="02010600030101010101" pitchFamily="2" charset="-122"/>
                <a:ea typeface="宋体" panose="02010600030101010101" pitchFamily="2" charset="-122"/>
              </a:rPr>
              <a:t>与</a:t>
            </a:r>
            <a:r>
              <a:rPr lang="zh-CN" altLang="en-US" sz="2400" b="1" dirty="0">
                <a:solidFill>
                  <a:srgbClr val="FF0000"/>
                </a:solidFill>
                <a:latin typeface="宋体" panose="02010600030101010101" pitchFamily="2" charset="-122"/>
                <a:ea typeface="宋体" panose="02010600030101010101" pitchFamily="2" charset="-122"/>
              </a:rPr>
              <a:t>图论</a:t>
            </a:r>
            <a:r>
              <a:rPr lang="zh-CN" altLang="en-US" sz="2400" dirty="0">
                <a:latin typeface="宋体" panose="02010600030101010101" pitchFamily="2" charset="-122"/>
                <a:ea typeface="宋体" panose="02010600030101010101" pitchFamily="2" charset="-122"/>
              </a:rPr>
              <a:t>相结合的产物，为统计推理和学习提供了一个统一的灵活框架</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概率图模型用节点表示变量，节点之间的边表示局部变量间的概率依赖关系。</a:t>
            </a:r>
            <a:endParaRPr lang="en-US" altLang="zh-CN" sz="2400" dirty="0">
              <a:latin typeface="宋体" panose="02010600030101010101" pitchFamily="2" charset="-122"/>
              <a:ea typeface="宋体" panose="02010600030101010101" pitchFamily="2" charset="-122"/>
            </a:endParaRPr>
          </a:p>
        </p:txBody>
      </p:sp>
      <p:pic>
        <p:nvPicPr>
          <p:cNvPr id="15" name="图片 14"/>
          <p:cNvPicPr>
            <a:picLocks noChangeAspect="1"/>
          </p:cNvPicPr>
          <p:nvPr/>
        </p:nvPicPr>
        <p:blipFill>
          <a:blip r:embed="rId2"/>
          <a:stretch>
            <a:fillRect/>
          </a:stretch>
        </p:blipFill>
        <p:spPr>
          <a:xfrm>
            <a:off x="63513" y="3143257"/>
            <a:ext cx="4415692" cy="3699789"/>
          </a:xfrm>
          <a:prstGeom prst="rect">
            <a:avLst/>
          </a:prstGeom>
        </p:spPr>
      </p:pic>
      <p:cxnSp>
        <p:nvCxnSpPr>
          <p:cNvPr id="3" name="直接连接符 2"/>
          <p:cNvCxnSpPr/>
          <p:nvPr/>
        </p:nvCxnSpPr>
        <p:spPr>
          <a:xfrm flipV="1">
            <a:off x="3185987" y="3429000"/>
            <a:ext cx="2452813" cy="147320"/>
          </a:xfrm>
          <a:prstGeom prst="line">
            <a:avLst/>
          </a:prstGeom>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810349" y="3206988"/>
            <a:ext cx="902811" cy="523220"/>
          </a:xfrm>
          <a:prstGeom prst="rect">
            <a:avLst/>
          </a:prstGeom>
        </p:spPr>
        <p:txBody>
          <a:bodyPr wrap="none">
            <a:spAutoFit/>
          </a:bodyPr>
          <a:lstStyle/>
          <a:p>
            <a:r>
              <a:rPr lang="zh-CN" altLang="en-US" sz="2800" dirty="0"/>
              <a:t>变量</a:t>
            </a:r>
            <a:endParaRPr lang="zh-CN" altLang="en-US" sz="2800" dirty="0"/>
          </a:p>
        </p:txBody>
      </p:sp>
      <p:sp>
        <p:nvSpPr>
          <p:cNvPr id="5" name="矩形 4"/>
          <p:cNvSpPr/>
          <p:nvPr/>
        </p:nvSpPr>
        <p:spPr>
          <a:xfrm>
            <a:off x="4784426" y="4542667"/>
            <a:ext cx="4584909" cy="523220"/>
          </a:xfrm>
          <a:prstGeom prst="rect">
            <a:avLst/>
          </a:prstGeom>
        </p:spPr>
        <p:txBody>
          <a:bodyPr wrap="none">
            <a:spAutoFit/>
          </a:bodyPr>
          <a:lstStyle/>
          <a:p>
            <a:r>
              <a:rPr lang="zh-CN" altLang="en-US" sz="2800" dirty="0"/>
              <a:t>局部变量间的概率依赖关系</a:t>
            </a:r>
            <a:endParaRPr lang="zh-CN" altLang="en-US" sz="2800" dirty="0"/>
          </a:p>
        </p:txBody>
      </p:sp>
      <p:cxnSp>
        <p:nvCxnSpPr>
          <p:cNvPr id="18" name="直接连接符 17"/>
          <p:cNvCxnSpPr>
            <a:endCxn id="5" idx="1"/>
          </p:cNvCxnSpPr>
          <p:nvPr/>
        </p:nvCxnSpPr>
        <p:spPr>
          <a:xfrm flipV="1">
            <a:off x="4090227" y="4804277"/>
            <a:ext cx="694199" cy="7037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14" name="矩形 13"/>
          <p:cNvSpPr/>
          <p:nvPr/>
        </p:nvSpPr>
        <p:spPr>
          <a:xfrm>
            <a:off x="0" y="1123113"/>
            <a:ext cx="9080487" cy="1938992"/>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什么是概率图模型</a:t>
            </a:r>
            <a:endParaRPr lang="en-US" altLang="zh-CN" sz="2400" dirty="0">
              <a:latin typeface="宋体" panose="02010600030101010101" pitchFamily="2" charset="-122"/>
              <a:ea typeface="宋体" panose="02010600030101010101" pitchFamily="2" charset="-122"/>
            </a:endParaRPr>
          </a:p>
          <a:p>
            <a:r>
              <a:rPr lang="zh-CN" altLang="en-US" sz="2400" b="1" dirty="0">
                <a:solidFill>
                  <a:srgbClr val="FF0000"/>
                </a:solidFill>
                <a:latin typeface="宋体" panose="02010600030101010101" pitchFamily="2" charset="-122"/>
                <a:ea typeface="宋体" panose="02010600030101010101" pitchFamily="2" charset="-122"/>
              </a:rPr>
              <a:t>概率论</a:t>
            </a:r>
            <a:r>
              <a:rPr lang="zh-CN" altLang="en-US" sz="2400" dirty="0">
                <a:latin typeface="宋体" panose="02010600030101010101" pitchFamily="2" charset="-122"/>
                <a:ea typeface="宋体" panose="02010600030101010101" pitchFamily="2" charset="-122"/>
              </a:rPr>
              <a:t>与</a:t>
            </a:r>
            <a:r>
              <a:rPr lang="zh-CN" altLang="en-US" sz="2400" b="1" dirty="0">
                <a:solidFill>
                  <a:srgbClr val="FF0000"/>
                </a:solidFill>
                <a:latin typeface="宋体" panose="02010600030101010101" pitchFamily="2" charset="-122"/>
                <a:ea typeface="宋体" panose="02010600030101010101" pitchFamily="2" charset="-122"/>
              </a:rPr>
              <a:t>图论</a:t>
            </a:r>
            <a:r>
              <a:rPr lang="zh-CN" altLang="en-US" sz="2400" dirty="0">
                <a:latin typeface="宋体" panose="02010600030101010101" pitchFamily="2" charset="-122"/>
                <a:ea typeface="宋体" panose="02010600030101010101" pitchFamily="2" charset="-122"/>
              </a:rPr>
              <a:t>相结合的产物，为统计推理和学习提供了一个统一的灵活框架</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概率图模型用节点表示变量，节点之间的边表示局部变量间的概率依赖关系。</a:t>
            </a:r>
            <a:endParaRPr lang="en-US" altLang="zh-CN" sz="2400" dirty="0">
              <a:latin typeface="宋体" panose="02010600030101010101" pitchFamily="2" charset="-122"/>
              <a:ea typeface="宋体" panose="02010600030101010101" pitchFamily="2" charset="-122"/>
            </a:endParaRPr>
          </a:p>
        </p:txBody>
      </p:sp>
      <p:pic>
        <p:nvPicPr>
          <p:cNvPr id="15" name="图片 14"/>
          <p:cNvPicPr>
            <a:picLocks noChangeAspect="1"/>
          </p:cNvPicPr>
          <p:nvPr/>
        </p:nvPicPr>
        <p:blipFill>
          <a:blip r:embed="rId2"/>
          <a:stretch>
            <a:fillRect/>
          </a:stretch>
        </p:blipFill>
        <p:spPr>
          <a:xfrm>
            <a:off x="0" y="3062105"/>
            <a:ext cx="4415692" cy="3699789"/>
          </a:xfrm>
          <a:prstGeom prst="rect">
            <a:avLst/>
          </a:prstGeom>
        </p:spPr>
      </p:pic>
      <p:pic>
        <p:nvPicPr>
          <p:cNvPr id="13" name="图片 12"/>
          <p:cNvPicPr>
            <a:picLocks noChangeAspect="1"/>
          </p:cNvPicPr>
          <p:nvPr/>
        </p:nvPicPr>
        <p:blipFill>
          <a:blip r:embed="rId3"/>
          <a:stretch>
            <a:fillRect/>
          </a:stretch>
        </p:blipFill>
        <p:spPr>
          <a:xfrm>
            <a:off x="4995726" y="3429000"/>
            <a:ext cx="4084761" cy="324394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14" name="矩形 13"/>
          <p:cNvSpPr/>
          <p:nvPr/>
        </p:nvSpPr>
        <p:spPr>
          <a:xfrm>
            <a:off x="0" y="1123113"/>
            <a:ext cx="9080487" cy="1938992"/>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什么是概率图模型</a:t>
            </a:r>
            <a:endParaRPr lang="en-US" altLang="zh-CN" sz="2400" dirty="0">
              <a:latin typeface="宋体" panose="02010600030101010101" pitchFamily="2" charset="-122"/>
              <a:ea typeface="宋体" panose="02010600030101010101" pitchFamily="2" charset="-122"/>
            </a:endParaRPr>
          </a:p>
          <a:p>
            <a:r>
              <a:rPr lang="zh-CN" altLang="en-US" sz="2400" b="1" dirty="0">
                <a:solidFill>
                  <a:srgbClr val="FF0000"/>
                </a:solidFill>
                <a:latin typeface="宋体" panose="02010600030101010101" pitchFamily="2" charset="-122"/>
                <a:ea typeface="宋体" panose="02010600030101010101" pitchFamily="2" charset="-122"/>
              </a:rPr>
              <a:t>概率论</a:t>
            </a:r>
            <a:r>
              <a:rPr lang="zh-CN" altLang="en-US" sz="2400" dirty="0">
                <a:latin typeface="宋体" panose="02010600030101010101" pitchFamily="2" charset="-122"/>
                <a:ea typeface="宋体" panose="02010600030101010101" pitchFamily="2" charset="-122"/>
              </a:rPr>
              <a:t>与</a:t>
            </a:r>
            <a:r>
              <a:rPr lang="zh-CN" altLang="en-US" sz="2400" b="1" dirty="0">
                <a:solidFill>
                  <a:srgbClr val="FF0000"/>
                </a:solidFill>
                <a:latin typeface="宋体" panose="02010600030101010101" pitchFamily="2" charset="-122"/>
                <a:ea typeface="宋体" panose="02010600030101010101" pitchFamily="2" charset="-122"/>
              </a:rPr>
              <a:t>图论</a:t>
            </a:r>
            <a:r>
              <a:rPr lang="zh-CN" altLang="en-US" sz="2400" dirty="0">
                <a:latin typeface="宋体" panose="02010600030101010101" pitchFamily="2" charset="-122"/>
                <a:ea typeface="宋体" panose="02010600030101010101" pitchFamily="2" charset="-122"/>
              </a:rPr>
              <a:t>相结合的产物，为统计推理和学习提供了一个统一的灵活框架</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概率图模型用节点表示变量，节点之间的边表示局部变量间的概率依赖关系。</a:t>
            </a:r>
            <a:endParaRPr lang="en-US" altLang="zh-CN" sz="2400" dirty="0">
              <a:latin typeface="宋体" panose="02010600030101010101" pitchFamily="2" charset="-122"/>
              <a:ea typeface="宋体" panose="02010600030101010101" pitchFamily="2" charset="-122"/>
            </a:endParaRPr>
          </a:p>
        </p:txBody>
      </p:sp>
      <p:pic>
        <p:nvPicPr>
          <p:cNvPr id="15" name="图片 14"/>
          <p:cNvPicPr>
            <a:picLocks noChangeAspect="1"/>
          </p:cNvPicPr>
          <p:nvPr/>
        </p:nvPicPr>
        <p:blipFill>
          <a:blip r:embed="rId2"/>
          <a:stretch>
            <a:fillRect/>
          </a:stretch>
        </p:blipFill>
        <p:spPr>
          <a:xfrm>
            <a:off x="233681" y="3062105"/>
            <a:ext cx="3216106" cy="2694688"/>
          </a:xfrm>
          <a:prstGeom prst="rect">
            <a:avLst/>
          </a:prstGeom>
        </p:spPr>
      </p:pic>
      <p:pic>
        <p:nvPicPr>
          <p:cNvPr id="16" name="图片 15"/>
          <p:cNvPicPr>
            <a:picLocks noChangeAspect="1"/>
          </p:cNvPicPr>
          <p:nvPr/>
        </p:nvPicPr>
        <p:blipFill>
          <a:blip r:embed="rId3"/>
          <a:stretch>
            <a:fillRect/>
          </a:stretch>
        </p:blipFill>
        <p:spPr>
          <a:xfrm>
            <a:off x="5287814" y="3062105"/>
            <a:ext cx="3386273" cy="2689238"/>
          </a:xfrm>
          <a:prstGeom prst="rect">
            <a:avLst/>
          </a:prstGeom>
        </p:spPr>
      </p:pic>
      <p:sp>
        <p:nvSpPr>
          <p:cNvPr id="10" name="文本框 9"/>
          <p:cNvSpPr txBox="1"/>
          <p:nvPr/>
        </p:nvSpPr>
        <p:spPr>
          <a:xfrm>
            <a:off x="566654" y="6085840"/>
            <a:ext cx="2550160" cy="830997"/>
          </a:xfrm>
          <a:prstGeom prst="rect">
            <a:avLst/>
          </a:prstGeom>
          <a:noFill/>
        </p:spPr>
        <p:txBody>
          <a:bodyPr wrap="square" rtlCol="0">
            <a:spAutoFit/>
          </a:bodyPr>
          <a:lstStyle/>
          <a:p>
            <a:r>
              <a:rPr lang="zh-CN" altLang="en-US" sz="2400" dirty="0"/>
              <a:t>无向图：</a:t>
            </a:r>
            <a:endParaRPr lang="en-US" altLang="zh-CN" sz="2400" dirty="0"/>
          </a:p>
          <a:p>
            <a:r>
              <a:rPr lang="zh-CN" altLang="en-US" sz="2400" dirty="0"/>
              <a:t>马尔可夫网络</a:t>
            </a:r>
            <a:endParaRPr lang="zh-CN" altLang="en-US" sz="2400" dirty="0"/>
          </a:p>
        </p:txBody>
      </p:sp>
      <p:sp>
        <p:nvSpPr>
          <p:cNvPr id="17" name="文本框 16"/>
          <p:cNvSpPr txBox="1"/>
          <p:nvPr/>
        </p:nvSpPr>
        <p:spPr>
          <a:xfrm>
            <a:off x="5931134" y="6085840"/>
            <a:ext cx="2550160" cy="830997"/>
          </a:xfrm>
          <a:prstGeom prst="rect">
            <a:avLst/>
          </a:prstGeom>
          <a:noFill/>
        </p:spPr>
        <p:txBody>
          <a:bodyPr wrap="square" rtlCol="0">
            <a:spAutoFit/>
          </a:bodyPr>
          <a:lstStyle/>
          <a:p>
            <a:r>
              <a:rPr lang="zh-CN" altLang="en-US" sz="2400" dirty="0"/>
              <a:t>有向图：</a:t>
            </a:r>
            <a:endParaRPr lang="en-US" altLang="zh-CN" sz="2400" dirty="0"/>
          </a:p>
          <a:p>
            <a:r>
              <a:rPr lang="zh-CN" altLang="en-US" sz="2400" dirty="0"/>
              <a:t>贝叶斯网络</a:t>
            </a:r>
            <a:endParaRPr lang="zh-CN" alt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1759" y="1130317"/>
            <a:ext cx="8961412" cy="3655483"/>
          </a:xfrm>
          <a:prstGeom prst="rect">
            <a:avLst/>
          </a:prstGeom>
        </p:spPr>
      </p:pic>
      <p:pic>
        <p:nvPicPr>
          <p:cNvPr id="3" name="图片 2" descr="素材G"/>
          <p:cNvPicPr>
            <a:picLocks noChangeAspect="1"/>
          </p:cNvPicPr>
          <p:nvPr/>
        </p:nvPicPr>
        <p:blipFill>
          <a:blip r:embed="rId2"/>
          <a:stretch>
            <a:fillRect/>
          </a:stretch>
        </p:blipFill>
        <p:spPr>
          <a:xfrm>
            <a:off x="31759" y="59395"/>
            <a:ext cx="3154228" cy="708447"/>
          </a:xfrm>
          <a:prstGeom prst="rect">
            <a:avLst/>
          </a:prstGeom>
        </p:spPr>
      </p:pic>
      <p:sp>
        <p:nvSpPr>
          <p:cNvPr id="4" name="矩形 3"/>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2" name="矩形 1"/>
          <p:cNvSpPr/>
          <p:nvPr/>
        </p:nvSpPr>
        <p:spPr>
          <a:xfrm>
            <a:off x="132894" y="1130317"/>
            <a:ext cx="8463431" cy="369332"/>
          </a:xfrm>
          <a:prstGeom prst="rect">
            <a:avLst/>
          </a:prstGeom>
        </p:spPr>
        <p:txBody>
          <a:bodyPr wrap="square">
            <a:spAutoFit/>
          </a:bodyPr>
          <a:lstStyle/>
          <a:p>
            <a:pPr>
              <a:spcBef>
                <a:spcPct val="0"/>
              </a:spcBef>
              <a:buFontTx/>
              <a:buNone/>
            </a:pPr>
            <a:r>
              <a:rPr lang="zh-CN" altLang="en-US" dirty="0">
                <a:ea typeface="宋体" panose="02010600030101010101" pitchFamily="2" charset="-122"/>
                <a:cs typeface="Times New Roman" panose="02020603050405020304" pitchFamily="18" charset="0"/>
              </a:rPr>
              <a:t>边缘概率、联合概率</a:t>
            </a:r>
            <a:endParaRPr lang="en-US" altLang="zh-CN" dirty="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0" y="1863149"/>
            <a:ext cx="5844619" cy="493545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pic>
        <p:nvPicPr>
          <p:cNvPr id="5" name="图片 4"/>
          <p:cNvPicPr>
            <a:picLocks noChangeAspect="1"/>
          </p:cNvPicPr>
          <p:nvPr/>
        </p:nvPicPr>
        <p:blipFill>
          <a:blip r:embed="rId2"/>
          <a:stretch>
            <a:fillRect/>
          </a:stretch>
        </p:blipFill>
        <p:spPr>
          <a:xfrm>
            <a:off x="0" y="1863149"/>
            <a:ext cx="5844619" cy="4935456"/>
          </a:xfrm>
          <a:prstGeom prst="rect">
            <a:avLst/>
          </a:prstGeom>
        </p:spPr>
      </p:pic>
      <p:pic>
        <p:nvPicPr>
          <p:cNvPr id="6" name="图片 5"/>
          <p:cNvPicPr>
            <a:picLocks noChangeAspect="1"/>
          </p:cNvPicPr>
          <p:nvPr/>
        </p:nvPicPr>
        <p:blipFill>
          <a:blip r:embed="rId3"/>
          <a:stretch>
            <a:fillRect/>
          </a:stretch>
        </p:blipFill>
        <p:spPr>
          <a:xfrm>
            <a:off x="5844619" y="2577171"/>
            <a:ext cx="3176833" cy="1207597"/>
          </a:xfrm>
          <a:prstGeom prst="rect">
            <a:avLst/>
          </a:prstGeom>
        </p:spPr>
      </p:pic>
      <p:sp>
        <p:nvSpPr>
          <p:cNvPr id="8" name="矩形 7"/>
          <p:cNvSpPr/>
          <p:nvPr/>
        </p:nvSpPr>
        <p:spPr>
          <a:xfrm>
            <a:off x="132894" y="1130317"/>
            <a:ext cx="8463431" cy="369332"/>
          </a:xfrm>
          <a:prstGeom prst="rect">
            <a:avLst/>
          </a:prstGeom>
        </p:spPr>
        <p:txBody>
          <a:bodyPr wrap="square">
            <a:spAutoFit/>
          </a:bodyPr>
          <a:lstStyle/>
          <a:p>
            <a:pPr>
              <a:spcBef>
                <a:spcPct val="0"/>
              </a:spcBef>
              <a:buFontTx/>
              <a:buNone/>
            </a:pPr>
            <a:r>
              <a:rPr lang="zh-CN" altLang="en-US" dirty="0">
                <a:ea typeface="宋体" panose="02010600030101010101" pitchFamily="2" charset="-122"/>
                <a:cs typeface="Times New Roman" panose="02020603050405020304" pitchFamily="18" charset="0"/>
              </a:rPr>
              <a:t>边缘概率、联合概率</a:t>
            </a:r>
            <a:endParaRPr lang="en-US" altLang="zh-CN" dirty="0">
              <a:ea typeface="宋体" panose="02010600030101010101" pitchFamily="2" charset="-122"/>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pic>
        <p:nvPicPr>
          <p:cNvPr id="3" name="图片 2"/>
          <p:cNvPicPr>
            <a:picLocks noChangeAspect="1"/>
          </p:cNvPicPr>
          <p:nvPr/>
        </p:nvPicPr>
        <p:blipFill>
          <a:blip r:embed="rId2"/>
          <a:stretch>
            <a:fillRect/>
          </a:stretch>
        </p:blipFill>
        <p:spPr>
          <a:xfrm>
            <a:off x="0" y="2121032"/>
            <a:ext cx="9115458" cy="4677574"/>
          </a:xfrm>
          <a:prstGeom prst="rect">
            <a:avLst/>
          </a:prstGeom>
        </p:spPr>
      </p:pic>
      <p:sp>
        <p:nvSpPr>
          <p:cNvPr id="8" name="矩形 7"/>
          <p:cNvSpPr/>
          <p:nvPr/>
        </p:nvSpPr>
        <p:spPr>
          <a:xfrm>
            <a:off x="132894" y="1130317"/>
            <a:ext cx="8463431" cy="369332"/>
          </a:xfrm>
          <a:prstGeom prst="rect">
            <a:avLst/>
          </a:prstGeom>
        </p:spPr>
        <p:txBody>
          <a:bodyPr wrap="square">
            <a:spAutoFit/>
          </a:bodyPr>
          <a:lstStyle/>
          <a:p>
            <a:pPr>
              <a:spcBef>
                <a:spcPct val="0"/>
              </a:spcBef>
              <a:buFontTx/>
              <a:buNone/>
            </a:pPr>
            <a:r>
              <a:rPr lang="zh-CN" altLang="en-US" dirty="0">
                <a:ea typeface="宋体" panose="02010600030101010101" pitchFamily="2" charset="-122"/>
                <a:cs typeface="Times New Roman" panose="02020603050405020304" pitchFamily="18" charset="0"/>
              </a:rPr>
              <a:t>最大后验概率</a:t>
            </a:r>
            <a:endParaRPr lang="en-US" altLang="zh-CN" dirty="0">
              <a:ea typeface="宋体" panose="02010600030101010101" pitchFamily="2" charset="-122"/>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14" name="矩形 13"/>
          <p:cNvSpPr/>
          <p:nvPr/>
        </p:nvSpPr>
        <p:spPr>
          <a:xfrm>
            <a:off x="0" y="1123113"/>
            <a:ext cx="9080487" cy="461665"/>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概率图论：有向图模型</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模型表示</a:t>
            </a:r>
            <a:endParaRPr lang="en-US" altLang="zh-CN" sz="2400" dirty="0">
              <a:latin typeface="宋体" panose="02010600030101010101" pitchFamily="2" charset="-122"/>
              <a:ea typeface="宋体" panose="02010600030101010101" pitchFamily="2" charset="-122"/>
            </a:endParaRPr>
          </a:p>
        </p:txBody>
      </p:sp>
      <p:sp>
        <p:nvSpPr>
          <p:cNvPr id="2" name="矩形 1"/>
          <p:cNvSpPr/>
          <p:nvPr/>
        </p:nvSpPr>
        <p:spPr>
          <a:xfrm>
            <a:off x="31759" y="1548127"/>
            <a:ext cx="9048728" cy="1446550"/>
          </a:xfrm>
          <a:prstGeom prst="rect">
            <a:avLst/>
          </a:prstGeom>
        </p:spPr>
        <p:txBody>
          <a:bodyPr wrap="square">
            <a:spAutoFit/>
          </a:bodyPr>
          <a:lstStyle/>
          <a:p>
            <a:r>
              <a:rPr lang="zh-CN" altLang="en-US" sz="2000" dirty="0">
                <a:latin typeface="宋体" panose="02010600030101010101" pitchFamily="2" charset="-122"/>
                <a:ea typeface="宋体" panose="02010600030101010101" pitchFamily="2" charset="-122"/>
              </a:rPr>
              <a:t>有向无环图：有向无环图(DAG)是由节点和单向箭头组成每个节点表示一个变量，“有向”是指以单向箭头表示变量之间的因果关系“无环”是指无法从某一个节点出发沿着箭头方向回到原节点,形成一个闭环</a:t>
            </a:r>
            <a:endParaRPr lang="zh-CN" altLang="en-US" sz="2000" dirty="0">
              <a:latin typeface="宋体" panose="02010600030101010101" pitchFamily="2" charset="-122"/>
              <a:ea typeface="宋体" panose="02010600030101010101" pitchFamily="2" charset="-122"/>
            </a:endParaRPr>
          </a:p>
          <a:p>
            <a:endParaRPr lang="zh-CN" altLang="en-US" sz="280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rotWithShape="1">
          <a:blip r:embed="rId2"/>
          <a:srcRect l="1412"/>
          <a:stretch>
            <a:fillRect/>
          </a:stretch>
        </p:blipFill>
        <p:spPr>
          <a:xfrm>
            <a:off x="1159497" y="2748485"/>
            <a:ext cx="7409468" cy="4109515"/>
          </a:xfrm>
          <a:prstGeom prst="rect">
            <a:avLst/>
          </a:prstGeom>
        </p:spPr>
      </p:pic>
      <p:pic>
        <p:nvPicPr>
          <p:cNvPr id="6" name="图片 5"/>
          <p:cNvPicPr>
            <a:picLocks noChangeAspect="1"/>
          </p:cNvPicPr>
          <p:nvPr/>
        </p:nvPicPr>
        <p:blipFill>
          <a:blip r:embed="rId3"/>
          <a:stretch>
            <a:fillRect/>
          </a:stretch>
        </p:blipFill>
        <p:spPr>
          <a:xfrm>
            <a:off x="2397207" y="5853603"/>
            <a:ext cx="371475" cy="5429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2" name="文本框 1"/>
          <p:cNvSpPr txBox="1"/>
          <p:nvPr/>
        </p:nvSpPr>
        <p:spPr>
          <a:xfrm>
            <a:off x="31754" y="1041961"/>
            <a:ext cx="9112246" cy="267652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学习目标：</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）明确判别式和生成式概率图模型的区别</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）掌握有向图模型的模型表示、条件独立性刻画，理解常见的有向图模型</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）掌握无向图模型的模型表示、条件独立性刻画，理解常见的无向图模型</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）掌握对树状结构因子图进行推理的和积算法和最大和算法</a:t>
            </a:r>
            <a:endParaRPr lang="zh-CN" altLang="en-US" sz="2400" dirty="0">
              <a:latin typeface="宋体" panose="02010600030101010101" pitchFamily="2" charset="-122"/>
              <a:ea typeface="宋体" panose="02010600030101010101" pitchFamily="2" charset="-122"/>
            </a:endParaRPr>
          </a:p>
        </p:txBody>
      </p:sp>
      <p:sp>
        <p:nvSpPr>
          <p:cNvPr id="4" name="矩形 3"/>
          <p:cNvSpPr/>
          <p:nvPr/>
        </p:nvSpPr>
        <p:spPr>
          <a:xfrm>
            <a:off x="952107" y="4270043"/>
            <a:ext cx="820132" cy="1555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图论基本概念</a:t>
            </a:r>
            <a:endParaRPr lang="zh-CN" altLang="en-US" dirty="0"/>
          </a:p>
        </p:txBody>
      </p:sp>
      <p:sp>
        <p:nvSpPr>
          <p:cNvPr id="9" name="矩形 8"/>
          <p:cNvSpPr/>
          <p:nvPr/>
        </p:nvSpPr>
        <p:spPr>
          <a:xfrm>
            <a:off x="2290440" y="4270043"/>
            <a:ext cx="2630351" cy="622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有向图概率论基本概念</a:t>
            </a:r>
            <a:endParaRPr lang="zh-CN" altLang="en-US" dirty="0"/>
          </a:p>
        </p:txBody>
      </p:sp>
      <p:sp>
        <p:nvSpPr>
          <p:cNvPr id="10" name="矩形 9"/>
          <p:cNvSpPr/>
          <p:nvPr/>
        </p:nvSpPr>
        <p:spPr>
          <a:xfrm>
            <a:off x="2290440" y="5193869"/>
            <a:ext cx="2630351" cy="622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无向图概率论基本概念</a:t>
            </a:r>
            <a:endParaRPr lang="zh-CN" altLang="en-US" dirty="0"/>
          </a:p>
        </p:txBody>
      </p:sp>
      <p:sp>
        <p:nvSpPr>
          <p:cNvPr id="12" name="矩形 11"/>
          <p:cNvSpPr/>
          <p:nvPr/>
        </p:nvSpPr>
        <p:spPr>
          <a:xfrm>
            <a:off x="5660796" y="4270043"/>
            <a:ext cx="820132" cy="1555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图模型中的和积</a:t>
            </a:r>
            <a:endParaRPr lang="zh-CN" altLang="en-US" dirty="0"/>
          </a:p>
        </p:txBody>
      </p:sp>
      <p:sp>
        <p:nvSpPr>
          <p:cNvPr id="13" name="矩形 12"/>
          <p:cNvSpPr/>
          <p:nvPr/>
        </p:nvSpPr>
        <p:spPr>
          <a:xfrm>
            <a:off x="7220933" y="4260616"/>
            <a:ext cx="820132" cy="1555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图模型中的最大化</a:t>
            </a:r>
            <a:endParaRPr lang="zh-CN" altLang="en-US" dirty="0"/>
          </a:p>
        </p:txBody>
      </p:sp>
      <p:cxnSp>
        <p:nvCxnSpPr>
          <p:cNvPr id="14" name="直接箭头连接符 13"/>
          <p:cNvCxnSpPr/>
          <p:nvPr/>
        </p:nvCxnSpPr>
        <p:spPr>
          <a:xfrm>
            <a:off x="1706251" y="5028900"/>
            <a:ext cx="4336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5071620" y="5028900"/>
            <a:ext cx="4336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683604" y="5028900"/>
            <a:ext cx="4336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18" name="矩形 17"/>
          <p:cNvSpPr/>
          <p:nvPr/>
        </p:nvSpPr>
        <p:spPr>
          <a:xfrm>
            <a:off x="0" y="1548127"/>
            <a:ext cx="9112246" cy="1015663"/>
          </a:xfrm>
          <a:prstGeom prst="rect">
            <a:avLst/>
          </a:prstGeom>
        </p:spPr>
        <p:txBody>
          <a:bodyPr wrap="square">
            <a:spAutoFit/>
          </a:bodyPr>
          <a:lstStyle/>
          <a:p>
            <a:r>
              <a:rPr lang="zh-CN" altLang="en-US" sz="2000" dirty="0">
                <a:latin typeface="宋体" panose="02010600030101010101" pitchFamily="2" charset="-122"/>
                <a:ea typeface="宋体" panose="02010600030101010101" pitchFamily="2" charset="-122"/>
              </a:rPr>
              <a:t>有向无环图：有向无环图(DAG)是由节点和单向箭头组成每个节点表示一个变量，“有向”是指以单向箭头表示变量之间的因果关系“无环”是指无法从某一个节点出发沿着箭头方向回到原节点,形成一个闭环</a:t>
            </a:r>
            <a:endParaRPr lang="zh-CN" altLang="en-US" sz="2000" dirty="0">
              <a:latin typeface="宋体" panose="02010600030101010101" pitchFamily="2" charset="-122"/>
              <a:ea typeface="宋体" panose="02010600030101010101" pitchFamily="2" charset="-122"/>
            </a:endParaRPr>
          </a:p>
        </p:txBody>
      </p:sp>
      <p:pic>
        <p:nvPicPr>
          <p:cNvPr id="19" name="图片 18"/>
          <p:cNvPicPr/>
          <p:nvPr/>
        </p:nvPicPr>
        <p:blipFill>
          <a:blip r:embed="rId2" cstate="print">
            <a:extLst>
              <a:ext uri="{28A0092B-C50C-407E-A947-70E740481C1C}">
                <a14:useLocalDpi xmlns:a14="http://schemas.microsoft.com/office/drawing/2010/main" val="0"/>
              </a:ext>
            </a:extLst>
          </a:blip>
          <a:stretch>
            <a:fillRect/>
          </a:stretch>
        </p:blipFill>
        <p:spPr>
          <a:xfrm>
            <a:off x="31759" y="2771480"/>
            <a:ext cx="5539482" cy="4027125"/>
          </a:xfrm>
          <a:prstGeom prst="rect">
            <a:avLst/>
          </a:prstGeom>
        </p:spPr>
      </p:pic>
      <p:sp>
        <p:nvSpPr>
          <p:cNvPr id="20" name="矩形 19"/>
          <p:cNvSpPr/>
          <p:nvPr/>
        </p:nvSpPr>
        <p:spPr>
          <a:xfrm>
            <a:off x="0" y="1123113"/>
            <a:ext cx="9080487" cy="461665"/>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概率图论：有向图模型</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模型表示</a:t>
            </a:r>
            <a:endParaRPr lang="en-US" altLang="zh-CN" sz="2400" dirty="0">
              <a:latin typeface="宋体" panose="02010600030101010101" pitchFamily="2" charset="-122"/>
              <a:ea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18" name="矩形 17"/>
          <p:cNvSpPr/>
          <p:nvPr/>
        </p:nvSpPr>
        <p:spPr>
          <a:xfrm>
            <a:off x="0" y="1548127"/>
            <a:ext cx="9112246" cy="1015663"/>
          </a:xfrm>
          <a:prstGeom prst="rect">
            <a:avLst/>
          </a:prstGeom>
        </p:spPr>
        <p:txBody>
          <a:bodyPr wrap="square">
            <a:spAutoFit/>
          </a:bodyPr>
          <a:lstStyle/>
          <a:p>
            <a:r>
              <a:rPr lang="zh-CN" altLang="en-US" sz="2000" dirty="0">
                <a:latin typeface="宋体" panose="02010600030101010101" pitchFamily="2" charset="-122"/>
                <a:ea typeface="宋体" panose="02010600030101010101" pitchFamily="2" charset="-122"/>
              </a:rPr>
              <a:t>有向无环图：有向无环图(DAG)是由节点和单向箭头组成每个节点表示一个变量，“有向”是指以单向箭头表示变量之间的因果关系“无环”是指无法从某一个节点出发沿着箭头方向回到原节点,形成一个闭环</a:t>
            </a:r>
            <a:endParaRPr lang="zh-CN" altLang="en-US" sz="2000" dirty="0">
              <a:latin typeface="宋体" panose="02010600030101010101" pitchFamily="2" charset="-122"/>
              <a:ea typeface="宋体" panose="02010600030101010101" pitchFamily="2" charset="-122"/>
            </a:endParaRPr>
          </a:p>
        </p:txBody>
      </p:sp>
      <p:pic>
        <p:nvPicPr>
          <p:cNvPr id="19" name="图片 18"/>
          <p:cNvPicPr/>
          <p:nvPr/>
        </p:nvPicPr>
        <p:blipFill>
          <a:blip r:embed="rId2" cstate="print">
            <a:extLst>
              <a:ext uri="{28A0092B-C50C-407E-A947-70E740481C1C}">
                <a14:useLocalDpi xmlns:a14="http://schemas.microsoft.com/office/drawing/2010/main" val="0"/>
              </a:ext>
            </a:extLst>
          </a:blip>
          <a:stretch>
            <a:fillRect/>
          </a:stretch>
        </p:blipFill>
        <p:spPr>
          <a:xfrm>
            <a:off x="31759" y="3069956"/>
            <a:ext cx="4860752" cy="3728649"/>
          </a:xfrm>
          <a:prstGeom prst="rect">
            <a:avLst/>
          </a:prstGeom>
        </p:spPr>
      </p:pic>
      <p:sp>
        <p:nvSpPr>
          <p:cNvPr id="2" name="椭圆 1"/>
          <p:cNvSpPr/>
          <p:nvPr/>
        </p:nvSpPr>
        <p:spPr>
          <a:xfrm>
            <a:off x="697584" y="3883843"/>
            <a:ext cx="1423447" cy="10369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081046" y="2932447"/>
            <a:ext cx="4062954" cy="1200329"/>
          </a:xfrm>
          <a:prstGeom prst="rect">
            <a:avLst/>
          </a:prstGeom>
          <a:noFill/>
        </p:spPr>
        <p:txBody>
          <a:bodyPr wrap="square" rtlCol="0">
            <a:spAutoFit/>
          </a:bodyPr>
          <a:lstStyle/>
          <a:p>
            <a:r>
              <a:rPr lang="zh-CN" altLang="en-US" sz="2400" dirty="0"/>
              <a:t>父结点：一条边从</a:t>
            </a:r>
            <a:r>
              <a:rPr lang="en-US" altLang="zh-CN" sz="2400" dirty="0"/>
              <a:t>a</a:t>
            </a:r>
            <a:r>
              <a:rPr lang="zh-CN" altLang="en-US" sz="2400" dirty="0"/>
              <a:t>走向</a:t>
            </a:r>
            <a:r>
              <a:rPr lang="en-US" altLang="zh-CN" sz="2400" dirty="0"/>
              <a:t>b</a:t>
            </a:r>
            <a:r>
              <a:rPr lang="zh-CN" altLang="en-US" sz="2400" dirty="0"/>
              <a:t>，那么</a:t>
            </a:r>
            <a:r>
              <a:rPr lang="en-US" altLang="zh-CN" sz="2400" dirty="0"/>
              <a:t>a</a:t>
            </a:r>
            <a:r>
              <a:rPr lang="zh-CN" altLang="en-US" sz="2400" dirty="0"/>
              <a:t>就说</a:t>
            </a:r>
            <a:r>
              <a:rPr lang="en-US" altLang="zh-CN" sz="2400" dirty="0"/>
              <a:t>b</a:t>
            </a:r>
            <a:r>
              <a:rPr lang="zh-CN" altLang="en-US" sz="2400" dirty="0"/>
              <a:t>的父结点，</a:t>
            </a:r>
            <a:r>
              <a:rPr lang="en-US" altLang="zh-CN" sz="2400" dirty="0"/>
              <a:t>b</a:t>
            </a:r>
            <a:r>
              <a:rPr lang="zh-CN" altLang="en-US" sz="2400" dirty="0"/>
              <a:t>是</a:t>
            </a:r>
            <a:r>
              <a:rPr lang="en-US" altLang="zh-CN" sz="2400" dirty="0"/>
              <a:t>a</a:t>
            </a:r>
            <a:r>
              <a:rPr lang="zh-CN" altLang="en-US" sz="2400" dirty="0"/>
              <a:t>的子节点</a:t>
            </a:r>
            <a:endParaRPr lang="en-US" altLang="zh-CN" sz="2400" dirty="0"/>
          </a:p>
        </p:txBody>
      </p:sp>
      <p:sp>
        <p:nvSpPr>
          <p:cNvPr id="10" name="文本框 9"/>
          <p:cNvSpPr txBox="1"/>
          <p:nvPr/>
        </p:nvSpPr>
        <p:spPr>
          <a:xfrm>
            <a:off x="5081046" y="4317105"/>
            <a:ext cx="4062954" cy="2308324"/>
          </a:xfrm>
          <a:prstGeom prst="rect">
            <a:avLst/>
          </a:prstGeom>
          <a:noFill/>
        </p:spPr>
        <p:txBody>
          <a:bodyPr wrap="square" rtlCol="0">
            <a:spAutoFit/>
          </a:bodyPr>
          <a:lstStyle/>
          <a:p>
            <a:r>
              <a:rPr lang="zh-CN" altLang="en-US" sz="2400" dirty="0"/>
              <a:t>父结点可以有多个子节点，子节点可以有多个父结点</a:t>
            </a:r>
            <a:endParaRPr lang="en-US" altLang="zh-CN" sz="2400" dirty="0"/>
          </a:p>
          <a:p>
            <a:endParaRPr lang="en-US" altLang="zh-CN" sz="2400" dirty="0"/>
          </a:p>
          <a:p>
            <a:r>
              <a:rPr lang="zh-CN" altLang="en-US" sz="2400" dirty="0"/>
              <a:t>父结点到子节点为条件概率分布，单独的节点为独立概率分布</a:t>
            </a:r>
            <a:endParaRPr lang="en-US" altLang="zh-CN" sz="2400" dirty="0"/>
          </a:p>
        </p:txBody>
      </p:sp>
      <p:sp>
        <p:nvSpPr>
          <p:cNvPr id="12" name="矩形 11"/>
          <p:cNvSpPr/>
          <p:nvPr/>
        </p:nvSpPr>
        <p:spPr>
          <a:xfrm>
            <a:off x="0" y="1123113"/>
            <a:ext cx="9080487" cy="461665"/>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概率图论：有向图模型</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模型表示</a:t>
            </a:r>
            <a:endParaRPr lang="en-US" altLang="zh-CN" sz="2400" dirty="0">
              <a:latin typeface="宋体" panose="02010600030101010101" pitchFamily="2" charset="-122"/>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18" name="矩形 17"/>
          <p:cNvSpPr/>
          <p:nvPr/>
        </p:nvSpPr>
        <p:spPr>
          <a:xfrm>
            <a:off x="0" y="1548127"/>
            <a:ext cx="9112246" cy="1015663"/>
          </a:xfrm>
          <a:prstGeom prst="rect">
            <a:avLst/>
          </a:prstGeom>
        </p:spPr>
        <p:txBody>
          <a:bodyPr wrap="square">
            <a:spAutoFit/>
          </a:bodyPr>
          <a:lstStyle/>
          <a:p>
            <a:r>
              <a:rPr lang="zh-CN" altLang="en-US" sz="2000" dirty="0">
                <a:latin typeface="宋体" panose="02010600030101010101" pitchFamily="2" charset="-122"/>
                <a:ea typeface="宋体" panose="02010600030101010101" pitchFamily="2" charset="-122"/>
              </a:rPr>
              <a:t>有向无环图：有向无环图(DAG)是由节点和单向箭头组成每个节点表示一个变量，“有向”是指以单向箭头表示变量之间的因果关系“无环”是指无法从某一个节点出发沿着箭头方向回到原节点,形成一个闭环</a:t>
            </a:r>
            <a:endParaRPr lang="zh-CN" altLang="en-US" sz="2000" dirty="0">
              <a:latin typeface="宋体" panose="02010600030101010101" pitchFamily="2" charset="-122"/>
              <a:ea typeface="宋体" panose="02010600030101010101" pitchFamily="2" charset="-122"/>
            </a:endParaRPr>
          </a:p>
        </p:txBody>
      </p:sp>
      <p:pic>
        <p:nvPicPr>
          <p:cNvPr id="19" name="图片 18"/>
          <p:cNvPicPr/>
          <p:nvPr/>
        </p:nvPicPr>
        <p:blipFill>
          <a:blip r:embed="rId2" cstate="print">
            <a:extLst>
              <a:ext uri="{28A0092B-C50C-407E-A947-70E740481C1C}">
                <a14:useLocalDpi xmlns:a14="http://schemas.microsoft.com/office/drawing/2010/main" val="0"/>
              </a:ext>
            </a:extLst>
          </a:blip>
          <a:stretch>
            <a:fillRect/>
          </a:stretch>
        </p:blipFill>
        <p:spPr>
          <a:xfrm>
            <a:off x="31759" y="3069956"/>
            <a:ext cx="4860752" cy="3728649"/>
          </a:xfrm>
          <a:prstGeom prst="rect">
            <a:avLst/>
          </a:prstGeom>
        </p:spPr>
      </p:pic>
      <p:sp>
        <p:nvSpPr>
          <p:cNvPr id="2" name="椭圆 1"/>
          <p:cNvSpPr/>
          <p:nvPr/>
        </p:nvSpPr>
        <p:spPr>
          <a:xfrm>
            <a:off x="697584" y="3883843"/>
            <a:ext cx="1423447" cy="10369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081046" y="2651719"/>
            <a:ext cx="4062954" cy="3416320"/>
          </a:xfrm>
          <a:prstGeom prst="rect">
            <a:avLst/>
          </a:prstGeom>
          <a:noFill/>
        </p:spPr>
        <p:txBody>
          <a:bodyPr wrap="square" rtlCol="0">
            <a:spAutoFit/>
          </a:bodyPr>
          <a:lstStyle/>
          <a:p>
            <a:endParaRPr lang="en-US" altLang="zh-CN" sz="2400" dirty="0"/>
          </a:p>
          <a:p>
            <a:r>
              <a:rPr lang="zh-CN" altLang="en-US" sz="2400" dirty="0"/>
              <a:t>父结点到子节点为条件概率分布，单独的节点为独立概率分布</a:t>
            </a:r>
            <a:endParaRPr lang="en-US" altLang="zh-CN" sz="2400" dirty="0"/>
          </a:p>
          <a:p>
            <a:endParaRPr lang="en-US" altLang="zh-CN" sz="2400" dirty="0"/>
          </a:p>
          <a:p>
            <a:r>
              <a:rPr lang="zh-CN" altLang="en-US" sz="2400" dirty="0"/>
              <a:t>父结点：</a:t>
            </a:r>
            <a:r>
              <a:rPr lang="en-US" altLang="zh-CN" sz="2400" dirty="0"/>
              <a:t>p</a:t>
            </a:r>
            <a:r>
              <a:rPr lang="zh-CN" altLang="en-US" sz="2400" dirty="0"/>
              <a:t>（</a:t>
            </a:r>
            <a:r>
              <a:rPr lang="en-US" altLang="zh-CN" sz="2400" dirty="0"/>
              <a:t>a</a:t>
            </a:r>
            <a:r>
              <a:rPr lang="zh-CN" altLang="en-US" sz="2400" dirty="0"/>
              <a:t>）</a:t>
            </a:r>
            <a:endParaRPr lang="en-US" altLang="zh-CN" sz="2400" dirty="0"/>
          </a:p>
          <a:p>
            <a:r>
              <a:rPr lang="zh-CN" altLang="en-US" sz="2400" dirty="0"/>
              <a:t>子节点：</a:t>
            </a:r>
            <a:r>
              <a:rPr lang="en-US" altLang="zh-CN" sz="2400" dirty="0"/>
              <a:t>P</a:t>
            </a:r>
            <a:r>
              <a:rPr lang="zh-CN" altLang="en-US" sz="2400" dirty="0"/>
              <a:t>（</a:t>
            </a:r>
            <a:r>
              <a:rPr lang="en-US" altLang="zh-CN" sz="2400" dirty="0" err="1"/>
              <a:t>c|a,f</a:t>
            </a:r>
            <a:r>
              <a:rPr lang="zh-CN" altLang="en-US" sz="2400" dirty="0"/>
              <a:t>）</a:t>
            </a:r>
            <a:endParaRPr lang="en-US" altLang="zh-CN" sz="2400" dirty="0"/>
          </a:p>
          <a:p>
            <a:r>
              <a:rPr lang="zh-CN" altLang="en-US" sz="2400" dirty="0"/>
              <a:t>依次写出：</a:t>
            </a:r>
            <a:r>
              <a:rPr lang="en-US" altLang="zh-CN" sz="2400" dirty="0"/>
              <a:t>p</a:t>
            </a:r>
            <a:r>
              <a:rPr lang="zh-CN" altLang="en-US" sz="2400" dirty="0"/>
              <a:t>（</a:t>
            </a:r>
            <a:r>
              <a:rPr lang="en-US" altLang="zh-CN" sz="2400" dirty="0"/>
              <a:t>d</a:t>
            </a:r>
            <a:r>
              <a:rPr lang="zh-CN" altLang="en-US" sz="2400" dirty="0"/>
              <a:t>）</a:t>
            </a:r>
            <a:r>
              <a:rPr lang="en-US" altLang="zh-CN" sz="2400" dirty="0"/>
              <a:t>, p</a:t>
            </a:r>
            <a:r>
              <a:rPr lang="zh-CN" altLang="en-US" sz="2400" dirty="0"/>
              <a:t>（</a:t>
            </a:r>
            <a:r>
              <a:rPr lang="en-US" altLang="zh-CN" sz="2400" dirty="0"/>
              <a:t>4</a:t>
            </a:r>
            <a:r>
              <a:rPr lang="zh-CN" altLang="en-US" sz="2400" dirty="0"/>
              <a:t>）</a:t>
            </a:r>
            <a:r>
              <a:rPr lang="en-US" altLang="zh-CN" sz="2400" dirty="0"/>
              <a:t>, p</a:t>
            </a:r>
            <a:r>
              <a:rPr lang="zh-CN" altLang="en-US" sz="2400" dirty="0"/>
              <a:t>（</a:t>
            </a:r>
            <a:r>
              <a:rPr lang="en-US" altLang="zh-CN" sz="2400" dirty="0"/>
              <a:t>g</a:t>
            </a:r>
            <a:r>
              <a:rPr lang="zh-CN" altLang="en-US" sz="2400" dirty="0"/>
              <a:t>）</a:t>
            </a:r>
            <a:r>
              <a:rPr lang="en-US" altLang="zh-CN" sz="2400" dirty="0"/>
              <a:t>, p</a:t>
            </a:r>
            <a:r>
              <a:rPr lang="zh-CN" altLang="en-US" sz="2400" dirty="0"/>
              <a:t>（</a:t>
            </a:r>
            <a:r>
              <a:rPr lang="en-US" altLang="zh-CN" sz="2400" dirty="0"/>
              <a:t>f</a:t>
            </a:r>
            <a:r>
              <a:rPr lang="zh-CN" altLang="en-US" sz="2400" dirty="0"/>
              <a:t>）</a:t>
            </a:r>
            <a:endParaRPr lang="en-US" altLang="zh-CN" sz="2400" dirty="0"/>
          </a:p>
        </p:txBody>
      </p:sp>
      <p:sp>
        <p:nvSpPr>
          <p:cNvPr id="13" name="矩形 12"/>
          <p:cNvSpPr/>
          <p:nvPr/>
        </p:nvSpPr>
        <p:spPr>
          <a:xfrm>
            <a:off x="0" y="1123113"/>
            <a:ext cx="9080487" cy="461665"/>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概率图论：有向图模型</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模型表示</a:t>
            </a:r>
            <a:endParaRPr lang="en-US" altLang="zh-CN" sz="2400" dirty="0">
              <a:latin typeface="宋体" panose="02010600030101010101" pitchFamily="2" charset="-122"/>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18" name="矩形 17"/>
          <p:cNvSpPr/>
          <p:nvPr/>
        </p:nvSpPr>
        <p:spPr>
          <a:xfrm>
            <a:off x="0" y="1548127"/>
            <a:ext cx="9112246" cy="1015663"/>
          </a:xfrm>
          <a:prstGeom prst="rect">
            <a:avLst/>
          </a:prstGeom>
        </p:spPr>
        <p:txBody>
          <a:bodyPr wrap="square">
            <a:spAutoFit/>
          </a:bodyPr>
          <a:lstStyle/>
          <a:p>
            <a:r>
              <a:rPr lang="zh-CN" altLang="en-US" sz="2000" dirty="0">
                <a:latin typeface="宋体" panose="02010600030101010101" pitchFamily="2" charset="-122"/>
                <a:ea typeface="宋体" panose="02010600030101010101" pitchFamily="2" charset="-122"/>
              </a:rPr>
              <a:t>有向无环图：有向无环图(DAG)是由节点和单向箭头组成每个节点表示一个变量，“有向”是指以单向箭头表示变量之间的因果关系“无环”是指无法从某一个节点出发沿着箭头方向回到原节点,形成一个闭环</a:t>
            </a:r>
            <a:endParaRPr lang="zh-CN" altLang="en-US" sz="2000" dirty="0">
              <a:latin typeface="宋体" panose="02010600030101010101" pitchFamily="2" charset="-122"/>
              <a:ea typeface="宋体" panose="02010600030101010101" pitchFamily="2" charset="-122"/>
            </a:endParaRPr>
          </a:p>
        </p:txBody>
      </p:sp>
      <p:pic>
        <p:nvPicPr>
          <p:cNvPr id="19" name="图片 18"/>
          <p:cNvPicPr/>
          <p:nvPr/>
        </p:nvPicPr>
        <p:blipFill>
          <a:blip r:embed="rId2" cstate="print">
            <a:extLst>
              <a:ext uri="{28A0092B-C50C-407E-A947-70E740481C1C}">
                <a14:useLocalDpi xmlns:a14="http://schemas.microsoft.com/office/drawing/2010/main" val="0"/>
              </a:ext>
            </a:extLst>
          </a:blip>
          <a:stretch>
            <a:fillRect/>
          </a:stretch>
        </p:blipFill>
        <p:spPr>
          <a:xfrm>
            <a:off x="31759" y="3069956"/>
            <a:ext cx="4860752" cy="3728649"/>
          </a:xfrm>
          <a:prstGeom prst="rect">
            <a:avLst/>
          </a:prstGeom>
        </p:spPr>
      </p:pic>
      <p:sp>
        <p:nvSpPr>
          <p:cNvPr id="2" name="椭圆 1"/>
          <p:cNvSpPr/>
          <p:nvPr/>
        </p:nvSpPr>
        <p:spPr>
          <a:xfrm>
            <a:off x="697584" y="3883843"/>
            <a:ext cx="1423447" cy="10369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081046" y="2651719"/>
            <a:ext cx="4062954" cy="2677656"/>
          </a:xfrm>
          <a:prstGeom prst="rect">
            <a:avLst/>
          </a:prstGeom>
          <a:noFill/>
        </p:spPr>
        <p:txBody>
          <a:bodyPr wrap="square" rtlCol="0">
            <a:spAutoFit/>
          </a:bodyPr>
          <a:lstStyle/>
          <a:p>
            <a:endParaRPr lang="en-US" altLang="zh-CN" sz="2400" dirty="0"/>
          </a:p>
          <a:p>
            <a:r>
              <a:rPr lang="zh-CN" altLang="en-US" sz="2400" dirty="0"/>
              <a:t>父结点到子节点为条件概率分布，单独的节点为独立概率分布</a:t>
            </a:r>
            <a:endParaRPr lang="en-US" altLang="zh-CN" sz="2400" dirty="0"/>
          </a:p>
          <a:p>
            <a:endParaRPr lang="en-US" altLang="zh-CN" sz="2400" dirty="0"/>
          </a:p>
          <a:p>
            <a:r>
              <a:rPr lang="zh-CN" altLang="en-US" sz="2400" dirty="0"/>
              <a:t>父结点：</a:t>
            </a:r>
            <a:r>
              <a:rPr lang="en-US" altLang="zh-CN" sz="2400" dirty="0"/>
              <a:t>p</a:t>
            </a:r>
            <a:r>
              <a:rPr lang="zh-CN" altLang="en-US" sz="2400" dirty="0"/>
              <a:t>（</a:t>
            </a:r>
            <a:r>
              <a:rPr lang="en-US" altLang="zh-CN" sz="2400" dirty="0"/>
              <a:t>a</a:t>
            </a:r>
            <a:r>
              <a:rPr lang="zh-CN" altLang="en-US" sz="2400" dirty="0"/>
              <a:t>）</a:t>
            </a:r>
            <a:endParaRPr lang="en-US" altLang="zh-CN" sz="2400" dirty="0"/>
          </a:p>
          <a:p>
            <a:r>
              <a:rPr lang="zh-CN" altLang="en-US" sz="2400" dirty="0"/>
              <a:t>子节点：</a:t>
            </a:r>
            <a:r>
              <a:rPr lang="en-US" altLang="zh-CN" sz="2400" dirty="0"/>
              <a:t>P</a:t>
            </a:r>
            <a:r>
              <a:rPr lang="zh-CN" altLang="en-US" sz="2400" dirty="0"/>
              <a:t>（</a:t>
            </a:r>
            <a:r>
              <a:rPr lang="en-US" altLang="zh-CN" sz="2400" dirty="0" err="1"/>
              <a:t>c|a,f</a:t>
            </a:r>
            <a:r>
              <a:rPr lang="zh-CN" altLang="en-US" sz="2400" dirty="0"/>
              <a:t>）</a:t>
            </a:r>
            <a:endParaRPr lang="en-US" altLang="zh-CN" sz="2400" dirty="0"/>
          </a:p>
        </p:txBody>
      </p:sp>
      <p:graphicFrame>
        <p:nvGraphicFramePr>
          <p:cNvPr id="12" name="对象 11"/>
          <p:cNvGraphicFramePr>
            <a:graphicFrameLocks noChangeAspect="1"/>
          </p:cNvGraphicFramePr>
          <p:nvPr/>
        </p:nvGraphicFramePr>
        <p:xfrm>
          <a:off x="2493953" y="5535503"/>
          <a:ext cx="6618288" cy="300038"/>
        </p:xfrm>
        <a:graphic>
          <a:graphicData uri="http://schemas.openxmlformats.org/presentationml/2006/ole">
            <mc:AlternateContent xmlns:mc="http://schemas.openxmlformats.org/markup-compatibility/2006">
              <mc:Choice xmlns:v="urn:schemas-microsoft-com:vml" Requires="v">
                <p:oleObj spid="_x0000_s30765" name="Equation" r:id="rId3" imgW="158191200" imgH="7315200" progId="Equation.DSMT4">
                  <p:embed/>
                </p:oleObj>
              </mc:Choice>
              <mc:Fallback>
                <p:oleObj name="Equation" r:id="rId3" imgW="158191200" imgH="7315200" progId="Equation.DSMT4">
                  <p:embed/>
                  <p:pic>
                    <p:nvPicPr>
                      <p:cNvPr id="0" name="对象 11"/>
                      <p:cNvPicPr>
                        <a:picLocks noChangeAspect="1" noChangeArrowheads="1"/>
                      </p:cNvPicPr>
                      <p:nvPr/>
                    </p:nvPicPr>
                    <p:blipFill>
                      <a:blip r:embed="rId4"/>
                      <a:srcRect/>
                      <a:stretch>
                        <a:fillRect/>
                      </a:stretch>
                    </p:blipFill>
                    <p:spPr bwMode="auto">
                      <a:xfrm>
                        <a:off x="2493953" y="5535503"/>
                        <a:ext cx="6618288" cy="300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矩形 2"/>
          <p:cNvSpPr/>
          <p:nvPr/>
        </p:nvSpPr>
        <p:spPr>
          <a:xfrm>
            <a:off x="5081046" y="6204350"/>
            <a:ext cx="2262158" cy="369332"/>
          </a:xfrm>
          <a:prstGeom prst="rect">
            <a:avLst/>
          </a:prstGeom>
        </p:spPr>
        <p:txBody>
          <a:bodyPr wrap="none">
            <a:spAutoFit/>
          </a:bodyPr>
          <a:lstStyle/>
          <a:p>
            <a:r>
              <a:rPr lang="zh-CN" altLang="en-US" dirty="0"/>
              <a:t>像不像贝叶斯概率？</a:t>
            </a:r>
            <a:endParaRPr lang="zh-CN" altLang="en-US" dirty="0"/>
          </a:p>
        </p:txBody>
      </p:sp>
      <p:sp>
        <p:nvSpPr>
          <p:cNvPr id="13" name="矩形 12"/>
          <p:cNvSpPr/>
          <p:nvPr/>
        </p:nvSpPr>
        <p:spPr>
          <a:xfrm>
            <a:off x="0" y="1123113"/>
            <a:ext cx="9080487" cy="461665"/>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概率图论：有向图模型</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模型表示</a:t>
            </a:r>
            <a:endParaRPr lang="en-US" altLang="zh-CN" sz="2400" dirty="0">
              <a:latin typeface="宋体" panose="02010600030101010101" pitchFamily="2" charset="-122"/>
              <a:ea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18" name="矩形 17"/>
          <p:cNvSpPr/>
          <p:nvPr/>
        </p:nvSpPr>
        <p:spPr>
          <a:xfrm>
            <a:off x="0" y="1548127"/>
            <a:ext cx="9112246" cy="1015663"/>
          </a:xfrm>
          <a:prstGeom prst="rect">
            <a:avLst/>
          </a:prstGeom>
        </p:spPr>
        <p:txBody>
          <a:bodyPr wrap="square">
            <a:spAutoFit/>
          </a:bodyPr>
          <a:lstStyle/>
          <a:p>
            <a:r>
              <a:rPr lang="zh-CN" altLang="en-US" sz="2000" dirty="0">
                <a:latin typeface="宋体" panose="02010600030101010101" pitchFamily="2" charset="-122"/>
                <a:ea typeface="宋体" panose="02010600030101010101" pitchFamily="2" charset="-122"/>
              </a:rPr>
              <a:t>有向无环图：有向无环图(DAG)是由节点和单向箭头组成每个节点表示一个变量，“有向”是指以单向箭头表示变量之间的因果关系“无环”是指无法从某一个节点出发沿着箭头方向回到原节点,形成一个闭环</a:t>
            </a:r>
            <a:endParaRPr lang="zh-CN" altLang="en-US" sz="2000" dirty="0">
              <a:latin typeface="宋体" panose="02010600030101010101" pitchFamily="2" charset="-122"/>
              <a:ea typeface="宋体" panose="02010600030101010101" pitchFamily="2" charset="-122"/>
            </a:endParaRPr>
          </a:p>
        </p:txBody>
      </p:sp>
      <p:pic>
        <p:nvPicPr>
          <p:cNvPr id="19" name="图片 18"/>
          <p:cNvPicPr/>
          <p:nvPr/>
        </p:nvPicPr>
        <p:blipFill>
          <a:blip r:embed="rId2" cstate="print">
            <a:extLst>
              <a:ext uri="{28A0092B-C50C-407E-A947-70E740481C1C}">
                <a14:useLocalDpi xmlns:a14="http://schemas.microsoft.com/office/drawing/2010/main" val="0"/>
              </a:ext>
            </a:extLst>
          </a:blip>
          <a:stretch>
            <a:fillRect/>
          </a:stretch>
        </p:blipFill>
        <p:spPr>
          <a:xfrm>
            <a:off x="31759" y="3176833"/>
            <a:ext cx="4199773" cy="3621772"/>
          </a:xfrm>
          <a:prstGeom prst="rect">
            <a:avLst/>
          </a:prstGeom>
        </p:spPr>
      </p:pic>
      <p:sp>
        <p:nvSpPr>
          <p:cNvPr id="2" name="椭圆 1"/>
          <p:cNvSpPr/>
          <p:nvPr/>
        </p:nvSpPr>
        <p:spPr>
          <a:xfrm>
            <a:off x="697584" y="3883843"/>
            <a:ext cx="1423447" cy="10369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2" name="对象 11"/>
              <p:cNvSpPr txBox="1"/>
              <p:nvPr/>
            </p:nvSpPr>
            <p:spPr bwMode="auto">
              <a:xfrm>
                <a:off x="0" y="2689225"/>
                <a:ext cx="6618288" cy="300038"/>
              </a:xfrm>
              <a:prstGeom prst="rect">
                <a:avLst/>
              </a:prstGeom>
              <a:noFill/>
            </p:spPr>
            <p:txBody>
              <a:bodyPr>
                <a:noAutofit/>
              </a:bodyPr>
              <a:lstStyle/>
              <a:p>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𝑔</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𝑔</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𝑒</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m:t>
                      </m:r>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12" name="对象 11"/>
              <p:cNvSpPr txBox="1">
                <a:spLocks noRot="1" noChangeAspect="1" noMove="1" noResize="1" noEditPoints="1" noAdjustHandles="1" noChangeArrowheads="1" noChangeShapeType="1" noTextEdit="1"/>
              </p:cNvSpPr>
              <p:nvPr/>
            </p:nvSpPr>
            <p:spPr bwMode="auto">
              <a:xfrm>
                <a:off x="0" y="2689225"/>
                <a:ext cx="6618288" cy="300038"/>
              </a:xfrm>
              <a:prstGeom prst="rect">
                <a:avLst/>
              </a:prstGeom>
              <a:blipFill rotWithShape="1">
                <a:blip r:embed="rId3"/>
                <a:stretch>
                  <a:fillRect r="5" b="-66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4533995" y="3069956"/>
                <a:ext cx="3901139" cy="1477328"/>
              </a:xfrm>
              <a:prstGeom prst="rect">
                <a:avLst/>
              </a:prstGeom>
            </p:spPr>
            <p:txBody>
              <a:bodyPr wrap="square">
                <a:spAutoFit/>
              </a:bodyPr>
              <a:lstStyle/>
              <a:p>
                <a:r>
                  <a:rPr lang="zh-CN" altLang="en-US" dirty="0">
                    <a:latin typeface="宋体" panose="02010600030101010101" pitchFamily="2" charset="-122"/>
                    <a:ea typeface="宋体" panose="02010600030101010101" pitchFamily="2" charset="-122"/>
                  </a:rPr>
                  <a:t>描述了变量之间的相互依赖关系，同时也刻画了变量之间的独立关系</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比如：</a:t>
                </a:r>
                <a14:m>
                  <m:oMath xmlns:m="http://schemas.openxmlformats.org/officeDocument/2006/math">
                    <m:r>
                      <a:rPr lang="zh-CN" altLang="en-US" i="1">
                        <a:solidFill>
                          <a:srgbClr val="000000"/>
                        </a:solidFill>
                        <a:latin typeface="Cambria Math" panose="02040503050406030204" pitchFamily="18" charset="0"/>
                      </a:rPr>
                      <m:t>𝑝</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𝑎</m:t>
                        </m:r>
                      </m:e>
                    </m:d>
                  </m:oMath>
                </a14:m>
                <a:r>
                  <a:rPr lang="en-US" altLang="zh-CN" b="0" dirty="0">
                    <a:solidFill>
                      <a:srgbClr val="000000"/>
                    </a:solidFill>
                    <a:latin typeface="宋体" panose="02010600030101010101" pitchFamily="2" charset="-122"/>
                  </a:rPr>
                  <a:t>,</a:t>
                </a:r>
                <a14:m>
                  <m:oMath xmlns:m="http://schemas.openxmlformats.org/officeDocument/2006/math">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oMath>
                </a14:m>
                <a:endParaRPr lang="en-US" altLang="zh-CN" b="0" dirty="0">
                  <a:solidFill>
                    <a:srgbClr val="000000"/>
                  </a:solidFill>
                  <a:latin typeface="宋体" panose="02010600030101010101" pitchFamily="2" charset="-122"/>
                </a:endParaRPr>
              </a:p>
              <a:p>
                <a:r>
                  <a:rPr lang="zh-CN" altLang="en-US" dirty="0">
                    <a:latin typeface="宋体" panose="02010600030101010101" pitchFamily="2" charset="-122"/>
                    <a:ea typeface="宋体" panose="02010600030101010101" pitchFamily="2" charset="-122"/>
                  </a:rPr>
                  <a:t>提供了因子化的联合分布：</a:t>
                </a:r>
                <a:endParaRPr lang="en-US" altLang="zh-CN" dirty="0">
                  <a:latin typeface="宋体" panose="02010600030101010101" pitchFamily="2" charset="-122"/>
                  <a:ea typeface="宋体" panose="02010600030101010101" pitchFamily="2" charset="-122"/>
                </a:endParaRPr>
              </a:p>
              <a:p>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𝑔</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𝑒</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m:t>
                      </m:r>
                      <m:r>
                        <a:rPr lang="zh-CN" altLang="en-US" i="1">
                          <a:solidFill>
                            <a:srgbClr val="000000"/>
                          </a:solidFill>
                          <a:latin typeface="Cambria Math" panose="02040503050406030204" pitchFamily="18" charset="0"/>
                        </a:rPr>
                        <m:t>).</m:t>
                      </m:r>
                    </m:oMath>
                  </m:oMathPara>
                </a14:m>
                <a:endParaRPr lang="en-US" altLang="zh-CN" dirty="0">
                  <a:latin typeface="宋体" panose="02010600030101010101" pitchFamily="2" charset="-122"/>
                  <a:ea typeface="宋体" panose="02010600030101010101" pitchFamily="2" charset="-122"/>
                </a:endParaRPr>
              </a:p>
            </p:txBody>
          </p:sp>
        </mc:Choice>
        <mc:Fallback>
          <p:sp>
            <p:nvSpPr>
              <p:cNvPr id="4" name="矩形 3"/>
              <p:cNvSpPr>
                <a:spLocks noRot="1" noChangeAspect="1" noMove="1" noResize="1" noEditPoints="1" noAdjustHandles="1" noChangeArrowheads="1" noChangeShapeType="1" noTextEdit="1"/>
              </p:cNvSpPr>
              <p:nvPr/>
            </p:nvSpPr>
            <p:spPr>
              <a:xfrm>
                <a:off x="4533995" y="3069956"/>
                <a:ext cx="3901139" cy="1477328"/>
              </a:xfrm>
              <a:prstGeom prst="rect">
                <a:avLst/>
              </a:prstGeom>
              <a:blipFill rotWithShape="1">
                <a:blip r:embed="rId4"/>
                <a:stretch>
                  <a:fillRect l="-2" t="-25" r="-13450"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2231112" y="4987719"/>
                <a:ext cx="684937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panose="02040503050406030204" pitchFamily="18" charset="0"/>
                        </a:rPr>
                        <m:t>𝑝</m:t>
                      </m:r>
                      <m:d>
                        <m:dPr>
                          <m:ctrlPr>
                            <a:rPr lang="en-US" altLang="zh-CN" b="0" i="1" smtClean="0">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𝑎</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𝑏</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𝑐</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𝑑</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𝑒</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𝑓</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𝑔</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𝑧</m:t>
                          </m:r>
                        </m:e>
                      </m:d>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𝑐</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𝑎</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𝑏</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𝑝</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𝑧</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𝑎</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𝑏</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𝑐</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𝑑</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𝑦</m:t>
                      </m:r>
                      <m:r>
                        <a:rPr lang="en-US" altLang="zh-CN" b="0" i="1" smtClean="0">
                          <a:solidFill>
                            <a:srgbClr val="000000"/>
                          </a:solidFill>
                          <a:latin typeface="Cambria Math" panose="02040503050406030204" pitchFamily="18" charset="0"/>
                        </a:rPr>
                        <m:t>)</m:t>
                      </m:r>
                    </m:oMath>
                  </m:oMathPara>
                </a14:m>
                <a:endParaRPr lang="en-US" altLang="zh-CN" dirty="0">
                  <a:latin typeface="宋体" panose="02010600030101010101" pitchFamily="2" charset="-122"/>
                  <a:ea typeface="宋体" panose="02010600030101010101" pitchFamily="2" charset="-122"/>
                </a:endParaRPr>
              </a:p>
            </p:txBody>
          </p:sp>
        </mc:Choice>
        <mc:Fallback>
          <p:sp>
            <p:nvSpPr>
              <p:cNvPr id="9" name="矩形 8"/>
              <p:cNvSpPr>
                <a:spLocks noRot="1" noChangeAspect="1" noMove="1" noResize="1" noEditPoints="1" noAdjustHandles="1" noChangeArrowheads="1" noChangeShapeType="1" noTextEdit="1"/>
              </p:cNvSpPr>
              <p:nvPr/>
            </p:nvSpPr>
            <p:spPr>
              <a:xfrm>
                <a:off x="2231112" y="4987719"/>
                <a:ext cx="6849375" cy="369332"/>
              </a:xfrm>
              <a:prstGeom prst="rect">
                <a:avLst/>
              </a:prstGeom>
              <a:blipFill rotWithShape="1">
                <a:blip r:embed="rId5"/>
                <a:stretch>
                  <a:fillRect l="-5" t="-116" r="9" b="52"/>
                </a:stretch>
              </a:blipFill>
            </p:spPr>
            <p:txBody>
              <a:bodyPr/>
              <a:lstStyle/>
              <a:p>
                <a:r>
                  <a:rPr lang="zh-CN" altLang="en-US">
                    <a:noFill/>
                  </a:rPr>
                  <a:t> </a:t>
                </a:r>
              </a:p>
            </p:txBody>
          </p:sp>
        </mc:Fallback>
      </mc:AlternateContent>
      <p:sp>
        <p:nvSpPr>
          <p:cNvPr id="13" name="矩形 12"/>
          <p:cNvSpPr/>
          <p:nvPr/>
        </p:nvSpPr>
        <p:spPr>
          <a:xfrm>
            <a:off x="4786487" y="5550221"/>
            <a:ext cx="2954655"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画出它的贝叶斯网络架构图</a:t>
            </a:r>
            <a:endParaRPr lang="zh-CN" altLang="en-US" dirty="0"/>
          </a:p>
        </p:txBody>
      </p:sp>
      <p:sp>
        <p:nvSpPr>
          <p:cNvPr id="20" name="矩形 19"/>
          <p:cNvSpPr/>
          <p:nvPr/>
        </p:nvSpPr>
        <p:spPr>
          <a:xfrm>
            <a:off x="0" y="1123113"/>
            <a:ext cx="9080487" cy="461665"/>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概率图论：有向图模型</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模型表示</a:t>
            </a:r>
            <a:endParaRPr lang="en-US" altLang="zh-CN" sz="2400" dirty="0">
              <a:latin typeface="宋体" panose="02010600030101010101" pitchFamily="2" charset="-122"/>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18" name="矩形 17"/>
          <p:cNvSpPr/>
          <p:nvPr/>
        </p:nvSpPr>
        <p:spPr>
          <a:xfrm>
            <a:off x="0" y="1548127"/>
            <a:ext cx="9112246" cy="1015663"/>
          </a:xfrm>
          <a:prstGeom prst="rect">
            <a:avLst/>
          </a:prstGeom>
        </p:spPr>
        <p:txBody>
          <a:bodyPr wrap="square">
            <a:spAutoFit/>
          </a:bodyPr>
          <a:lstStyle/>
          <a:p>
            <a:r>
              <a:rPr lang="zh-CN" altLang="en-US" sz="2000" dirty="0">
                <a:latin typeface="宋体" panose="02010600030101010101" pitchFamily="2" charset="-122"/>
                <a:ea typeface="宋体" panose="02010600030101010101" pitchFamily="2" charset="-122"/>
              </a:rPr>
              <a:t>有向无环图：有向无环图(DAG)是由节点和单向箭头组成每个节点表示一个变量，“有向”是指以单向箭头表示变量之间的因果关系“无环”是指无法从某一个节点出发沿着箭头方向回到原节点,形成一个闭环</a:t>
            </a:r>
            <a:endParaRPr lang="zh-CN" altLang="en-US" sz="2000" dirty="0">
              <a:latin typeface="宋体" panose="02010600030101010101" pitchFamily="2" charset="-122"/>
              <a:ea typeface="宋体" panose="02010600030101010101" pitchFamily="2" charset="-122"/>
            </a:endParaRPr>
          </a:p>
        </p:txBody>
      </p:sp>
      <p:pic>
        <p:nvPicPr>
          <p:cNvPr id="19" name="图片 18"/>
          <p:cNvPicPr/>
          <p:nvPr/>
        </p:nvPicPr>
        <p:blipFill>
          <a:blip r:embed="rId2" cstate="print">
            <a:extLst>
              <a:ext uri="{28A0092B-C50C-407E-A947-70E740481C1C}">
                <a14:useLocalDpi xmlns:a14="http://schemas.microsoft.com/office/drawing/2010/main" val="0"/>
              </a:ext>
            </a:extLst>
          </a:blip>
          <a:stretch>
            <a:fillRect/>
          </a:stretch>
        </p:blipFill>
        <p:spPr>
          <a:xfrm>
            <a:off x="31759" y="3176833"/>
            <a:ext cx="4199773" cy="3621772"/>
          </a:xfrm>
          <a:prstGeom prst="rect">
            <a:avLst/>
          </a:prstGeom>
        </p:spPr>
      </p:pic>
      <p:sp>
        <p:nvSpPr>
          <p:cNvPr id="2" name="椭圆 1"/>
          <p:cNvSpPr/>
          <p:nvPr/>
        </p:nvSpPr>
        <p:spPr>
          <a:xfrm>
            <a:off x="697584" y="3883843"/>
            <a:ext cx="1423447" cy="10369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2" name="对象 11"/>
              <p:cNvSpPr txBox="1"/>
              <p:nvPr/>
            </p:nvSpPr>
            <p:spPr bwMode="auto">
              <a:xfrm>
                <a:off x="0" y="2689225"/>
                <a:ext cx="6618288" cy="300038"/>
              </a:xfrm>
              <a:prstGeom prst="rect">
                <a:avLst/>
              </a:prstGeom>
              <a:noFill/>
            </p:spPr>
            <p:txBody>
              <a:bodyPr>
                <a:noAutofit/>
              </a:bodyPr>
              <a:lstStyle/>
              <a:p>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𝑔</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𝑔</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𝑒</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m:t>
                      </m:r>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12" name="对象 11"/>
              <p:cNvSpPr txBox="1">
                <a:spLocks noRot="1" noChangeAspect="1" noMove="1" noResize="1" noEditPoints="1" noAdjustHandles="1" noChangeArrowheads="1" noChangeShapeType="1" noTextEdit="1"/>
              </p:cNvSpPr>
              <p:nvPr/>
            </p:nvSpPr>
            <p:spPr bwMode="auto">
              <a:xfrm>
                <a:off x="0" y="2689225"/>
                <a:ext cx="6618288" cy="300038"/>
              </a:xfrm>
              <a:prstGeom prst="rect">
                <a:avLst/>
              </a:prstGeom>
              <a:blipFill rotWithShape="1">
                <a:blip r:embed="rId3"/>
                <a:stretch>
                  <a:fillRect r="5" b="-66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4533995" y="3069956"/>
                <a:ext cx="3901139" cy="1477328"/>
              </a:xfrm>
              <a:prstGeom prst="rect">
                <a:avLst/>
              </a:prstGeom>
            </p:spPr>
            <p:txBody>
              <a:bodyPr wrap="square">
                <a:spAutoFit/>
              </a:bodyPr>
              <a:lstStyle/>
              <a:p>
                <a:r>
                  <a:rPr lang="zh-CN" altLang="en-US" dirty="0">
                    <a:latin typeface="宋体" panose="02010600030101010101" pitchFamily="2" charset="-122"/>
                    <a:ea typeface="宋体" panose="02010600030101010101" pitchFamily="2" charset="-122"/>
                  </a:rPr>
                  <a:t>描述了变量之间的相互依赖关系，同时也刻画了变量之间的独立关系</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比如：</a:t>
                </a:r>
                <a14:m>
                  <m:oMath xmlns:m="http://schemas.openxmlformats.org/officeDocument/2006/math">
                    <m:r>
                      <a:rPr lang="zh-CN" altLang="en-US" i="1">
                        <a:solidFill>
                          <a:srgbClr val="000000"/>
                        </a:solidFill>
                        <a:latin typeface="Cambria Math" panose="02040503050406030204" pitchFamily="18" charset="0"/>
                      </a:rPr>
                      <m:t>𝑝</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𝑎</m:t>
                        </m:r>
                      </m:e>
                    </m:d>
                  </m:oMath>
                </a14:m>
                <a:r>
                  <a:rPr lang="en-US" altLang="zh-CN" b="0" dirty="0">
                    <a:solidFill>
                      <a:srgbClr val="000000"/>
                    </a:solidFill>
                    <a:latin typeface="宋体" panose="02010600030101010101" pitchFamily="2" charset="-122"/>
                  </a:rPr>
                  <a:t>,</a:t>
                </a:r>
                <a14:m>
                  <m:oMath xmlns:m="http://schemas.openxmlformats.org/officeDocument/2006/math">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oMath>
                </a14:m>
                <a:endParaRPr lang="en-US" altLang="zh-CN" b="0" dirty="0">
                  <a:solidFill>
                    <a:srgbClr val="000000"/>
                  </a:solidFill>
                  <a:latin typeface="宋体" panose="02010600030101010101" pitchFamily="2" charset="-122"/>
                </a:endParaRPr>
              </a:p>
              <a:p>
                <a:r>
                  <a:rPr lang="zh-CN" altLang="en-US" dirty="0">
                    <a:latin typeface="宋体" panose="02010600030101010101" pitchFamily="2" charset="-122"/>
                    <a:ea typeface="宋体" panose="02010600030101010101" pitchFamily="2" charset="-122"/>
                  </a:rPr>
                  <a:t>提供了因子化的联合分布：</a:t>
                </a:r>
                <a:endParaRPr lang="en-US" altLang="zh-CN" dirty="0">
                  <a:latin typeface="宋体" panose="02010600030101010101" pitchFamily="2" charset="-122"/>
                  <a:ea typeface="宋体" panose="02010600030101010101" pitchFamily="2" charset="-122"/>
                </a:endParaRPr>
              </a:p>
              <a:p>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𝑔</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𝑒</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m:t>
                      </m:r>
                      <m:r>
                        <a:rPr lang="zh-CN" altLang="en-US" i="1">
                          <a:solidFill>
                            <a:srgbClr val="000000"/>
                          </a:solidFill>
                          <a:latin typeface="Cambria Math" panose="02040503050406030204" pitchFamily="18" charset="0"/>
                        </a:rPr>
                        <m:t>).</m:t>
                      </m:r>
                    </m:oMath>
                  </m:oMathPara>
                </a14:m>
                <a:endParaRPr lang="en-US" altLang="zh-CN" dirty="0">
                  <a:latin typeface="宋体" panose="02010600030101010101" pitchFamily="2" charset="-122"/>
                  <a:ea typeface="宋体" panose="02010600030101010101" pitchFamily="2" charset="-122"/>
                </a:endParaRPr>
              </a:p>
            </p:txBody>
          </p:sp>
        </mc:Choice>
        <mc:Fallback>
          <p:sp>
            <p:nvSpPr>
              <p:cNvPr id="4" name="矩形 3"/>
              <p:cNvSpPr>
                <a:spLocks noRot="1" noChangeAspect="1" noMove="1" noResize="1" noEditPoints="1" noAdjustHandles="1" noChangeArrowheads="1" noChangeShapeType="1" noTextEdit="1"/>
              </p:cNvSpPr>
              <p:nvPr/>
            </p:nvSpPr>
            <p:spPr>
              <a:xfrm>
                <a:off x="4533995" y="3069956"/>
                <a:ext cx="3901139" cy="1477328"/>
              </a:xfrm>
              <a:prstGeom prst="rect">
                <a:avLst/>
              </a:prstGeom>
              <a:blipFill rotWithShape="1">
                <a:blip r:embed="rId4"/>
                <a:stretch>
                  <a:fillRect l="-2" t="-25" r="-13450"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2231112" y="4987719"/>
                <a:ext cx="684937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panose="02040503050406030204" pitchFamily="18" charset="0"/>
                        </a:rPr>
                        <m:t>𝑝</m:t>
                      </m:r>
                      <m:d>
                        <m:dPr>
                          <m:ctrlPr>
                            <a:rPr lang="en-US" altLang="zh-CN" b="0" i="1" smtClean="0">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𝑎</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𝑏</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𝑐</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𝑑</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𝑒</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𝑓</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𝑔</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𝑧</m:t>
                          </m:r>
                        </m:e>
                      </m:d>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𝑐</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𝑎</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𝑏</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𝑝</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𝑧</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𝑎</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𝑏</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𝑐</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𝑑</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𝑦</m:t>
                      </m:r>
                      <m:r>
                        <a:rPr lang="en-US" altLang="zh-CN" b="0" i="1" smtClean="0">
                          <a:solidFill>
                            <a:srgbClr val="000000"/>
                          </a:solidFill>
                          <a:latin typeface="Cambria Math" panose="02040503050406030204" pitchFamily="18" charset="0"/>
                        </a:rPr>
                        <m:t>)</m:t>
                      </m:r>
                    </m:oMath>
                  </m:oMathPara>
                </a14:m>
                <a:endParaRPr lang="en-US" altLang="zh-CN" dirty="0">
                  <a:latin typeface="宋体" panose="02010600030101010101" pitchFamily="2" charset="-122"/>
                  <a:ea typeface="宋体" panose="02010600030101010101" pitchFamily="2" charset="-122"/>
                </a:endParaRPr>
              </a:p>
            </p:txBody>
          </p:sp>
        </mc:Choice>
        <mc:Fallback>
          <p:sp>
            <p:nvSpPr>
              <p:cNvPr id="9" name="矩形 8"/>
              <p:cNvSpPr>
                <a:spLocks noRot="1" noChangeAspect="1" noMove="1" noResize="1" noEditPoints="1" noAdjustHandles="1" noChangeArrowheads="1" noChangeShapeType="1" noTextEdit="1"/>
              </p:cNvSpPr>
              <p:nvPr/>
            </p:nvSpPr>
            <p:spPr>
              <a:xfrm>
                <a:off x="2231112" y="4987719"/>
                <a:ext cx="6849375" cy="369332"/>
              </a:xfrm>
              <a:prstGeom prst="rect">
                <a:avLst/>
              </a:prstGeom>
              <a:blipFill rotWithShape="1">
                <a:blip r:embed="rId5"/>
                <a:stretch>
                  <a:fillRect l="-5" t="-116" r="9" b="52"/>
                </a:stretch>
              </a:blipFill>
            </p:spPr>
            <p:txBody>
              <a:bodyPr/>
              <a:lstStyle/>
              <a:p>
                <a:r>
                  <a:rPr lang="zh-CN" altLang="en-US">
                    <a:noFill/>
                  </a:rPr>
                  <a:t> </a:t>
                </a:r>
              </a:p>
            </p:txBody>
          </p:sp>
        </mc:Fallback>
      </mc:AlternateContent>
      <p:sp>
        <p:nvSpPr>
          <p:cNvPr id="13" name="矩形 12"/>
          <p:cNvSpPr/>
          <p:nvPr/>
        </p:nvSpPr>
        <p:spPr>
          <a:xfrm>
            <a:off x="4894439" y="5496959"/>
            <a:ext cx="2262158"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画出它的网络架构图</a:t>
            </a:r>
            <a:endParaRPr lang="zh-CN" altLang="en-US" dirty="0"/>
          </a:p>
        </p:txBody>
      </p:sp>
      <p:sp>
        <p:nvSpPr>
          <p:cNvPr id="14" name="矩形 13"/>
          <p:cNvSpPr/>
          <p:nvPr/>
        </p:nvSpPr>
        <p:spPr>
          <a:xfrm>
            <a:off x="0" y="1123113"/>
            <a:ext cx="9080487" cy="461665"/>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概率图论：有向图模型</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模型表示</a:t>
            </a:r>
            <a:endParaRPr lang="en-US" altLang="zh-CN" sz="2400" dirty="0">
              <a:latin typeface="宋体" panose="02010600030101010101" pitchFamily="2" charset="-122"/>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18" name="矩形 17"/>
          <p:cNvSpPr/>
          <p:nvPr/>
        </p:nvSpPr>
        <p:spPr>
          <a:xfrm>
            <a:off x="0" y="1548127"/>
            <a:ext cx="9112246" cy="1015663"/>
          </a:xfrm>
          <a:prstGeom prst="rect">
            <a:avLst/>
          </a:prstGeom>
        </p:spPr>
        <p:txBody>
          <a:bodyPr wrap="square">
            <a:spAutoFit/>
          </a:bodyPr>
          <a:lstStyle/>
          <a:p>
            <a:r>
              <a:rPr lang="zh-CN" altLang="en-US" sz="2000" dirty="0">
                <a:latin typeface="宋体" panose="02010600030101010101" pitchFamily="2" charset="-122"/>
                <a:ea typeface="宋体" panose="02010600030101010101" pitchFamily="2" charset="-122"/>
              </a:rPr>
              <a:t>有向无环图：有向无环图(DAG)是由节点和单向箭头组成每个节点表示一个变量，“有向”是指以单向箭头表示变量之间的因果关系“无环”是指无法从某一个节点出发沿着箭头方向回到原节点,形成一个闭环</a:t>
            </a:r>
            <a:endParaRPr lang="zh-CN" altLang="en-US" sz="2000" dirty="0">
              <a:latin typeface="宋体" panose="02010600030101010101" pitchFamily="2" charset="-122"/>
              <a:ea typeface="宋体" panose="02010600030101010101" pitchFamily="2" charset="-122"/>
            </a:endParaRPr>
          </a:p>
        </p:txBody>
      </p:sp>
      <p:pic>
        <p:nvPicPr>
          <p:cNvPr id="19" name="图片 18"/>
          <p:cNvPicPr/>
          <p:nvPr/>
        </p:nvPicPr>
        <p:blipFill>
          <a:blip r:embed="rId2" cstate="print">
            <a:extLst>
              <a:ext uri="{28A0092B-C50C-407E-A947-70E740481C1C}">
                <a14:useLocalDpi xmlns:a14="http://schemas.microsoft.com/office/drawing/2010/main" val="0"/>
              </a:ext>
            </a:extLst>
          </a:blip>
          <a:stretch>
            <a:fillRect/>
          </a:stretch>
        </p:blipFill>
        <p:spPr>
          <a:xfrm>
            <a:off x="0" y="3214540"/>
            <a:ext cx="4417693" cy="3621772"/>
          </a:xfrm>
          <a:prstGeom prst="rect">
            <a:avLst/>
          </a:prstGeom>
        </p:spPr>
      </p:pic>
      <p:sp>
        <p:nvSpPr>
          <p:cNvPr id="2" name="椭圆 1"/>
          <p:cNvSpPr/>
          <p:nvPr/>
        </p:nvSpPr>
        <p:spPr>
          <a:xfrm>
            <a:off x="697584" y="3883843"/>
            <a:ext cx="1423447" cy="10369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8" name="矩形 7"/>
              <p:cNvSpPr/>
              <p:nvPr/>
            </p:nvSpPr>
            <p:spPr>
              <a:xfrm>
                <a:off x="4100681" y="4001680"/>
                <a:ext cx="5218929" cy="1148199"/>
              </a:xfrm>
              <a:prstGeom prst="rect">
                <a:avLst/>
              </a:prstGeom>
            </p:spPr>
            <p:txBody>
              <a:bodyPr wrap="none">
                <a:spAutoFit/>
              </a:bodyPr>
              <a:lstStyle/>
              <a:p>
                <a:r>
                  <a:rPr lang="zh-CN" altLang="en-US" dirty="0"/>
                  <a:t>贝叶斯</a:t>
                </a:r>
                <a14:m>
                  <m:oMath xmlns:m="http://schemas.openxmlformats.org/officeDocument/2006/math">
                    <m:r>
                      <a:rPr lang="zh-CN" altLang="en-US" i="1">
                        <a:latin typeface="Cambria Math" panose="02040503050406030204" pitchFamily="18" charset="0"/>
                      </a:rPr>
                      <m:t>网络</m:t>
                    </m:r>
                    <m:r>
                      <a:rPr lang="zh-CN" altLang="en-US" i="1" smtClean="0">
                        <a:latin typeface="Cambria Math" panose="02040503050406030204" pitchFamily="18" charset="0"/>
                      </a:rPr>
                      <m:t>的</m:t>
                    </m:r>
                    <m:r>
                      <a:rPr lang="zh-CN" altLang="en-US" i="1">
                        <a:latin typeface="Cambria Math" panose="02040503050406030204" pitchFamily="18" charset="0"/>
                      </a:rPr>
                      <m:t>紧凑</m:t>
                    </m:r>
                    <m:r>
                      <a:rPr lang="zh-CN" altLang="en-US" i="1" smtClean="0">
                        <a:latin typeface="Cambria Math" panose="02040503050406030204" pitchFamily="18" charset="0"/>
                      </a:rPr>
                      <m:t>联合</m:t>
                    </m:r>
                    <m:r>
                      <a:rPr lang="zh-CN" altLang="en-US" i="1">
                        <a:latin typeface="Cambria Math" panose="02040503050406030204" pitchFamily="18" charset="0"/>
                      </a:rPr>
                      <m:t>分布</m:t>
                    </m:r>
                  </m:oMath>
                </a14:m>
                <a:endParaRPr lang="en-US" altLang="zh-CN"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2</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𝐾</m:t>
                          </m:r>
                        </m:sub>
                      </m:sSub>
                      <m:r>
                        <a:rPr lang="zh-CN" altLang="en-US">
                          <a:latin typeface="Cambria Math" panose="02040503050406030204" pitchFamily="18" charset="0"/>
                        </a:rPr>
                        <m:t>)=</m:t>
                      </m:r>
                      <m:nary>
                        <m:naryPr>
                          <m:chr m:val="∏"/>
                          <m:grow m:val="on"/>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a:latin typeface="Cambria Math" panose="02040503050406030204" pitchFamily="18" charset="0"/>
                            </a:rPr>
                            <m:t>=</m:t>
                          </m:r>
                          <m:r>
                            <a:rPr lang="zh-CN" altLang="en-US">
                              <a:latin typeface="Cambria Math" panose="02040503050406030204" pitchFamily="18" charset="0"/>
                            </a:rPr>
                            <m:t>1</m:t>
                          </m:r>
                        </m:sub>
                        <m:sup>
                          <m:r>
                            <a:rPr lang="zh-CN" altLang="en-US" i="1">
                              <a:latin typeface="Cambria Math" panose="02040503050406030204" pitchFamily="18" charset="0"/>
                            </a:rPr>
                            <m:t>𝐾</m:t>
                          </m:r>
                        </m:sup>
                        <m:e>
                          <m:r>
                            <a:rPr lang="zh-CN" altLang="en-US">
                              <a:latin typeface="Cambria Math" panose="02040503050406030204" pitchFamily="18" charset="0"/>
                            </a:rPr>
                            <m:t> </m:t>
                          </m:r>
                        </m:e>
                      </m:nary>
                      <m:r>
                        <a:rPr lang="zh-CN" altLang="en-US" i="1">
                          <a:latin typeface="Cambria Math" panose="02040503050406030204" pitchFamily="18" charset="0"/>
                        </a:rPr>
                        <m:t>𝑝</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a:latin typeface="Cambria Math" panose="02040503050406030204" pitchFamily="18" charset="0"/>
                            </a:rPr>
                            <m:t>Pa</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m:t>
                              </m:r>
                            </m:sub>
                          </m:sSub>
                        </m:sub>
                      </m:sSub>
                      <m:r>
                        <a:rPr lang="en-US" altLang="zh-CN" b="0" i="1" smtClean="0">
                          <a:latin typeface="Cambria Math" panose="02040503050406030204" pitchFamily="18" charset="0"/>
                        </a:rPr>
                        <m:t>)</m:t>
                      </m:r>
                    </m:oMath>
                  </m:oMathPara>
                </a14:m>
                <a:endParaRPr lang="zh-CN" altLang="en-US" dirty="0"/>
              </a:p>
            </p:txBody>
          </p:sp>
        </mc:Choice>
        <mc:Fallback>
          <p:sp>
            <p:nvSpPr>
              <p:cNvPr id="8" name="矩形 7"/>
              <p:cNvSpPr>
                <a:spLocks noRot="1" noChangeAspect="1" noMove="1" noResize="1" noEditPoints="1" noAdjustHandles="1" noChangeArrowheads="1" noChangeShapeType="1" noTextEdit="1"/>
              </p:cNvSpPr>
              <p:nvPr/>
            </p:nvSpPr>
            <p:spPr>
              <a:xfrm>
                <a:off x="4100681" y="4001680"/>
                <a:ext cx="5218929" cy="1148199"/>
              </a:xfrm>
              <a:prstGeom prst="rect">
                <a:avLst/>
              </a:prstGeom>
              <a:blipFill rotWithShape="1">
                <a:blip r:embed="rId3"/>
                <a:stretch>
                  <a:fillRect l="-9" t="-47" r="7"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2262866" y="2496832"/>
                <a:ext cx="684937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panose="02040503050406030204" pitchFamily="18" charset="0"/>
                        </a:rPr>
                        <m:t>𝑝</m:t>
                      </m:r>
                      <m:d>
                        <m:dPr>
                          <m:ctrlPr>
                            <a:rPr lang="en-US" altLang="zh-CN" b="0" i="1" smtClean="0">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𝑎</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𝑏</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𝑐</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𝑑</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𝑒</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𝑓</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𝑔</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𝑧</m:t>
                          </m:r>
                        </m:e>
                      </m:d>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𝑐</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𝑎</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𝑏</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𝑝</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𝑧</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𝑎</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𝑏</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𝑐</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𝑑</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𝑦</m:t>
                      </m:r>
                      <m:r>
                        <a:rPr lang="en-US" altLang="zh-CN" b="0" i="1" smtClean="0">
                          <a:solidFill>
                            <a:srgbClr val="000000"/>
                          </a:solidFill>
                          <a:latin typeface="Cambria Math" panose="02040503050406030204" pitchFamily="18" charset="0"/>
                        </a:rPr>
                        <m:t>)</m:t>
                      </m:r>
                    </m:oMath>
                  </m:oMathPara>
                </a14:m>
                <a:endParaRPr lang="en-US" altLang="zh-CN" dirty="0">
                  <a:latin typeface="宋体" panose="02010600030101010101" pitchFamily="2" charset="-122"/>
                  <a:ea typeface="宋体" panose="02010600030101010101" pitchFamily="2" charset="-122"/>
                </a:endParaRPr>
              </a:p>
            </p:txBody>
          </p:sp>
        </mc:Choice>
        <mc:Fallback>
          <p:sp>
            <p:nvSpPr>
              <p:cNvPr id="16" name="矩形 15"/>
              <p:cNvSpPr>
                <a:spLocks noRot="1" noChangeAspect="1" noMove="1" noResize="1" noEditPoints="1" noAdjustHandles="1" noChangeArrowheads="1" noChangeShapeType="1" noTextEdit="1"/>
              </p:cNvSpPr>
              <p:nvPr/>
            </p:nvSpPr>
            <p:spPr>
              <a:xfrm>
                <a:off x="2262866" y="2496832"/>
                <a:ext cx="6849375" cy="369332"/>
              </a:xfrm>
              <a:prstGeom prst="rect">
                <a:avLst/>
              </a:prstGeom>
              <a:blipFill rotWithShape="1">
                <a:blip r:embed="rId4"/>
                <a:stretch>
                  <a:fillRect l="-5" t="-3" r="9" b="111"/>
                </a:stretch>
              </a:blipFill>
            </p:spPr>
            <p:txBody>
              <a:bodyPr/>
              <a:lstStyle/>
              <a:p>
                <a:r>
                  <a:rPr lang="zh-CN" altLang="en-US">
                    <a:noFill/>
                  </a:rPr>
                  <a:t> </a:t>
                </a:r>
              </a:p>
            </p:txBody>
          </p:sp>
        </mc:Fallback>
      </mc:AlternateContent>
      <p:sp>
        <p:nvSpPr>
          <p:cNvPr id="10" name="箭头: 下 9"/>
          <p:cNvSpPr/>
          <p:nvPr/>
        </p:nvSpPr>
        <p:spPr>
          <a:xfrm>
            <a:off x="5687553" y="2988804"/>
            <a:ext cx="678730" cy="10030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853287" y="3214540"/>
            <a:ext cx="1536569" cy="369332"/>
          </a:xfrm>
          <a:prstGeom prst="rect">
            <a:avLst/>
          </a:prstGeom>
          <a:noFill/>
        </p:spPr>
        <p:txBody>
          <a:bodyPr wrap="square" rtlCol="0">
            <a:spAutoFit/>
          </a:bodyPr>
          <a:lstStyle/>
          <a:p>
            <a:r>
              <a:rPr lang="zh-CN" altLang="en-US" dirty="0"/>
              <a:t>简化、变形</a:t>
            </a:r>
            <a:endParaRPr lang="zh-CN" altLang="en-US" dirty="0"/>
          </a:p>
        </p:txBody>
      </p:sp>
      <mc:AlternateContent xmlns:mc="http://schemas.openxmlformats.org/markup-compatibility/2006">
        <mc:Choice xmlns:a14="http://schemas.microsoft.com/office/drawing/2010/main" Requires="a14">
          <p:sp>
            <p:nvSpPr>
              <p:cNvPr id="20" name="文本框 19"/>
              <p:cNvSpPr txBox="1"/>
              <p:nvPr/>
            </p:nvSpPr>
            <p:spPr>
              <a:xfrm>
                <a:off x="4339306" y="5429727"/>
                <a:ext cx="4308047" cy="672428"/>
              </a:xfrm>
              <a:prstGeom prst="rect">
                <a:avLst/>
              </a:prstGeom>
              <a:noFill/>
            </p:spPr>
            <p:txBody>
              <a:bodyPr wrap="square" rtlCol="0">
                <a:spAutoFit/>
              </a:bodyPr>
              <a:lstStyle/>
              <a:p>
                <a:r>
                  <a:rPr lang="zh-CN" altLang="en-US" dirty="0"/>
                  <a:t>可以表示任意一个节点的联合概率分布</a:t>
                </a:r>
                <a:endParaRPr lang="en-US" altLang="zh-CN" dirty="0"/>
              </a:p>
              <a:p>
                <a14:m>
                  <m:oMath xmlns:m="http://schemas.openxmlformats.org/officeDocument/2006/math">
                    <m:sSub>
                      <m:sSubPr>
                        <m:ctrlPr>
                          <a:rPr lang="zh-CN" altLang="en-US" i="1">
                            <a:latin typeface="Cambria Math" panose="02040503050406030204" pitchFamily="18" charset="0"/>
                          </a:rPr>
                        </m:ctrlPr>
                      </m:sSubPr>
                      <m:e>
                        <m:r>
                          <m:rPr>
                            <m:sty m:val="p"/>
                          </m:rPr>
                          <a:rPr lang="zh-CN" altLang="en-US">
                            <a:latin typeface="Cambria Math" panose="02040503050406030204" pitchFamily="18" charset="0"/>
                          </a:rPr>
                          <m:t>Pa</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m:t>
                            </m:r>
                          </m:sub>
                        </m:sSub>
                      </m:sub>
                    </m:sSub>
                  </m:oMath>
                </a14:m>
                <a:r>
                  <a:rPr lang="zh-CN" altLang="en-US" dirty="0"/>
                  <a:t>就是</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m:t>
                        </m:r>
                      </m:sub>
                    </m:sSub>
                  </m:oMath>
                </a14:m>
                <a:r>
                  <a:rPr lang="zh-CN" altLang="en-US" dirty="0"/>
                  <a:t>的父结点</a:t>
                </a:r>
                <a:endParaRPr lang="zh-CN" altLang="en-US" dirty="0"/>
              </a:p>
            </p:txBody>
          </p:sp>
        </mc:Choice>
        <mc:Fallback>
          <p:sp>
            <p:nvSpPr>
              <p:cNvPr id="20" name="文本框 19"/>
              <p:cNvSpPr txBox="1">
                <a:spLocks noRot="1" noChangeAspect="1" noMove="1" noResize="1" noEditPoints="1" noAdjustHandles="1" noChangeArrowheads="1" noChangeShapeType="1" noTextEdit="1"/>
              </p:cNvSpPr>
              <p:nvPr/>
            </p:nvSpPr>
            <p:spPr>
              <a:xfrm>
                <a:off x="4339306" y="5429727"/>
                <a:ext cx="4308047" cy="672428"/>
              </a:xfrm>
              <a:prstGeom prst="rect">
                <a:avLst/>
              </a:prstGeom>
              <a:blipFill rotWithShape="1">
                <a:blip r:embed="rId5"/>
                <a:stretch>
                  <a:fillRect l="-8" t="-71" r="13" b="65"/>
                </a:stretch>
              </a:blipFill>
            </p:spPr>
            <p:txBody>
              <a:bodyPr/>
              <a:lstStyle/>
              <a:p>
                <a:r>
                  <a:rPr lang="zh-CN" altLang="en-US">
                    <a:noFill/>
                  </a:rPr>
                  <a:t> </a:t>
                </a:r>
              </a:p>
            </p:txBody>
          </p:sp>
        </mc:Fallback>
      </mc:AlternateContent>
      <p:sp>
        <p:nvSpPr>
          <p:cNvPr id="21" name="矩形 20"/>
          <p:cNvSpPr/>
          <p:nvPr/>
        </p:nvSpPr>
        <p:spPr>
          <a:xfrm>
            <a:off x="0" y="1123113"/>
            <a:ext cx="9080487" cy="461665"/>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概率图论：有向图模型</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模型表示</a:t>
            </a:r>
            <a:endParaRPr lang="en-US" altLang="zh-CN" sz="2400" dirty="0">
              <a:latin typeface="宋体" panose="02010600030101010101" pitchFamily="2" charset="-122"/>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389752"/>
            <a:ext cx="9144000" cy="4078496"/>
          </a:xfrm>
          <a:prstGeom prst="rect">
            <a:avLst/>
          </a:prstGeom>
        </p:spPr>
      </p:pic>
      <p:pic>
        <p:nvPicPr>
          <p:cNvPr id="3" name="图片 2"/>
          <p:cNvPicPr>
            <a:picLocks noChangeAspect="1"/>
          </p:cNvPicPr>
          <p:nvPr/>
        </p:nvPicPr>
        <p:blipFill>
          <a:blip r:embed="rId2"/>
          <a:stretch>
            <a:fillRect/>
          </a:stretch>
        </p:blipFill>
        <p:spPr>
          <a:xfrm>
            <a:off x="3090441" y="4887223"/>
            <a:ext cx="6053559" cy="581025"/>
          </a:xfrm>
          <a:prstGeom prst="rect">
            <a:avLst/>
          </a:prstGeom>
        </p:spPr>
      </p:pic>
      <p:pic>
        <p:nvPicPr>
          <p:cNvPr id="4" name="图片 3"/>
          <p:cNvPicPr>
            <a:picLocks noChangeAspect="1"/>
          </p:cNvPicPr>
          <p:nvPr/>
        </p:nvPicPr>
        <p:blipFill>
          <a:blip r:embed="rId2"/>
          <a:stretch>
            <a:fillRect/>
          </a:stretch>
        </p:blipFill>
        <p:spPr>
          <a:xfrm>
            <a:off x="0" y="4351020"/>
            <a:ext cx="1987296" cy="1117229"/>
          </a:xfrm>
          <a:prstGeom prst="rect">
            <a:avLst/>
          </a:prstGeom>
        </p:spPr>
      </p:pic>
      <p:pic>
        <p:nvPicPr>
          <p:cNvPr id="5" name="图片 4" descr="素材G"/>
          <p:cNvPicPr>
            <a:picLocks noChangeAspect="1"/>
          </p:cNvPicPr>
          <p:nvPr/>
        </p:nvPicPr>
        <p:blipFill>
          <a:blip r:embed="rId3"/>
          <a:stretch>
            <a:fillRect/>
          </a:stretch>
        </p:blipFill>
        <p:spPr>
          <a:xfrm>
            <a:off x="31759" y="59395"/>
            <a:ext cx="3154228" cy="708447"/>
          </a:xfrm>
          <a:prstGeom prst="rect">
            <a:avLst/>
          </a:prstGeom>
        </p:spPr>
      </p:pic>
      <p:sp>
        <p:nvSpPr>
          <p:cNvPr id="6" name="矩形 5"/>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pic>
        <p:nvPicPr>
          <p:cNvPr id="7" name="图片 6"/>
          <p:cNvPicPr>
            <a:picLocks noChangeAspect="1"/>
          </p:cNvPicPr>
          <p:nvPr/>
        </p:nvPicPr>
        <p:blipFill>
          <a:blip r:embed="rId2"/>
          <a:stretch>
            <a:fillRect/>
          </a:stretch>
        </p:blipFill>
        <p:spPr>
          <a:xfrm>
            <a:off x="1" y="1389751"/>
            <a:ext cx="1062006" cy="15624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mc:AlternateContent xmlns:mc="http://schemas.openxmlformats.org/markup-compatibility/2006">
        <mc:Choice xmlns:a14="http://schemas.microsoft.com/office/drawing/2010/main" Requires="a14">
          <p:sp>
            <p:nvSpPr>
              <p:cNvPr id="18" name="矩形 17"/>
              <p:cNvSpPr/>
              <p:nvPr/>
            </p:nvSpPr>
            <p:spPr>
              <a:xfrm>
                <a:off x="0" y="1548127"/>
                <a:ext cx="9112246" cy="1015663"/>
              </a:xfrm>
              <a:prstGeom prst="rect">
                <a:avLst/>
              </a:prstGeom>
            </p:spPr>
            <p:txBody>
              <a:bodyPr wrap="square">
                <a:spAutoFit/>
              </a:body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设两个随机变量</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𝑏</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，如果它们的联合概率分布满足</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𝑝</m:t>
                      </m:r>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𝑎</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𝑏</m:t>
                          </m:r>
                        </m:e>
                      </m:d>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𝑝</m:t>
                      </m:r>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𝑎</m:t>
                          </m:r>
                        </m:e>
                      </m:d>
                      <m:r>
                        <a:rPr lang="en-US" altLang="zh-CN" sz="2000" i="1">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𝑏</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则称随机变量</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𝑏</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是相互独立的，记为</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𝑎</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𝑏</m:t>
                    </m:r>
                  </m:oMath>
                </a14:m>
                <a:r>
                  <a:rPr lang="en-US" altLang="zh-CN" sz="2000" dirty="0">
                    <a:ea typeface="宋体" panose="02010600030101010101" pitchFamily="2" charset="-122"/>
                    <a:cs typeface="Times New Roman" panose="02020603050405020304" pitchFamily="18" charset="0"/>
                  </a:rPr>
                  <a:t>.</a:t>
                </a:r>
                <a:endParaRPr lang="en-US" altLang="zh-CN" sz="2000" dirty="0">
                  <a:ea typeface="宋体" panose="02010600030101010101" pitchFamily="2" charset="-122"/>
                  <a:cs typeface="Times New Roman" panose="02020603050405020304" pitchFamily="18" charset="0"/>
                </a:endParaRPr>
              </a:p>
            </p:txBody>
          </p:sp>
        </mc:Choice>
        <mc:Fallback>
          <p:sp>
            <p:nvSpPr>
              <p:cNvPr id="18" name="矩形 17"/>
              <p:cNvSpPr>
                <a:spLocks noRot="1" noChangeAspect="1" noMove="1" noResize="1" noEditPoints="1" noAdjustHandles="1" noChangeArrowheads="1" noChangeShapeType="1" noTextEdit="1"/>
              </p:cNvSpPr>
              <p:nvPr/>
            </p:nvSpPr>
            <p:spPr>
              <a:xfrm>
                <a:off x="0" y="1548127"/>
                <a:ext cx="9112246" cy="1015663"/>
              </a:xfrm>
              <a:prstGeom prst="rect">
                <a:avLst/>
              </a:prstGeom>
              <a:blipFill rotWithShape="1">
                <a:blip r:embed="rId2"/>
                <a:stretch>
                  <a:fillRect t="-62" r="7" b="29"/>
                </a:stretch>
              </a:blipFill>
            </p:spPr>
            <p:txBody>
              <a:bodyPr/>
              <a:lstStyle/>
              <a:p>
                <a:r>
                  <a:rPr lang="zh-CN" altLang="en-US">
                    <a:noFill/>
                  </a:rPr>
                  <a:t> </a:t>
                </a:r>
              </a:p>
            </p:txBody>
          </p:sp>
        </mc:Fallback>
      </mc:AlternateContent>
      <p:sp>
        <p:nvSpPr>
          <p:cNvPr id="21" name="矩形 20"/>
          <p:cNvSpPr/>
          <p:nvPr/>
        </p:nvSpPr>
        <p:spPr>
          <a:xfrm>
            <a:off x="0" y="1123113"/>
            <a:ext cx="9080487" cy="461665"/>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概率图论：有向图模型</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条件独立性</a:t>
            </a:r>
            <a:endParaRPr lang="en-US" altLang="zh-CN" sz="2400" dirty="0">
              <a:latin typeface="宋体" panose="02010600030101010101" pitchFamily="2" charset="-122"/>
              <a:ea typeface="宋体" panose="02010600030101010101" pitchFamily="2" charset="-122"/>
            </a:endParaRPr>
          </a:p>
        </p:txBody>
      </p:sp>
      <p:sp>
        <p:nvSpPr>
          <p:cNvPr id="3" name="箭头: 下 2"/>
          <p:cNvSpPr/>
          <p:nvPr/>
        </p:nvSpPr>
        <p:spPr>
          <a:xfrm>
            <a:off x="4242061" y="2686640"/>
            <a:ext cx="659877" cy="13234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833297" y="3059668"/>
            <a:ext cx="4376691" cy="646331"/>
          </a:xfrm>
          <a:prstGeom prst="rect">
            <a:avLst/>
          </a:prstGeom>
        </p:spPr>
        <p:txBody>
          <a:bodyPr wrap="square">
            <a:spAutoFit/>
          </a:bodyPr>
          <a:lstStyle/>
          <a:p>
            <a:r>
              <a:rPr lang="zh-CN" altLang="en-US" dirty="0">
                <a:latin typeface="宋体" panose="02010600030101010101" pitchFamily="2" charset="-122"/>
                <a:ea typeface="宋体" panose="02010600030101010101" pitchFamily="2" charset="-122"/>
              </a:rPr>
              <a:t>事实上，很多时候独立性都是有条件的，需要在给定条件下才能成立</a:t>
            </a:r>
            <a:endParaRPr lang="zh-CN" altLang="en-US" dirty="0"/>
          </a:p>
        </p:txBody>
      </p:sp>
      <mc:AlternateContent xmlns:mc="http://schemas.openxmlformats.org/markup-compatibility/2006">
        <mc:Choice xmlns:a14="http://schemas.microsoft.com/office/drawing/2010/main" Requires="a14">
          <p:sp>
            <p:nvSpPr>
              <p:cNvPr id="5" name="矩形 4"/>
              <p:cNvSpPr/>
              <p:nvPr/>
            </p:nvSpPr>
            <p:spPr>
              <a:xfrm>
                <a:off x="1608873" y="4132929"/>
                <a:ext cx="6103855" cy="646331"/>
              </a:xfrm>
              <a:prstGeom prst="rect">
                <a:avLst/>
              </a:prstGeom>
            </p:spPr>
            <p:txBody>
              <a:bodyPr wrap="square">
                <a:spAutoFit/>
              </a:bodyPr>
              <a:lstStyle/>
              <a:p>
                <a:pPr>
                  <a:spcBef>
                    <a:spcPct val="0"/>
                  </a:spcBef>
                  <a:buFontTx/>
                  <a:buNone/>
                </a:pPr>
                <a:r>
                  <a:rPr lang="zh-CN" altLang="en-US" dirty="0">
                    <a:ea typeface="宋体" panose="02010600030101010101" pitchFamily="2" charset="-122"/>
                    <a:cs typeface="Times New Roman" panose="02020603050405020304" pitchFamily="18" charset="0"/>
                  </a:rPr>
                  <a:t>给定一个额外的随机变量</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𝑐</m:t>
                    </m:r>
                  </m:oMath>
                </a14:m>
                <a:r>
                  <a:rPr lang="zh-CN" altLang="en-US" dirty="0">
                    <a:ea typeface="宋体" panose="02010600030101010101" pitchFamily="2" charset="-122"/>
                    <a:cs typeface="Times New Roman" panose="02020603050405020304" pitchFamily="18" charset="0"/>
                  </a:rPr>
                  <a:t>后，</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en-US" dirty="0">
                    <a:ea typeface="宋体" panose="02010600030101010101" pitchFamily="2" charset="-122"/>
                    <a:cs typeface="Times New Roman" panose="02020603050405020304" pitchFamily="18" charset="0"/>
                  </a:rPr>
                  <a:t>和</a:t>
                </a:r>
                <a14:m>
                  <m:oMath xmlns:m="http://schemas.openxmlformats.org/officeDocument/2006/math">
                    <m:r>
                      <a:rPr lang="en-US" altLang="zh-CN" i="1" dirty="0">
                        <a:latin typeface="Cambria Math" panose="02040503050406030204" pitchFamily="18" charset="0"/>
                        <a:ea typeface="宋体" panose="02010600030101010101" pitchFamily="2" charset="-122"/>
                        <a:cs typeface="Times New Roman" panose="02020603050405020304" pitchFamily="18" charset="0"/>
                      </a:rPr>
                      <m:t>𝑏</m:t>
                    </m:r>
                  </m:oMath>
                </a14:m>
                <a:r>
                  <a:rPr lang="zh-CN" altLang="en-US" dirty="0">
                    <a:ea typeface="宋体" panose="02010600030101010101" pitchFamily="2" charset="-122"/>
                    <a:cs typeface="Times New Roman" panose="02020603050405020304" pitchFamily="18" charset="0"/>
                  </a:rPr>
                  <a:t>的联合分布可以写作</a:t>
                </a:r>
                <a:endParaRPr lang="en-US" altLang="zh-CN" dirty="0">
                  <a:ea typeface="宋体" panose="02010600030101010101" pitchFamily="2" charset="-122"/>
                  <a:cs typeface="Times New Roman" panose="02020603050405020304" pitchFamily="18" charset="0"/>
                </a:endParaRPr>
              </a:p>
              <a:p>
                <a:pPr>
                  <a:spcBef>
                    <a:spcPct val="0"/>
                  </a:spcBef>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𝑝</m:t>
                      </m:r>
                      <m:d>
                        <m:d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i="1">
                              <a:latin typeface="Cambria Math" panose="02040503050406030204" pitchFamily="18" charset="0"/>
                              <a:ea typeface="宋体" panose="02010600030101010101" pitchFamily="2" charset="-122"/>
                              <a:cs typeface="Times New Roman" panose="02020603050405020304" pitchFamily="18" charset="0"/>
                            </a:rPr>
                            <m:t>𝑎</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𝑏</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𝑐</m:t>
                          </m:r>
                        </m:e>
                      </m:d>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𝑝</m:t>
                      </m:r>
                      <m:d>
                        <m:d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i="1">
                              <a:latin typeface="Cambria Math" panose="02040503050406030204" pitchFamily="18" charset="0"/>
                              <a:ea typeface="宋体" panose="02010600030101010101" pitchFamily="2" charset="-122"/>
                              <a:cs typeface="Times New Roman" panose="02020603050405020304" pitchFamily="18" charset="0"/>
                            </a:rPr>
                            <m:t>𝑎</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𝑐</m:t>
                          </m:r>
                        </m:e>
                      </m:d>
                      <m:r>
                        <a:rPr lang="en-US" altLang="zh-CN" i="1">
                          <a:latin typeface="Cambria Math" panose="02040503050406030204" pitchFamily="18" charset="0"/>
                          <a:ea typeface="宋体" panose="02010600030101010101" pitchFamily="2" charset="-122"/>
                          <a:cs typeface="Times New Roman" panose="02020603050405020304" pitchFamily="18" charset="0"/>
                        </a:rPr>
                        <m:t>𝑝</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𝑏</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𝑐</m:t>
                      </m:r>
                      <m:r>
                        <a:rPr lang="en-US" altLang="zh-CN" i="1">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dirty="0">
                  <a:ea typeface="宋体" panose="02010600030101010101" pitchFamily="2" charset="-122"/>
                  <a:cs typeface="Times New Roman" panose="020206030504050203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1608873" y="4132929"/>
                <a:ext cx="6103855" cy="646331"/>
              </a:xfrm>
              <a:prstGeom prst="rect">
                <a:avLst/>
              </a:prstGeom>
              <a:blipFill rotWithShape="1">
                <a:blip r:embed="rId3"/>
                <a:stretch>
                  <a:fillRect l="-7" t="-54" b="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2714030" y="5579218"/>
                <a:ext cx="4238533" cy="369332"/>
              </a:xfrm>
              <a:prstGeom prst="rect">
                <a:avLst/>
              </a:prstGeom>
            </p:spPr>
            <p:txBody>
              <a:bodyPr wrap="none">
                <a:spAutoFit/>
              </a:bodyPr>
              <a:lstStyle/>
              <a:p>
                <a:pPr>
                  <a:spcBef>
                    <a:spcPct val="0"/>
                  </a:spcBef>
                  <a:buFontTx/>
                  <a:buNone/>
                </a:pPr>
                <a:r>
                  <a:rPr lang="zh-CN" altLang="en-US" dirty="0">
                    <a:ea typeface="宋体" panose="02010600030101010101" pitchFamily="2" charset="-122"/>
                    <a:cs typeface="Times New Roman" panose="02020603050405020304" pitchFamily="18" charset="0"/>
                  </a:rPr>
                  <a:t>此时称</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en-US" dirty="0">
                    <a:ea typeface="宋体" panose="02010600030101010101" pitchFamily="2" charset="-122"/>
                    <a:cs typeface="Times New Roman" panose="02020603050405020304" pitchFamily="18" charset="0"/>
                  </a:rPr>
                  <a:t>和</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𝑏</m:t>
                    </m:r>
                  </m:oMath>
                </a14:m>
                <a:r>
                  <a:rPr lang="zh-CN" altLang="en-US" dirty="0">
                    <a:ea typeface="宋体" panose="02010600030101010101" pitchFamily="2" charset="-122"/>
                    <a:cs typeface="Times New Roman" panose="02020603050405020304" pitchFamily="18" charset="0"/>
                  </a:rPr>
                  <a:t>是条件独立的，记为</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𝑎</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𝑏</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𝑐</m:t>
                    </m:r>
                  </m:oMath>
                </a14:m>
                <a:r>
                  <a:rPr lang="en-US" altLang="zh-CN" dirty="0">
                    <a:ea typeface="宋体" panose="02010600030101010101" pitchFamily="2" charset="-122"/>
                    <a:cs typeface="Times New Roman" panose="02020603050405020304" pitchFamily="18" charset="0"/>
                  </a:rPr>
                  <a:t>.</a:t>
                </a:r>
                <a:endParaRPr lang="en-US" altLang="zh-CN" dirty="0">
                  <a:ea typeface="宋体" panose="02010600030101010101" pitchFamily="2" charset="-122"/>
                  <a:cs typeface="Times New Roman" panose="02020603050405020304" pitchFamily="18" charset="0"/>
                </a:endParaRPr>
              </a:p>
            </p:txBody>
          </p:sp>
        </mc:Choice>
        <mc:Fallback>
          <p:sp>
            <p:nvSpPr>
              <p:cNvPr id="6" name="矩形 5"/>
              <p:cNvSpPr>
                <a:spLocks noRot="1" noChangeAspect="1" noMove="1" noResize="1" noEditPoints="1" noAdjustHandles="1" noChangeArrowheads="1" noChangeShapeType="1" noTextEdit="1"/>
              </p:cNvSpPr>
              <p:nvPr/>
            </p:nvSpPr>
            <p:spPr>
              <a:xfrm>
                <a:off x="2714030" y="5579218"/>
                <a:ext cx="4238533" cy="369332"/>
              </a:xfrm>
              <a:prstGeom prst="rect">
                <a:avLst/>
              </a:prstGeom>
              <a:blipFill rotWithShape="1">
                <a:blip r:embed="rId4"/>
                <a:stretch>
                  <a:fillRect l="-1" t="-29" r="14" b="137"/>
                </a:stretch>
              </a:blipFill>
            </p:spPr>
            <p:txBody>
              <a:bodyPr/>
              <a:lstStyle/>
              <a:p>
                <a:r>
                  <a:rPr lang="zh-CN" altLang="en-US">
                    <a:noFill/>
                  </a:rPr>
                  <a:t> </a:t>
                </a:r>
              </a:p>
            </p:txBody>
          </p:sp>
        </mc:Fallback>
      </mc:AlternateContent>
      <p:sp>
        <p:nvSpPr>
          <p:cNvPr id="17" name="箭头: 下 16"/>
          <p:cNvSpPr/>
          <p:nvPr/>
        </p:nvSpPr>
        <p:spPr>
          <a:xfrm>
            <a:off x="4242061" y="4825425"/>
            <a:ext cx="659877"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21" name="矩形 20"/>
          <p:cNvSpPr/>
          <p:nvPr/>
        </p:nvSpPr>
        <p:spPr>
          <a:xfrm>
            <a:off x="0" y="1123113"/>
            <a:ext cx="9080487" cy="461665"/>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概率图论：有向图模型</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条件独立性</a:t>
            </a:r>
            <a:endParaRPr lang="en-US" altLang="zh-CN" sz="2400" dirty="0">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2" name="矩形 1"/>
              <p:cNvSpPr/>
              <p:nvPr/>
            </p:nvSpPr>
            <p:spPr>
              <a:xfrm>
                <a:off x="31758" y="1665930"/>
                <a:ext cx="9112241" cy="1754326"/>
              </a:xfrm>
              <a:prstGeom prst="rect">
                <a:avLst/>
              </a:prstGeom>
            </p:spPr>
            <p:txBody>
              <a:bodyPr wrap="square">
                <a:spAutoFit/>
              </a:bodyPr>
              <a:lstStyle/>
              <a:p>
                <a:pPr>
                  <a:spcBef>
                    <a:spcPct val="0"/>
                  </a:spcBef>
                  <a:buFontTx/>
                  <a:buNone/>
                </a:pPr>
                <a:r>
                  <a:rPr lang="zh-CN" altLang="en-US" dirty="0">
                    <a:ea typeface="宋体" panose="02010600030101010101" pitchFamily="2" charset="-122"/>
                    <a:cs typeface="Times New Roman" panose="02020603050405020304" pitchFamily="18" charset="0"/>
                  </a:rPr>
                  <a:t>贝叶斯网络中每一个节点在给定其父节点的条件下与其他非后代节点条件独立。</a:t>
                </a:r>
                <a:endParaRPr lang="en-US" altLang="zh-CN" dirty="0">
                  <a:ea typeface="宋体" panose="02010600030101010101" pitchFamily="2" charset="-122"/>
                  <a:cs typeface="Times New Roman" panose="02020603050405020304" pitchFamily="18" charset="0"/>
                </a:endParaRPr>
              </a:p>
              <a:p>
                <a:pPr>
                  <a:spcBef>
                    <a:spcPct val="0"/>
                  </a:spcBef>
                  <a:buFontTx/>
                  <a:buNone/>
                </a:pPr>
                <a:r>
                  <a:rPr lang="zh-CN" altLang="en-US" dirty="0">
                    <a:ea typeface="宋体" panose="02010600030101010101" pitchFamily="2" charset="-122"/>
                    <a:cs typeface="Times New Roman" panose="02020603050405020304" pitchFamily="18" charset="0"/>
                  </a:rPr>
                  <a:t>由一个有向无环图</a:t>
                </a:r>
                <a14:m>
                  <m:oMath xmlns:m="http://schemas.openxmlformats.org/officeDocument/2006/math">
                    <m:r>
                      <a:rPr lang="zh-CN" altLang="en-US" i="1">
                        <a:latin typeface="Cambria Math" panose="02040503050406030204" pitchFamily="18" charset="0"/>
                        <a:ea typeface="宋体" panose="02010600030101010101" pitchFamily="2" charset="-122"/>
                        <a:cs typeface="Times New Roman" panose="02020603050405020304" pitchFamily="18" charset="0"/>
                      </a:rPr>
                      <m:t>𝒢</m:t>
                    </m:r>
                  </m:oMath>
                </a14:m>
                <a:r>
                  <a:rPr lang="zh-CN" altLang="en-US" dirty="0">
                    <a:ea typeface="宋体" panose="02010600030101010101" pitchFamily="2" charset="-122"/>
                    <a:cs typeface="Times New Roman" panose="02020603050405020304" pitchFamily="18" charset="0"/>
                  </a:rPr>
                  <a:t>及其联合分布</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𝑝</m:t>
                    </m:r>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𝐾</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dirty="0">
                    <a:ea typeface="宋体" panose="02010600030101010101" pitchFamily="2" charset="-122"/>
                    <a:cs typeface="Times New Roman" panose="02020603050405020304" pitchFamily="18" charset="0"/>
                  </a:rPr>
                  <a:t>构成的一个贝叶斯网络，其联合分布满足条件独立性：</a:t>
                </a:r>
                <a:endParaRPr lang="en-US" altLang="zh-CN" dirty="0">
                  <a:ea typeface="宋体" panose="02010600030101010101" pitchFamily="2" charset="-122"/>
                  <a:cs typeface="Times New Roman" panose="02020603050405020304" pitchFamily="18" charset="0"/>
                </a:endParaRPr>
              </a:p>
              <a:p>
                <a:pPr>
                  <a:spcBef>
                    <a:spcPct val="0"/>
                  </a:spcBef>
                  <a:buFontTx/>
                  <a:buNone/>
                </a:pPr>
                <a:endParaRPr lang="en-US" altLang="zh-CN" dirty="0">
                  <a:ea typeface="宋体" panose="02010600030101010101" pitchFamily="2" charset="-122"/>
                  <a:cs typeface="Times New Roman" panose="02020603050405020304" pitchFamily="18" charset="0"/>
                </a:endParaRPr>
              </a:p>
              <a:p>
                <a:pPr>
                  <a:spcBef>
                    <a:spcPct val="0"/>
                  </a:spcBef>
                  <a:buFontTx/>
                  <a:buNone/>
                </a:pPr>
                <a:endParaRPr lang="en-US" altLang="zh-CN" dirty="0">
                  <a:ea typeface="宋体" panose="02010600030101010101" pitchFamily="2" charset="-122"/>
                  <a:cs typeface="Times New Roman" panose="02020603050405020304" pitchFamily="18" charset="0"/>
                </a:endParaRPr>
              </a:p>
              <a:p>
                <a:pPr>
                  <a:spcBef>
                    <a:spcPct val="0"/>
                  </a:spcBef>
                  <a:buFontTx/>
                  <a:buNone/>
                </a:pPr>
                <a:r>
                  <a:rPr lang="zh-CN" altLang="en-US" dirty="0">
                    <a:ea typeface="宋体" panose="02010600030101010101" pitchFamily="2" charset="-122"/>
                    <a:cs typeface="Times New Roman" panose="02020603050405020304" pitchFamily="18" charset="0"/>
                  </a:rPr>
                  <a:t>其中，</a:t>
                </a:r>
                <a14:m>
                  <m:oMath xmlns:m="http://schemas.openxmlformats.org/officeDocument/2006/math">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NonDesc</m:t>
                    </m:r>
                    <m:r>
                      <a:rPr lang="en-US" altLang="zh-CN">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x</m:t>
                        </m:r>
                      </m:e>
                      <m:sub>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k</m:t>
                        </m:r>
                      </m:sub>
                    </m:sSub>
                    <m:r>
                      <a:rPr lang="en-US" altLang="zh-CN">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dirty="0">
                    <a:ea typeface="宋体" panose="02010600030101010101" pitchFamily="2" charset="-122"/>
                    <a:cs typeface="Times New Roman" panose="02020603050405020304" pitchFamily="18" charset="0"/>
                  </a:rPr>
                  <a:t>表示除</a:t>
                </a:r>
                <a14:m>
                  <m:oMath xmlns:m="http://schemas.openxmlformats.org/officeDocument/2006/math">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Pa</m:t>
                    </m:r>
                    <m:r>
                      <a:rPr lang="en-US" altLang="zh-CN">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dirty="0">
                    <a:ea typeface="宋体" panose="02010600030101010101" pitchFamily="2" charset="-122"/>
                    <a:cs typeface="Times New Roman" panose="02020603050405020304" pitchFamily="18" charset="0"/>
                  </a:rPr>
                  <a:t>之外</a:t>
                </a:r>
                <a14:m>
                  <m:oMath xmlns:m="http://schemas.openxmlformats.org/officeDocument/2006/math">
                    <m:sSub>
                      <m:sSubPr>
                        <m:ctrlPr>
                          <a:rPr lang="en-US" altLang="zh-CN" i="1" dirty="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dirty="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dirty="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dirty="0">
                    <a:ea typeface="宋体" panose="02010600030101010101" pitchFamily="2" charset="-122"/>
                    <a:cs typeface="Times New Roman" panose="02020603050405020304" pitchFamily="18" charset="0"/>
                  </a:rPr>
                  <a:t>的非后代节点。</a:t>
                </a:r>
                <a:endParaRPr lang="en-US" altLang="zh-CN" dirty="0">
                  <a:ea typeface="宋体" panose="02010600030101010101" pitchFamily="2" charset="-122"/>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31758" y="1665930"/>
                <a:ext cx="9112241" cy="1754326"/>
              </a:xfrm>
              <a:prstGeom prst="rect">
                <a:avLst/>
              </a:prstGeom>
              <a:blipFill rotWithShape="1">
                <a:blip r:embed="rId2"/>
                <a:stretch>
                  <a:fillRect t="-19" r="7"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对象 11"/>
              <p:cNvSpPr txBox="1"/>
              <p:nvPr/>
            </p:nvSpPr>
            <p:spPr bwMode="auto">
              <a:xfrm>
                <a:off x="2892425" y="2622550"/>
                <a:ext cx="3954145" cy="303530"/>
              </a:xfrm>
              <a:prstGeom prst="rect">
                <a:avLst/>
              </a:prstGeom>
              <a:noFill/>
            </p:spPr>
            <p:txBody>
              <a:bodyPr>
                <a:noAutofit/>
              </a:bodyPr>
              <a:lstStyle/>
              <a:p>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NonDesc</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Pa</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12" name="对象 11"/>
              <p:cNvSpPr txBox="1">
                <a:spLocks noRot="1" noChangeAspect="1" noMove="1" noResize="1" noEditPoints="1" noAdjustHandles="1" noChangeArrowheads="1" noChangeShapeType="1" noTextEdit="1"/>
              </p:cNvSpPr>
              <p:nvPr/>
            </p:nvSpPr>
            <p:spPr bwMode="auto">
              <a:xfrm>
                <a:off x="2892425" y="2622550"/>
                <a:ext cx="3954145" cy="303530"/>
              </a:xfrm>
              <a:prstGeom prst="rect">
                <a:avLst/>
              </a:prstGeom>
              <a:blipFill rotWithShape="1">
                <a:blip r:embed="rId3"/>
                <a:stretch>
                  <a:fillRect b="-5439"/>
                </a:stretch>
              </a:blipFill>
            </p:spPr>
            <p:txBody>
              <a:bodyPr/>
              <a:lstStyle/>
              <a:p>
                <a:r>
                  <a:rPr lang="zh-CN" altLang="en-US">
                    <a:noFill/>
                  </a:rPr>
                  <a:t> </a:t>
                </a:r>
              </a:p>
            </p:txBody>
          </p:sp>
        </mc:Fallback>
      </mc:AlternateContent>
      <p:sp>
        <p:nvSpPr>
          <p:cNvPr id="8" name="椭圆 7"/>
          <p:cNvSpPr/>
          <p:nvPr/>
        </p:nvSpPr>
        <p:spPr>
          <a:xfrm>
            <a:off x="3748757" y="4236237"/>
            <a:ext cx="490194" cy="490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720476" y="5244693"/>
            <a:ext cx="490194" cy="490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861120" y="5244693"/>
            <a:ext cx="490194" cy="490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579833" y="5244693"/>
            <a:ext cx="490194" cy="490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endCxn id="15" idx="0"/>
          </p:cNvCxnSpPr>
          <p:nvPr/>
        </p:nvCxnSpPr>
        <p:spPr>
          <a:xfrm flipH="1">
            <a:off x="3965573" y="4481334"/>
            <a:ext cx="113122" cy="763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8" idx="5"/>
            <a:endCxn id="16" idx="1"/>
          </p:cNvCxnSpPr>
          <p:nvPr/>
        </p:nvCxnSpPr>
        <p:spPr>
          <a:xfrm>
            <a:off x="4167164" y="4654644"/>
            <a:ext cx="765743" cy="661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8" idx="3"/>
          </p:cNvCxnSpPr>
          <p:nvPr/>
        </p:nvCxnSpPr>
        <p:spPr>
          <a:xfrm flipH="1">
            <a:off x="2887806" y="4654644"/>
            <a:ext cx="932738" cy="590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矩形 30"/>
              <p:cNvSpPr/>
              <p:nvPr/>
            </p:nvSpPr>
            <p:spPr>
              <a:xfrm>
                <a:off x="4203932" y="4076109"/>
                <a:ext cx="95994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nor/>
                        </m:rPr>
                        <a:rPr lang="zh-CN" altLang="en-US">
                          <a:solidFill>
                            <a:srgbClr val="000000"/>
                          </a:solidFill>
                          <a:latin typeface="Cambria Math" panose="02040503050406030204" pitchFamily="18" charset="0"/>
                        </a:rPr>
                        <m:t>Pa</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31" name="矩形 30"/>
              <p:cNvSpPr>
                <a:spLocks noRot="1" noChangeAspect="1" noMove="1" noResize="1" noEditPoints="1" noAdjustHandles="1" noChangeArrowheads="1" noChangeShapeType="1" noTextEdit="1"/>
              </p:cNvSpPr>
              <p:nvPr/>
            </p:nvSpPr>
            <p:spPr>
              <a:xfrm>
                <a:off x="4203932" y="4076109"/>
                <a:ext cx="959942" cy="369332"/>
              </a:xfrm>
              <a:prstGeom prst="rect">
                <a:avLst/>
              </a:prstGeom>
              <a:blipFill rotWithShape="1">
                <a:blip r:embed="rId4"/>
                <a:stretch>
                  <a:fillRect l="-24" t="-12" r="6" b="1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矩形 31"/>
              <p:cNvSpPr/>
              <p:nvPr/>
            </p:nvSpPr>
            <p:spPr>
              <a:xfrm>
                <a:off x="2349094" y="5817136"/>
                <a:ext cx="47583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𝑘</m:t>
                          </m:r>
                        </m:sub>
                      </m:sSub>
                    </m:oMath>
                  </m:oMathPara>
                </a14:m>
                <a:endParaRPr lang="zh-CN" altLang="en-US" dirty="0"/>
              </a:p>
            </p:txBody>
          </p:sp>
        </mc:Choice>
        <mc:Fallback>
          <p:sp>
            <p:nvSpPr>
              <p:cNvPr id="32" name="矩形 31"/>
              <p:cNvSpPr>
                <a:spLocks noRot="1" noChangeAspect="1" noMove="1" noResize="1" noEditPoints="1" noAdjustHandles="1" noChangeArrowheads="1" noChangeShapeType="1" noTextEdit="1"/>
              </p:cNvSpPr>
              <p:nvPr/>
            </p:nvSpPr>
            <p:spPr>
              <a:xfrm>
                <a:off x="2349094" y="5817136"/>
                <a:ext cx="475836" cy="369332"/>
              </a:xfrm>
              <a:prstGeom prst="rect">
                <a:avLst/>
              </a:prstGeom>
              <a:blipFill rotWithShape="1">
                <a:blip r:embed="rId5"/>
                <a:stretch>
                  <a:fillRect l="-48" t="-145" r="95" b="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矩形 32"/>
              <p:cNvSpPr/>
              <p:nvPr/>
            </p:nvSpPr>
            <p:spPr>
              <a:xfrm>
                <a:off x="3186870" y="5946772"/>
                <a:ext cx="1540230"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nor/>
                        </m:rPr>
                        <a:rPr lang="zh-CN" altLang="en-US">
                          <a:solidFill>
                            <a:srgbClr val="000000"/>
                          </a:solidFill>
                          <a:latin typeface="Cambria Math" panose="02040503050406030204" pitchFamily="18" charset="0"/>
                        </a:rPr>
                        <m:t>NonDesc</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33" name="矩形 32"/>
              <p:cNvSpPr>
                <a:spLocks noRot="1" noChangeAspect="1" noMove="1" noResize="1" noEditPoints="1" noAdjustHandles="1" noChangeArrowheads="1" noChangeShapeType="1" noTextEdit="1"/>
              </p:cNvSpPr>
              <p:nvPr/>
            </p:nvSpPr>
            <p:spPr>
              <a:xfrm>
                <a:off x="3186870" y="5946772"/>
                <a:ext cx="1540230" cy="369332"/>
              </a:xfrm>
              <a:prstGeom prst="rect">
                <a:avLst/>
              </a:prstGeom>
              <a:blipFill rotWithShape="1">
                <a:blip r:embed="rId6"/>
                <a:stretch>
                  <a:fillRect l="-29" t="-171" r="10" b="1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矩形 34"/>
              <p:cNvSpPr/>
              <p:nvPr/>
            </p:nvSpPr>
            <p:spPr>
              <a:xfrm>
                <a:off x="4861120" y="5836135"/>
                <a:ext cx="1540230"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nor/>
                        </m:rPr>
                        <a:rPr lang="zh-CN" altLang="en-US">
                          <a:solidFill>
                            <a:srgbClr val="000000"/>
                          </a:solidFill>
                          <a:latin typeface="Cambria Math" panose="02040503050406030204" pitchFamily="18" charset="0"/>
                        </a:rPr>
                        <m:t>NonDesc</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35" name="矩形 34"/>
              <p:cNvSpPr>
                <a:spLocks noRot="1" noChangeAspect="1" noMove="1" noResize="1" noEditPoints="1" noAdjustHandles="1" noChangeArrowheads="1" noChangeShapeType="1" noTextEdit="1"/>
              </p:cNvSpPr>
              <p:nvPr/>
            </p:nvSpPr>
            <p:spPr>
              <a:xfrm>
                <a:off x="4861120" y="5836135"/>
                <a:ext cx="1540230" cy="369332"/>
              </a:xfrm>
              <a:prstGeom prst="rect">
                <a:avLst/>
              </a:prstGeom>
              <a:blipFill rotWithShape="1">
                <a:blip r:embed="rId6"/>
                <a:stretch>
                  <a:fillRect l="-13" t="-131" r="36" b="67"/>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3" name="矩形 2"/>
          <p:cNvSpPr/>
          <p:nvPr/>
        </p:nvSpPr>
        <p:spPr>
          <a:xfrm>
            <a:off x="0" y="1148499"/>
            <a:ext cx="9080487" cy="1569660"/>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什么是概率图模型</a:t>
            </a:r>
            <a:endParaRPr lang="en-US" altLang="zh-CN" sz="2400" dirty="0">
              <a:latin typeface="宋体" panose="02010600030101010101" pitchFamily="2" charset="-122"/>
              <a:ea typeface="宋体" panose="02010600030101010101" pitchFamily="2" charset="-122"/>
            </a:endParaRPr>
          </a:p>
          <a:p>
            <a:r>
              <a:rPr lang="zh-CN" altLang="en-US" sz="2400" b="1" dirty="0">
                <a:solidFill>
                  <a:srgbClr val="FF0000"/>
                </a:solidFill>
                <a:latin typeface="宋体" panose="02010600030101010101" pitchFamily="2" charset="-122"/>
                <a:ea typeface="宋体" panose="02010600030101010101" pitchFamily="2" charset="-122"/>
              </a:rPr>
              <a:t>概率论</a:t>
            </a:r>
            <a:r>
              <a:rPr lang="zh-CN" altLang="en-US" sz="2400" dirty="0">
                <a:latin typeface="宋体" panose="02010600030101010101" pitchFamily="2" charset="-122"/>
                <a:ea typeface="宋体" panose="02010600030101010101" pitchFamily="2" charset="-122"/>
              </a:rPr>
              <a:t>与</a:t>
            </a:r>
            <a:r>
              <a:rPr lang="zh-CN" altLang="en-US" sz="2400" b="1" dirty="0">
                <a:solidFill>
                  <a:srgbClr val="FF0000"/>
                </a:solidFill>
                <a:latin typeface="宋体" panose="02010600030101010101" pitchFamily="2" charset="-122"/>
                <a:ea typeface="宋体" panose="02010600030101010101" pitchFamily="2" charset="-122"/>
              </a:rPr>
              <a:t>图论</a:t>
            </a:r>
            <a:r>
              <a:rPr lang="zh-CN" altLang="en-US" sz="2400" dirty="0">
                <a:latin typeface="宋体" panose="02010600030101010101" pitchFamily="2" charset="-122"/>
                <a:ea typeface="宋体" panose="02010600030101010101" pitchFamily="2" charset="-122"/>
              </a:rPr>
              <a:t>相结合的产物，为统计推理和学习提供了一个统一的灵活框架</a:t>
            </a: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31759" y="3175972"/>
            <a:ext cx="9144000" cy="253352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21" name="矩形 20"/>
          <p:cNvSpPr/>
          <p:nvPr/>
        </p:nvSpPr>
        <p:spPr>
          <a:xfrm>
            <a:off x="0" y="1123113"/>
            <a:ext cx="9080487" cy="461665"/>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概率图论：有向图模型</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条件独立性</a:t>
            </a:r>
            <a:endParaRPr lang="en-US" altLang="zh-CN" sz="2400" dirty="0">
              <a:latin typeface="宋体" panose="02010600030101010101" pitchFamily="2" charset="-122"/>
              <a:ea typeface="宋体" panose="02010600030101010101" pitchFamily="2" charset="-122"/>
            </a:endParaRPr>
          </a:p>
        </p:txBody>
      </p:sp>
      <p:pic>
        <p:nvPicPr>
          <p:cNvPr id="27" name="图片 26"/>
          <p:cNvPicPr>
            <a:picLocks noChangeAspect="1"/>
          </p:cNvPicPr>
          <p:nvPr/>
        </p:nvPicPr>
        <p:blipFill>
          <a:blip r:embed="rId2"/>
          <a:stretch>
            <a:fillRect/>
          </a:stretch>
        </p:blipFill>
        <p:spPr>
          <a:xfrm>
            <a:off x="2475779" y="3921115"/>
            <a:ext cx="4124820" cy="1548434"/>
          </a:xfrm>
          <a:prstGeom prst="rect">
            <a:avLst/>
          </a:prstGeom>
        </p:spPr>
      </p:pic>
      <p:sp>
        <p:nvSpPr>
          <p:cNvPr id="28" name="矩形 27"/>
          <p:cNvSpPr>
            <a:spLocks noChangeArrowheads="1"/>
          </p:cNvSpPr>
          <p:nvPr/>
        </p:nvSpPr>
        <p:spPr bwMode="auto">
          <a:xfrm>
            <a:off x="-35868" y="1665930"/>
            <a:ext cx="914811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ea typeface="宋体" panose="02010600030101010101" pitchFamily="2" charset="-122"/>
                <a:cs typeface="Times New Roman" panose="02020603050405020304" pitchFamily="18" charset="0"/>
              </a:rPr>
              <a:t>通过</a:t>
            </a:r>
            <a:r>
              <a:rPr lang="zh-CN" altLang="en-US" sz="2000" b="1" dirty="0">
                <a:ea typeface="宋体" panose="02010600030101010101" pitchFamily="2" charset="-122"/>
                <a:cs typeface="Times New Roman" panose="02020603050405020304" pitchFamily="18" charset="0"/>
              </a:rPr>
              <a:t>联合分布的紧凑表示或者通过局部条件独立性的形式化语义</a:t>
            </a:r>
            <a:r>
              <a:rPr lang="zh-CN" altLang="en-US" sz="2000" dirty="0">
                <a:ea typeface="宋体" panose="02010600030101010101" pitchFamily="2" charset="-122"/>
                <a:cs typeface="Times New Roman" panose="02020603050405020304" pitchFamily="18" charset="0"/>
              </a:rPr>
              <a:t>，都可以分析出贝叶斯网络中变量的一些条件独立性，但是这两种方法并没有将所有的独立性情况包括。</a:t>
            </a: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事实上，通过图的一些特殊结构和规则可以简单直观地得到所关心变量的条件独立性。接下来介绍三种基本的变量依赖情况，三种情况对应三种不同的图结构：</a:t>
            </a:r>
            <a:endParaRPr lang="en-US" altLang="zh-CN" sz="2000" dirty="0">
              <a:ea typeface="宋体" panose="02010600030101010101" pitchFamily="2" charset="-122"/>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mc:AlternateContent xmlns:mc="http://schemas.openxmlformats.org/markup-compatibility/2006">
        <mc:Choice xmlns:a14="http://schemas.microsoft.com/office/drawing/2010/main" Requires="a14">
          <p:sp>
            <p:nvSpPr>
              <p:cNvPr id="8" name="矩形 7"/>
              <p:cNvSpPr>
                <a:spLocks noChangeArrowheads="1"/>
              </p:cNvSpPr>
              <p:nvPr/>
            </p:nvSpPr>
            <p:spPr bwMode="auto">
              <a:xfrm>
                <a:off x="624008" y="1490008"/>
                <a:ext cx="808452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b="1" dirty="0">
                    <a:latin typeface="微软雅黑" panose="020B0503020204020204" pitchFamily="34" charset="-122"/>
                    <a:cs typeface="Times New Roman" panose="02020603050405020304" pitchFamily="18" charset="0"/>
                  </a:rPr>
                  <a:t>顺序结构</a:t>
                </a:r>
                <a:r>
                  <a:rPr lang="zh-CN" altLang="en-US" sz="2000" dirty="0">
                    <a:ea typeface="宋体" panose="02010600030101010101" pitchFamily="2" charset="-122"/>
                    <a:cs typeface="Times New Roman" panose="02020603050405020304" pitchFamily="18" charset="0"/>
                  </a:rPr>
                  <a:t>：节点</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oMath>
                </a14:m>
                <a:r>
                  <a:rPr lang="zh-CN" altLang="en-US" sz="2000" dirty="0">
                    <a:ea typeface="宋体" panose="02010600030101010101" pitchFamily="2" charset="-122"/>
                    <a:cs typeface="Times New Roman" panose="02020603050405020304" pitchFamily="18" charset="0"/>
                  </a:rPr>
                  <a:t>连接了一个箭头的头部和另一个箭头的尾部。</a:t>
                </a: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顺序结构具有条件独立性：在给定</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oMath>
                </a14:m>
                <a:r>
                  <a:rPr lang="zh-CN" altLang="en-US" sz="2000" dirty="0">
                    <a:ea typeface="宋体" panose="02010600030101010101" pitchFamily="2" charset="-122"/>
                    <a:cs typeface="Times New Roman" panose="02020603050405020304" pitchFamily="18" charset="0"/>
                  </a:rPr>
                  <a:t>的条件下，</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en-US" sz="2000" dirty="0">
                    <a:ea typeface="宋体" panose="02010600030101010101" pitchFamily="2" charset="-122"/>
                    <a:cs typeface="Times New Roman" panose="02020603050405020304" pitchFamily="18" charset="0"/>
                  </a:rPr>
                  <a:t>和</a:t>
                </a:r>
                <a14:m>
                  <m:oMath xmlns:m="http://schemas.openxmlformats.org/officeDocument/2006/math">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𝑏</m:t>
                    </m:r>
                  </m:oMath>
                </a14:m>
                <a:r>
                  <a:rPr lang="zh-CN" altLang="en-US" sz="2000" dirty="0">
                    <a:ea typeface="宋体" panose="02010600030101010101" pitchFamily="2" charset="-122"/>
                    <a:cs typeface="Times New Roman" panose="02020603050405020304" pitchFamily="18" charset="0"/>
                  </a:rPr>
                  <a:t>条件独立。</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概率图模型的联合分布为</a:t>
                </a:r>
                <a:endParaRPr lang="en-US" altLang="zh-CN" sz="2000" dirty="0">
                  <a:ea typeface="宋体" panose="02010600030101010101" pitchFamily="2" charset="-122"/>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bwMode="auto">
              <a:xfrm>
                <a:off x="624008" y="1490008"/>
                <a:ext cx="8084520" cy="1938992"/>
              </a:xfrm>
              <a:prstGeom prst="rect">
                <a:avLst/>
              </a:prstGeom>
              <a:blipFill rotWithShape="1">
                <a:blip r:embed="rId2"/>
                <a:stretch>
                  <a:fillRect l="-5" t="-15" r="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3406427" y="2430140"/>
            <a:ext cx="2519680" cy="385445"/>
          </a:xfrm>
          <a:prstGeom prst="rect">
            <a:avLst/>
          </a:prstGeom>
        </p:spPr>
      </p:pic>
      <p:graphicFrame>
        <p:nvGraphicFramePr>
          <p:cNvPr id="10" name="对象 9"/>
          <p:cNvGraphicFramePr>
            <a:graphicFrameLocks noChangeAspect="1"/>
          </p:cNvGraphicFramePr>
          <p:nvPr/>
        </p:nvGraphicFramePr>
        <p:xfrm>
          <a:off x="3077179" y="3603728"/>
          <a:ext cx="3178175" cy="314325"/>
        </p:xfrm>
        <a:graphic>
          <a:graphicData uri="http://schemas.openxmlformats.org/presentationml/2006/ole">
            <mc:AlternateContent xmlns:mc="http://schemas.openxmlformats.org/markup-compatibility/2006">
              <mc:Choice xmlns:v="urn:schemas-microsoft-com:vml" Requires="v">
                <p:oleObj spid="_x0000_s33858" name="Equation" r:id="rId4" imgW="76504800" imgH="7315200" progId="Equation.DSMT4">
                  <p:embed/>
                </p:oleObj>
              </mc:Choice>
              <mc:Fallback>
                <p:oleObj name="Equation" r:id="rId4" imgW="76504800" imgH="7315200" progId="Equation.DSMT4">
                  <p:embed/>
                  <p:pic>
                    <p:nvPicPr>
                      <p:cNvPr id="0" name="对象 20"/>
                      <p:cNvPicPr>
                        <a:picLocks noChangeAspect="1" noChangeArrowheads="1"/>
                      </p:cNvPicPr>
                      <p:nvPr/>
                    </p:nvPicPr>
                    <p:blipFill>
                      <a:blip r:embed="rId5"/>
                      <a:srcRect/>
                      <a:stretch>
                        <a:fillRect/>
                      </a:stretch>
                    </p:blipFill>
                    <p:spPr bwMode="auto">
                      <a:xfrm>
                        <a:off x="3077179" y="3603728"/>
                        <a:ext cx="3178175" cy="31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nvGraphicFramePr>
        <p:xfrm>
          <a:off x="1475392" y="4240060"/>
          <a:ext cx="6381750" cy="750888"/>
        </p:xfrm>
        <a:graphic>
          <a:graphicData uri="http://schemas.openxmlformats.org/presentationml/2006/ole">
            <mc:AlternateContent xmlns:mc="http://schemas.openxmlformats.org/markup-compatibility/2006">
              <mc:Choice xmlns:v="urn:schemas-microsoft-com:vml" Requires="v">
                <p:oleObj spid="_x0000_s33859" name="Equation" r:id="rId6" imgW="147523200" imgH="15849600" progId="Equation.DSMT4">
                  <p:embed/>
                </p:oleObj>
              </mc:Choice>
              <mc:Fallback>
                <p:oleObj name="Equation" r:id="rId6" imgW="147523200" imgH="15849600" progId="Equation.DSMT4">
                  <p:embed/>
                  <p:pic>
                    <p:nvPicPr>
                      <p:cNvPr id="0" name="对象 22"/>
                      <p:cNvPicPr>
                        <a:picLocks noChangeAspect="1" noChangeArrowheads="1"/>
                      </p:cNvPicPr>
                      <p:nvPr/>
                    </p:nvPicPr>
                    <p:blipFill>
                      <a:blip r:embed="rId7"/>
                      <a:srcRect/>
                      <a:stretch>
                        <a:fillRect/>
                      </a:stretch>
                    </p:blipFill>
                    <p:spPr bwMode="auto">
                      <a:xfrm>
                        <a:off x="1475392" y="4240060"/>
                        <a:ext cx="6381750" cy="750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mc:AlternateContent xmlns:mc="http://schemas.openxmlformats.org/markup-compatibility/2006">
        <mc:Choice xmlns:a14="http://schemas.microsoft.com/office/drawing/2010/main" Requires="a14">
          <p:sp>
            <p:nvSpPr>
              <p:cNvPr id="13" name="矩形 12"/>
              <p:cNvSpPr>
                <a:spLocks noChangeArrowheads="1"/>
              </p:cNvSpPr>
              <p:nvPr/>
            </p:nvSpPr>
            <p:spPr bwMode="auto">
              <a:xfrm>
                <a:off x="765410" y="1588606"/>
                <a:ext cx="808452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b="1" dirty="0">
                    <a:latin typeface="微软雅黑" panose="020B0503020204020204" pitchFamily="34" charset="-122"/>
                    <a:cs typeface="Times New Roman" panose="02020603050405020304" pitchFamily="18" charset="0"/>
                  </a:rPr>
                  <a:t>发散结构</a:t>
                </a:r>
                <a:r>
                  <a:rPr lang="zh-CN" altLang="en-US" sz="2000" dirty="0">
                    <a:ea typeface="宋体" panose="02010600030101010101" pitchFamily="2" charset="-122"/>
                    <a:cs typeface="Times New Roman" panose="02020603050405020304" pitchFamily="18" charset="0"/>
                  </a:rPr>
                  <a:t>：节点</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oMath>
                </a14:m>
                <a:r>
                  <a:rPr lang="zh-CN" altLang="en-US" sz="2000" dirty="0">
                    <a:ea typeface="宋体" panose="02010600030101010101" pitchFamily="2" charset="-122"/>
                    <a:cs typeface="Times New Roman" panose="02020603050405020304" pitchFamily="18" charset="0"/>
                  </a:rPr>
                  <a:t>连接两个箭头的尾部。</a:t>
                </a: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发散结构具有条件独立性：在给定</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oMath>
                </a14:m>
                <a:r>
                  <a:rPr lang="zh-CN" altLang="en-US" sz="2000" dirty="0">
                    <a:ea typeface="宋体" panose="02010600030101010101" pitchFamily="2" charset="-122"/>
                    <a:cs typeface="Times New Roman" panose="02020603050405020304" pitchFamily="18" charset="0"/>
                  </a:rPr>
                  <a:t>的条件下，</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en-US" sz="2000" dirty="0">
                    <a:ea typeface="宋体" panose="02010600030101010101" pitchFamily="2" charset="-122"/>
                    <a:cs typeface="Times New Roman" panose="02020603050405020304" pitchFamily="18" charset="0"/>
                  </a:rPr>
                  <a:t>和</a:t>
                </a:r>
                <a14:m>
                  <m:oMath xmlns:m="http://schemas.openxmlformats.org/officeDocument/2006/math">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𝑏</m:t>
                    </m:r>
                  </m:oMath>
                </a14:m>
                <a:r>
                  <a:rPr lang="zh-CN" altLang="en-US" sz="2000" dirty="0">
                    <a:ea typeface="宋体" panose="02010600030101010101" pitchFamily="2" charset="-122"/>
                    <a:cs typeface="Times New Roman" panose="02020603050405020304" pitchFamily="18" charset="0"/>
                  </a:rPr>
                  <a:t>条件独立。</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概率图模型的联合分布为</a:t>
                </a:r>
                <a:endParaRPr lang="en-US" altLang="zh-CN" sz="2000" dirty="0">
                  <a:ea typeface="宋体" panose="02010600030101010101" pitchFamily="2" charset="-122"/>
                  <a:cs typeface="Times New Roman" panose="02020603050405020304" pitchFamily="18" charset="0"/>
                </a:endParaRPr>
              </a:p>
            </p:txBody>
          </p:sp>
        </mc:Choice>
        <mc:Fallback>
          <p:sp>
            <p:nvSpPr>
              <p:cNvPr id="13" name="矩形 12"/>
              <p:cNvSpPr>
                <a:spLocks noRot="1" noChangeAspect="1" noMove="1" noResize="1" noEditPoints="1" noAdjustHandles="1" noChangeArrowheads="1" noChangeShapeType="1" noTextEdit="1"/>
              </p:cNvSpPr>
              <p:nvPr/>
            </p:nvSpPr>
            <p:spPr bwMode="auto">
              <a:xfrm>
                <a:off x="765410" y="1588606"/>
                <a:ext cx="8084520" cy="1938992"/>
              </a:xfrm>
              <a:prstGeom prst="rect">
                <a:avLst/>
              </a:prstGeom>
              <a:blipFill rotWithShape="1">
                <a:blip r:embed="rId2"/>
                <a:stretch>
                  <a:fillRect l="-3" t="-24" r="7" b="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4" name="图片 13"/>
          <p:cNvPicPr/>
          <p:nvPr/>
        </p:nvPicPr>
        <p:blipFill>
          <a:blip r:embed="rId3">
            <a:extLst>
              <a:ext uri="{28A0092B-C50C-407E-A947-70E740481C1C}">
                <a14:useLocalDpi xmlns:a14="http://schemas.microsoft.com/office/drawing/2010/main" val="0"/>
              </a:ext>
            </a:extLst>
          </a:blip>
          <a:stretch>
            <a:fillRect/>
          </a:stretch>
        </p:blipFill>
        <p:spPr>
          <a:xfrm>
            <a:off x="3547828" y="2478071"/>
            <a:ext cx="2519680" cy="385445"/>
          </a:xfrm>
          <a:prstGeom prst="rect">
            <a:avLst/>
          </a:prstGeom>
        </p:spPr>
      </p:pic>
      <p:graphicFrame>
        <p:nvGraphicFramePr>
          <p:cNvPr id="15" name="对象 14"/>
          <p:cNvGraphicFramePr>
            <a:graphicFrameLocks noChangeAspect="1"/>
          </p:cNvGraphicFramePr>
          <p:nvPr/>
        </p:nvGraphicFramePr>
        <p:xfrm>
          <a:off x="3243186" y="3652003"/>
          <a:ext cx="3128963" cy="314325"/>
        </p:xfrm>
        <a:graphic>
          <a:graphicData uri="http://schemas.openxmlformats.org/presentationml/2006/ole">
            <mc:AlternateContent xmlns:mc="http://schemas.openxmlformats.org/markup-compatibility/2006">
              <mc:Choice xmlns:v="urn:schemas-microsoft-com:vml" Requires="v">
                <p:oleObj spid="_x0000_s34886" name="Equation" r:id="rId4" imgW="74980800" imgH="7315200" progId="Equation.DSMT4">
                  <p:embed/>
                </p:oleObj>
              </mc:Choice>
              <mc:Fallback>
                <p:oleObj name="Equation" r:id="rId4" imgW="74980800" imgH="7315200" progId="Equation.DSMT4">
                  <p:embed/>
                  <p:pic>
                    <p:nvPicPr>
                      <p:cNvPr id="0" name="对象 2"/>
                      <p:cNvPicPr>
                        <a:picLocks noChangeAspect="1" noChangeArrowheads="1"/>
                      </p:cNvPicPr>
                      <p:nvPr/>
                    </p:nvPicPr>
                    <p:blipFill>
                      <a:blip r:embed="rId5"/>
                      <a:srcRect/>
                      <a:stretch>
                        <a:fillRect/>
                      </a:stretch>
                    </p:blipFill>
                    <p:spPr bwMode="auto">
                      <a:xfrm>
                        <a:off x="3243186" y="3652003"/>
                        <a:ext cx="3128963" cy="31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nvGraphicFramePr>
        <p:xfrm>
          <a:off x="2850279" y="4190820"/>
          <a:ext cx="3914775" cy="750887"/>
        </p:xfrm>
        <a:graphic>
          <a:graphicData uri="http://schemas.openxmlformats.org/presentationml/2006/ole">
            <mc:AlternateContent xmlns:mc="http://schemas.openxmlformats.org/markup-compatibility/2006">
              <mc:Choice xmlns:v="urn:schemas-microsoft-com:vml" Requires="v">
                <p:oleObj spid="_x0000_s34887" name="Equation" r:id="rId6" imgW="94183200" imgH="15849600" progId="Equation.DSMT4">
                  <p:embed/>
                </p:oleObj>
              </mc:Choice>
              <mc:Fallback>
                <p:oleObj name="Equation" r:id="rId6" imgW="94183200" imgH="15849600" progId="Equation.DSMT4">
                  <p:embed/>
                  <p:pic>
                    <p:nvPicPr>
                      <p:cNvPr id="0" name="对象 7"/>
                      <p:cNvPicPr>
                        <a:picLocks noChangeAspect="1" noChangeArrowheads="1"/>
                      </p:cNvPicPr>
                      <p:nvPr/>
                    </p:nvPicPr>
                    <p:blipFill>
                      <a:blip r:embed="rId7"/>
                      <a:srcRect/>
                      <a:stretch>
                        <a:fillRect/>
                      </a:stretch>
                    </p:blipFill>
                    <p:spPr bwMode="auto">
                      <a:xfrm>
                        <a:off x="2850279" y="4190820"/>
                        <a:ext cx="3914775" cy="750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2740433" y="5007784"/>
            <a:ext cx="4134465" cy="523220"/>
          </a:xfrm>
          <a:prstGeom prst="rect">
            <a:avLst/>
          </a:prstGeom>
        </p:spPr>
        <p:txBody>
          <a:bodyPr wrap="none">
            <a:spAutoFit/>
          </a:bodyPr>
          <a:lstStyle/>
          <a:p>
            <a:r>
              <a:rPr lang="zh-CN" altLang="en-US" sz="2800" dirty="0">
                <a:ea typeface="宋体" panose="02010600030101010101" pitchFamily="2" charset="-122"/>
                <a:cs typeface="Times New Roman" panose="02020603050405020304" pitchFamily="18" charset="0"/>
              </a:rPr>
              <a:t>写出条件独立的表达式：</a:t>
            </a:r>
            <a:endParaRPr lang="zh-CN" altLang="en-US" sz="2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mc:AlternateContent xmlns:mc="http://schemas.openxmlformats.org/markup-compatibility/2006">
        <mc:Choice xmlns:a14="http://schemas.microsoft.com/office/drawing/2010/main" Requires="a14">
          <p:sp>
            <p:nvSpPr>
              <p:cNvPr id="8" name="矩形 7"/>
              <p:cNvSpPr>
                <a:spLocks noChangeArrowheads="1"/>
              </p:cNvSpPr>
              <p:nvPr/>
            </p:nvSpPr>
            <p:spPr bwMode="auto">
              <a:xfrm>
                <a:off x="529740" y="1690062"/>
                <a:ext cx="808452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b="1" dirty="0">
                    <a:latin typeface="微软雅黑" panose="020B0503020204020204" pitchFamily="34" charset="-122"/>
                    <a:cs typeface="Times New Roman" panose="02020603050405020304" pitchFamily="18" charset="0"/>
                  </a:rPr>
                  <a:t>汇总结构</a:t>
                </a:r>
                <a:r>
                  <a:rPr lang="zh-CN" altLang="en-US" sz="2000" dirty="0">
                    <a:ea typeface="宋体" panose="02010600030101010101" pitchFamily="2" charset="-122"/>
                    <a:cs typeface="Times New Roman" panose="02020603050405020304" pitchFamily="18" charset="0"/>
                  </a:rPr>
                  <a:t>：节点</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oMath>
                </a14:m>
                <a:r>
                  <a:rPr lang="zh-CN" altLang="en-US" sz="2000" dirty="0">
                    <a:ea typeface="宋体" panose="02010600030101010101" pitchFamily="2" charset="-122"/>
                    <a:cs typeface="Times New Roman" panose="02020603050405020304" pitchFamily="18" charset="0"/>
                  </a:rPr>
                  <a:t>连接了两个箭头的头部。</a:t>
                </a: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汇总结构不具有条件独立性：在给定</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oMath>
                </a14:m>
                <a:r>
                  <a:rPr lang="zh-CN" altLang="en-US" sz="2000" dirty="0">
                    <a:ea typeface="宋体" panose="02010600030101010101" pitchFamily="2" charset="-122"/>
                    <a:cs typeface="Times New Roman" panose="02020603050405020304" pitchFamily="18" charset="0"/>
                  </a:rPr>
                  <a:t>的条件下，</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en-US" sz="2000" dirty="0">
                    <a:ea typeface="宋体" panose="02010600030101010101" pitchFamily="2" charset="-122"/>
                    <a:cs typeface="Times New Roman" panose="02020603050405020304" pitchFamily="18" charset="0"/>
                  </a:rPr>
                  <a:t>和</a:t>
                </a:r>
                <a14:m>
                  <m:oMath xmlns:m="http://schemas.openxmlformats.org/officeDocument/2006/math">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𝑏</m:t>
                    </m:r>
                  </m:oMath>
                </a14:m>
                <a:r>
                  <a:rPr lang="zh-CN" altLang="en-US" sz="2000" dirty="0">
                    <a:ea typeface="宋体" panose="02010600030101010101" pitchFamily="2" charset="-122"/>
                    <a:cs typeface="Times New Roman" panose="02020603050405020304" pitchFamily="18" charset="0"/>
                  </a:rPr>
                  <a:t>条件不独立。</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概率图模型的联合分布为</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关于</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oMath>
                </a14:m>
                <a:r>
                  <a:rPr lang="zh-CN" altLang="en-US" sz="2000" dirty="0">
                    <a:ea typeface="宋体" panose="02010600030101010101" pitchFamily="2" charset="-122"/>
                    <a:cs typeface="Times New Roman" panose="02020603050405020304" pitchFamily="18" charset="0"/>
                  </a:rPr>
                  <a:t>求积分或者求和后得到</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en-US" sz="2000" dirty="0">
                    <a:ea typeface="宋体" panose="02010600030101010101" pitchFamily="2" charset="-122"/>
                    <a:cs typeface="Times New Roman" panose="02020603050405020304" pitchFamily="18" charset="0"/>
                  </a:rPr>
                  <a:t>和</a:t>
                </a:r>
                <a14:m>
                  <m:oMath xmlns:m="http://schemas.openxmlformats.org/officeDocument/2006/math">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𝑏</m:t>
                    </m:r>
                  </m:oMath>
                </a14:m>
                <a:r>
                  <a:rPr lang="zh-CN" altLang="en-US" sz="2000" dirty="0">
                    <a:ea typeface="宋体" panose="02010600030101010101" pitchFamily="2" charset="-122"/>
                    <a:cs typeface="Times New Roman" panose="02020603050405020304" pitchFamily="18" charset="0"/>
                  </a:rPr>
                  <a:t>的联合分布可以表示为各自边缘分布的乘积</a:t>
                </a:r>
                <a:endParaRPr lang="en-US" altLang="zh-CN" sz="2000" dirty="0">
                  <a:ea typeface="宋体" panose="02010600030101010101" pitchFamily="2" charset="-122"/>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bwMode="auto">
              <a:xfrm>
                <a:off x="529740" y="1690062"/>
                <a:ext cx="8084520" cy="3477875"/>
              </a:xfrm>
              <a:prstGeom prst="rect">
                <a:avLst/>
              </a:prstGeom>
              <a:blipFill rotWithShape="1">
                <a:blip r:embed="rId2"/>
                <a:stretch>
                  <a:fillRect l="-2" t="-9" r="6" b="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9" name="对象 8"/>
          <p:cNvGraphicFramePr>
            <a:graphicFrameLocks noChangeAspect="1"/>
          </p:cNvGraphicFramePr>
          <p:nvPr/>
        </p:nvGraphicFramePr>
        <p:xfrm>
          <a:off x="2981325" y="3972524"/>
          <a:ext cx="3181350" cy="314325"/>
        </p:xfrm>
        <a:graphic>
          <a:graphicData uri="http://schemas.openxmlformats.org/presentationml/2006/ole">
            <mc:AlternateContent xmlns:mc="http://schemas.openxmlformats.org/markup-compatibility/2006">
              <mc:Choice xmlns:v="urn:schemas-microsoft-com:vml" Requires="v">
                <p:oleObj spid="_x0000_s35908" name="Equation" r:id="rId3" imgW="75285600" imgH="7315200" progId="Equation.DSMT4">
                  <p:embed/>
                </p:oleObj>
              </mc:Choice>
              <mc:Fallback>
                <p:oleObj name="Equation" r:id="rId3" imgW="75285600" imgH="7315200" progId="Equation.DSMT4">
                  <p:embed/>
                  <p:pic>
                    <p:nvPicPr>
                      <p:cNvPr id="0" name="对象 2"/>
                      <p:cNvPicPr>
                        <a:picLocks noChangeAspect="1" noChangeArrowheads="1"/>
                      </p:cNvPicPr>
                      <p:nvPr/>
                    </p:nvPicPr>
                    <p:blipFill>
                      <a:blip r:embed="rId4"/>
                      <a:srcRect/>
                      <a:stretch>
                        <a:fillRect/>
                      </a:stretch>
                    </p:blipFill>
                    <p:spPr bwMode="auto">
                      <a:xfrm>
                        <a:off x="2981325" y="3972524"/>
                        <a:ext cx="3181350" cy="31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图片 9"/>
          <p:cNvPicPr/>
          <p:nvPr/>
        </p:nvPicPr>
        <p:blipFill>
          <a:blip r:embed="rId5">
            <a:extLst>
              <a:ext uri="{28A0092B-C50C-407E-A947-70E740481C1C}">
                <a14:useLocalDpi xmlns:a14="http://schemas.microsoft.com/office/drawing/2010/main" val="0"/>
              </a:ext>
            </a:extLst>
          </a:blip>
          <a:stretch>
            <a:fillRect/>
          </a:stretch>
        </p:blipFill>
        <p:spPr>
          <a:xfrm>
            <a:off x="3312160" y="2472703"/>
            <a:ext cx="2519680" cy="385445"/>
          </a:xfrm>
          <a:prstGeom prst="rect">
            <a:avLst/>
          </a:prstGeom>
        </p:spPr>
      </p:pic>
      <p:graphicFrame>
        <p:nvGraphicFramePr>
          <p:cNvPr id="17" name="对象 16"/>
          <p:cNvGraphicFramePr>
            <a:graphicFrameLocks noChangeAspect="1"/>
          </p:cNvGraphicFramePr>
          <p:nvPr/>
        </p:nvGraphicFramePr>
        <p:xfrm>
          <a:off x="3559175" y="5067389"/>
          <a:ext cx="2025650" cy="314325"/>
        </p:xfrm>
        <a:graphic>
          <a:graphicData uri="http://schemas.openxmlformats.org/presentationml/2006/ole">
            <mc:AlternateContent xmlns:mc="http://schemas.openxmlformats.org/markup-compatibility/2006">
              <mc:Choice xmlns:v="urn:schemas-microsoft-com:vml" Requires="v">
                <p:oleObj spid="_x0000_s35909" name="Equation" r:id="rId6" imgW="47853600" imgH="7315200" progId="Equation.DSMT4">
                  <p:embed/>
                </p:oleObj>
              </mc:Choice>
              <mc:Fallback>
                <p:oleObj name="Equation" r:id="rId6" imgW="47853600" imgH="7315200" progId="Equation.DSMT4">
                  <p:embed/>
                  <p:pic>
                    <p:nvPicPr>
                      <p:cNvPr id="0" name="对象 23"/>
                      <p:cNvPicPr>
                        <a:picLocks noChangeAspect="1" noChangeArrowheads="1"/>
                      </p:cNvPicPr>
                      <p:nvPr/>
                    </p:nvPicPr>
                    <p:blipFill>
                      <a:blip r:embed="rId7"/>
                      <a:srcRect/>
                      <a:stretch>
                        <a:fillRect/>
                      </a:stretch>
                    </p:blipFill>
                    <p:spPr bwMode="auto">
                      <a:xfrm>
                        <a:off x="3559175" y="5067389"/>
                        <a:ext cx="2025650" cy="31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529740" y="5850673"/>
            <a:ext cx="8463431" cy="369332"/>
          </a:xfrm>
          <a:prstGeom prst="rect">
            <a:avLst/>
          </a:prstGeom>
        </p:spPr>
        <p:txBody>
          <a:bodyPr wrap="square">
            <a:spAutoFit/>
          </a:bodyPr>
          <a:lstStyle/>
          <a:p>
            <a:pPr>
              <a:spcBef>
                <a:spcPct val="0"/>
              </a:spcBef>
              <a:buFontTx/>
              <a:buNone/>
            </a:pPr>
            <a:r>
              <a:rPr lang="zh-CN" altLang="en-US" dirty="0">
                <a:ea typeface="宋体" panose="02010600030101010101" pitchFamily="2" charset="-122"/>
                <a:cs typeface="Times New Roman" panose="02020603050405020304" pitchFamily="18" charset="0"/>
              </a:rPr>
              <a:t>注意：这里的独立不独立与观测到</a:t>
            </a:r>
            <a:r>
              <a:rPr lang="en-US" altLang="zh-CN" dirty="0">
                <a:ea typeface="宋体" panose="02010600030101010101" pitchFamily="2" charset="-122"/>
                <a:cs typeface="Times New Roman" panose="02020603050405020304" pitchFamily="18" charset="0"/>
              </a:rPr>
              <a:t>c</a:t>
            </a:r>
            <a:r>
              <a:rPr lang="zh-CN" altLang="en-US" dirty="0">
                <a:ea typeface="宋体" panose="02010600030101010101" pitchFamily="2" charset="-122"/>
                <a:cs typeface="Times New Roman" panose="02020603050405020304" pitchFamily="18" charset="0"/>
              </a:rPr>
              <a:t>这个行为直接相关联</a:t>
            </a:r>
            <a:endParaRPr lang="en-US" altLang="zh-CN" dirty="0">
              <a:ea typeface="宋体" panose="02010600030101010101" pitchFamily="2" charset="-122"/>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mc:AlternateContent xmlns:mc="http://schemas.openxmlformats.org/markup-compatibility/2006">
        <mc:Choice xmlns:a14="http://schemas.microsoft.com/office/drawing/2010/main" Requires="a14">
          <p:sp>
            <p:nvSpPr>
              <p:cNvPr id="8" name="矩形 7"/>
              <p:cNvSpPr>
                <a:spLocks noChangeArrowheads="1"/>
              </p:cNvSpPr>
              <p:nvPr/>
            </p:nvSpPr>
            <p:spPr bwMode="auto">
              <a:xfrm>
                <a:off x="529740" y="1690062"/>
                <a:ext cx="808452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b="1" dirty="0">
                    <a:latin typeface="微软雅黑" panose="020B0503020204020204" pitchFamily="34" charset="-122"/>
                    <a:cs typeface="Times New Roman" panose="02020603050405020304" pitchFamily="18" charset="0"/>
                  </a:rPr>
                  <a:t>汇总结构</a:t>
                </a:r>
                <a:r>
                  <a:rPr lang="zh-CN" altLang="en-US" sz="2000" dirty="0">
                    <a:ea typeface="宋体" panose="02010600030101010101" pitchFamily="2" charset="-122"/>
                    <a:cs typeface="Times New Roman" panose="02020603050405020304" pitchFamily="18" charset="0"/>
                  </a:rPr>
                  <a:t>：节点</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oMath>
                </a14:m>
                <a:r>
                  <a:rPr lang="zh-CN" altLang="en-US" sz="2000" dirty="0">
                    <a:ea typeface="宋体" panose="02010600030101010101" pitchFamily="2" charset="-122"/>
                    <a:cs typeface="Times New Roman" panose="02020603050405020304" pitchFamily="18" charset="0"/>
                  </a:rPr>
                  <a:t>连接了两个箭头的头部。</a:t>
                </a: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汇总结构不具有条件独立性：在给定</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oMath>
                </a14:m>
                <a:r>
                  <a:rPr lang="zh-CN" altLang="en-US" sz="2000" dirty="0">
                    <a:ea typeface="宋体" panose="02010600030101010101" pitchFamily="2" charset="-122"/>
                    <a:cs typeface="Times New Roman" panose="02020603050405020304" pitchFamily="18" charset="0"/>
                  </a:rPr>
                  <a:t>的条件下，</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en-US" sz="2000" dirty="0">
                    <a:ea typeface="宋体" panose="02010600030101010101" pitchFamily="2" charset="-122"/>
                    <a:cs typeface="Times New Roman" panose="02020603050405020304" pitchFamily="18" charset="0"/>
                  </a:rPr>
                  <a:t>和</a:t>
                </a:r>
                <a14:m>
                  <m:oMath xmlns:m="http://schemas.openxmlformats.org/officeDocument/2006/math">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𝑏</m:t>
                    </m:r>
                  </m:oMath>
                </a14:m>
                <a:r>
                  <a:rPr lang="zh-CN" altLang="en-US" sz="2000" dirty="0">
                    <a:ea typeface="宋体" panose="02010600030101010101" pitchFamily="2" charset="-122"/>
                    <a:cs typeface="Times New Roman" panose="02020603050405020304" pitchFamily="18" charset="0"/>
                  </a:rPr>
                  <a:t>条件不独立。</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bwMode="auto">
              <a:xfrm>
                <a:off x="529740" y="1690062"/>
                <a:ext cx="8084520" cy="1938992"/>
              </a:xfrm>
              <a:prstGeom prst="rect">
                <a:avLst/>
              </a:prstGeom>
              <a:blipFill rotWithShape="1">
                <a:blip r:embed="rId2"/>
                <a:stretch>
                  <a:fillRect l="-2" t="-17" r="6" b="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0" name="图片 9"/>
          <p:cNvPicPr/>
          <p:nvPr/>
        </p:nvPicPr>
        <p:blipFill>
          <a:blip r:embed="rId3">
            <a:extLst>
              <a:ext uri="{28A0092B-C50C-407E-A947-70E740481C1C}">
                <a14:useLocalDpi xmlns:a14="http://schemas.microsoft.com/office/drawing/2010/main" val="0"/>
              </a:ext>
            </a:extLst>
          </a:blip>
          <a:stretch>
            <a:fillRect/>
          </a:stretch>
        </p:blipFill>
        <p:spPr>
          <a:xfrm>
            <a:off x="3312160" y="2472703"/>
            <a:ext cx="2519680" cy="385445"/>
          </a:xfrm>
          <a:prstGeom prst="rect">
            <a:avLst/>
          </a:prstGeom>
        </p:spPr>
      </p:pic>
      <p:sp>
        <p:nvSpPr>
          <p:cNvPr id="3" name="椭圆 2"/>
          <p:cNvSpPr/>
          <p:nvPr/>
        </p:nvSpPr>
        <p:spPr>
          <a:xfrm>
            <a:off x="2928025" y="3166565"/>
            <a:ext cx="1040859" cy="94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酒量小</a:t>
            </a:r>
            <a:endParaRPr lang="zh-CN" altLang="en-US" dirty="0"/>
          </a:p>
        </p:txBody>
      </p:sp>
      <p:sp>
        <p:nvSpPr>
          <p:cNvPr id="12" name="椭圆 11"/>
          <p:cNvSpPr/>
          <p:nvPr/>
        </p:nvSpPr>
        <p:spPr>
          <a:xfrm>
            <a:off x="5107021" y="3166565"/>
            <a:ext cx="1040859" cy="94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心情不好</a:t>
            </a:r>
            <a:endParaRPr lang="zh-CN" altLang="en-US" dirty="0"/>
          </a:p>
        </p:txBody>
      </p:sp>
      <p:cxnSp>
        <p:nvCxnSpPr>
          <p:cNvPr id="5" name="直接箭头连接符 4"/>
          <p:cNvCxnSpPr/>
          <p:nvPr/>
        </p:nvCxnSpPr>
        <p:spPr>
          <a:xfrm>
            <a:off x="3448454" y="4455480"/>
            <a:ext cx="734439" cy="1274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5107021" y="4241471"/>
            <a:ext cx="520430" cy="1497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4066162" y="5605611"/>
            <a:ext cx="1040859" cy="94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我喝醉了</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mc:AlternateContent xmlns:mc="http://schemas.openxmlformats.org/markup-compatibility/2006">
        <mc:Choice xmlns:a14="http://schemas.microsoft.com/office/drawing/2010/main" Requires="a14">
          <p:sp>
            <p:nvSpPr>
              <p:cNvPr id="8" name="矩形 7"/>
              <p:cNvSpPr>
                <a:spLocks noChangeArrowheads="1"/>
              </p:cNvSpPr>
              <p:nvPr/>
            </p:nvSpPr>
            <p:spPr bwMode="auto">
              <a:xfrm>
                <a:off x="529740" y="1690062"/>
                <a:ext cx="808452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b="1" dirty="0">
                    <a:latin typeface="微软雅黑" panose="020B0503020204020204" pitchFamily="34" charset="-122"/>
                    <a:cs typeface="Times New Roman" panose="02020603050405020304" pitchFamily="18" charset="0"/>
                  </a:rPr>
                  <a:t>汇总结构</a:t>
                </a:r>
                <a:r>
                  <a:rPr lang="zh-CN" altLang="en-US" sz="2000" dirty="0">
                    <a:ea typeface="宋体" panose="02010600030101010101" pitchFamily="2" charset="-122"/>
                    <a:cs typeface="Times New Roman" panose="02020603050405020304" pitchFamily="18" charset="0"/>
                  </a:rPr>
                  <a:t>：节点</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oMath>
                </a14:m>
                <a:r>
                  <a:rPr lang="zh-CN" altLang="en-US" sz="2000" dirty="0">
                    <a:ea typeface="宋体" panose="02010600030101010101" pitchFamily="2" charset="-122"/>
                    <a:cs typeface="Times New Roman" panose="02020603050405020304" pitchFamily="18" charset="0"/>
                  </a:rPr>
                  <a:t>连接了两个箭头的头部。</a:t>
                </a: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汇总结构不具有条件独立性：在给定</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oMath>
                </a14:m>
                <a:r>
                  <a:rPr lang="zh-CN" altLang="en-US" sz="2000" dirty="0">
                    <a:ea typeface="宋体" panose="02010600030101010101" pitchFamily="2" charset="-122"/>
                    <a:cs typeface="Times New Roman" panose="02020603050405020304" pitchFamily="18" charset="0"/>
                  </a:rPr>
                  <a:t>的条件下，</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en-US" sz="2000" dirty="0">
                    <a:ea typeface="宋体" panose="02010600030101010101" pitchFamily="2" charset="-122"/>
                    <a:cs typeface="Times New Roman" panose="02020603050405020304" pitchFamily="18" charset="0"/>
                  </a:rPr>
                  <a:t>和</a:t>
                </a:r>
                <a14:m>
                  <m:oMath xmlns:m="http://schemas.openxmlformats.org/officeDocument/2006/math">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𝑏</m:t>
                    </m:r>
                  </m:oMath>
                </a14:m>
                <a:r>
                  <a:rPr lang="zh-CN" altLang="en-US" sz="2000" dirty="0">
                    <a:ea typeface="宋体" panose="02010600030101010101" pitchFamily="2" charset="-122"/>
                    <a:cs typeface="Times New Roman" panose="02020603050405020304" pitchFamily="18" charset="0"/>
                  </a:rPr>
                  <a:t>条件不独立。</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概率图模型的联合分布为</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关于</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oMath>
                </a14:m>
                <a:r>
                  <a:rPr lang="zh-CN" altLang="en-US" sz="2000" dirty="0">
                    <a:ea typeface="宋体" panose="02010600030101010101" pitchFamily="2" charset="-122"/>
                    <a:cs typeface="Times New Roman" panose="02020603050405020304" pitchFamily="18" charset="0"/>
                  </a:rPr>
                  <a:t>求积分或者求和后得到</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en-US" sz="2000" dirty="0">
                    <a:ea typeface="宋体" panose="02010600030101010101" pitchFamily="2" charset="-122"/>
                    <a:cs typeface="Times New Roman" panose="02020603050405020304" pitchFamily="18" charset="0"/>
                  </a:rPr>
                  <a:t>和</a:t>
                </a:r>
                <a14:m>
                  <m:oMath xmlns:m="http://schemas.openxmlformats.org/officeDocument/2006/math">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𝑏</m:t>
                    </m:r>
                  </m:oMath>
                </a14:m>
                <a:r>
                  <a:rPr lang="zh-CN" altLang="en-US" sz="2000" dirty="0">
                    <a:ea typeface="宋体" panose="02010600030101010101" pitchFamily="2" charset="-122"/>
                    <a:cs typeface="Times New Roman" panose="02020603050405020304" pitchFamily="18" charset="0"/>
                  </a:rPr>
                  <a:t>的联合分布可以表示为各自边缘分布的乘积</a:t>
                </a:r>
                <a:endParaRPr lang="en-US" altLang="zh-CN" sz="2000" dirty="0">
                  <a:ea typeface="宋体" panose="02010600030101010101" pitchFamily="2" charset="-122"/>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bwMode="auto">
              <a:xfrm>
                <a:off x="529740" y="1690062"/>
                <a:ext cx="8084520" cy="3477875"/>
              </a:xfrm>
              <a:prstGeom prst="rect">
                <a:avLst/>
              </a:prstGeom>
              <a:blipFill rotWithShape="1">
                <a:blip r:embed="rId2"/>
                <a:stretch>
                  <a:fillRect l="-2" t="-9" r="6" b="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9" name="对象 8"/>
          <p:cNvGraphicFramePr>
            <a:graphicFrameLocks noChangeAspect="1"/>
          </p:cNvGraphicFramePr>
          <p:nvPr/>
        </p:nvGraphicFramePr>
        <p:xfrm>
          <a:off x="2981325" y="3972524"/>
          <a:ext cx="3181350" cy="314325"/>
        </p:xfrm>
        <a:graphic>
          <a:graphicData uri="http://schemas.openxmlformats.org/presentationml/2006/ole">
            <mc:AlternateContent xmlns:mc="http://schemas.openxmlformats.org/markup-compatibility/2006">
              <mc:Choice xmlns:v="urn:schemas-microsoft-com:vml" Requires="v">
                <p:oleObj spid="_x0000_s36932" name="Equation" r:id="rId3" imgW="75285600" imgH="7315200" progId="Equation.DSMT4">
                  <p:embed/>
                </p:oleObj>
              </mc:Choice>
              <mc:Fallback>
                <p:oleObj name="Equation" r:id="rId3" imgW="75285600" imgH="7315200" progId="Equation.DSMT4">
                  <p:embed/>
                  <p:pic>
                    <p:nvPicPr>
                      <p:cNvPr id="0" name="对象 8"/>
                      <p:cNvPicPr>
                        <a:picLocks noChangeAspect="1" noChangeArrowheads="1"/>
                      </p:cNvPicPr>
                      <p:nvPr/>
                    </p:nvPicPr>
                    <p:blipFill>
                      <a:blip r:embed="rId4"/>
                      <a:srcRect/>
                      <a:stretch>
                        <a:fillRect/>
                      </a:stretch>
                    </p:blipFill>
                    <p:spPr bwMode="auto">
                      <a:xfrm>
                        <a:off x="2981325" y="3972524"/>
                        <a:ext cx="3181350" cy="31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图片 9"/>
          <p:cNvPicPr/>
          <p:nvPr/>
        </p:nvPicPr>
        <p:blipFill>
          <a:blip r:embed="rId5">
            <a:extLst>
              <a:ext uri="{28A0092B-C50C-407E-A947-70E740481C1C}">
                <a14:useLocalDpi xmlns:a14="http://schemas.microsoft.com/office/drawing/2010/main" val="0"/>
              </a:ext>
            </a:extLst>
          </a:blip>
          <a:stretch>
            <a:fillRect/>
          </a:stretch>
        </p:blipFill>
        <p:spPr>
          <a:xfrm>
            <a:off x="3312160" y="2472703"/>
            <a:ext cx="2519680" cy="385445"/>
          </a:xfrm>
          <a:prstGeom prst="rect">
            <a:avLst/>
          </a:prstGeom>
        </p:spPr>
      </p:pic>
      <p:pic>
        <p:nvPicPr>
          <p:cNvPr id="12" name="图片 11"/>
          <p:cNvPicPr/>
          <p:nvPr/>
        </p:nvPicPr>
        <p:blipFill>
          <a:blip r:embed="rId6">
            <a:extLst>
              <a:ext uri="{28A0092B-C50C-407E-A947-70E740481C1C}">
                <a14:useLocalDpi xmlns:a14="http://schemas.microsoft.com/office/drawing/2010/main" val="0"/>
              </a:ext>
            </a:extLst>
          </a:blip>
          <a:stretch>
            <a:fillRect/>
          </a:stretch>
        </p:blipFill>
        <p:spPr>
          <a:xfrm>
            <a:off x="3312160" y="3099241"/>
            <a:ext cx="2519680" cy="385445"/>
          </a:xfrm>
          <a:prstGeom prst="rect">
            <a:avLst/>
          </a:prstGeom>
        </p:spPr>
      </p:pic>
      <p:graphicFrame>
        <p:nvGraphicFramePr>
          <p:cNvPr id="17" name="对象 16"/>
          <p:cNvGraphicFramePr>
            <a:graphicFrameLocks noChangeAspect="1"/>
          </p:cNvGraphicFramePr>
          <p:nvPr/>
        </p:nvGraphicFramePr>
        <p:xfrm>
          <a:off x="3559175" y="5067389"/>
          <a:ext cx="2025650" cy="314325"/>
        </p:xfrm>
        <a:graphic>
          <a:graphicData uri="http://schemas.openxmlformats.org/presentationml/2006/ole">
            <mc:AlternateContent xmlns:mc="http://schemas.openxmlformats.org/markup-compatibility/2006">
              <mc:Choice xmlns:v="urn:schemas-microsoft-com:vml" Requires="v">
                <p:oleObj spid="_x0000_s36933" name="Equation" r:id="rId7" imgW="47853600" imgH="7315200" progId="Equation.DSMT4">
                  <p:embed/>
                </p:oleObj>
              </mc:Choice>
              <mc:Fallback>
                <p:oleObj name="Equation" r:id="rId7" imgW="47853600" imgH="7315200" progId="Equation.DSMT4">
                  <p:embed/>
                  <p:pic>
                    <p:nvPicPr>
                      <p:cNvPr id="0" name="对象 16"/>
                      <p:cNvPicPr>
                        <a:picLocks noChangeAspect="1" noChangeArrowheads="1"/>
                      </p:cNvPicPr>
                      <p:nvPr/>
                    </p:nvPicPr>
                    <p:blipFill>
                      <a:blip r:embed="rId8"/>
                      <a:srcRect/>
                      <a:stretch>
                        <a:fillRect/>
                      </a:stretch>
                    </p:blipFill>
                    <p:spPr bwMode="auto">
                      <a:xfrm>
                        <a:off x="3559175" y="5067389"/>
                        <a:ext cx="2025650" cy="31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906812" y="5767148"/>
            <a:ext cx="8463431" cy="369332"/>
          </a:xfrm>
          <a:prstGeom prst="rect">
            <a:avLst/>
          </a:prstGeom>
        </p:spPr>
        <p:txBody>
          <a:bodyPr wrap="square">
            <a:spAutoFit/>
          </a:bodyPr>
          <a:lstStyle/>
          <a:p>
            <a:pPr>
              <a:spcBef>
                <a:spcPct val="0"/>
              </a:spcBef>
              <a:buFontTx/>
              <a:buNone/>
            </a:pPr>
            <a:r>
              <a:rPr lang="zh-CN" altLang="en-US" dirty="0">
                <a:ea typeface="宋体" panose="02010600030101010101" pitchFamily="2" charset="-122"/>
                <a:cs typeface="Times New Roman" panose="02020603050405020304" pitchFamily="18" charset="0"/>
              </a:rPr>
              <a:t>注意：这里的独立不独立与观测到</a:t>
            </a:r>
            <a:r>
              <a:rPr lang="en-US" altLang="zh-CN" dirty="0">
                <a:ea typeface="宋体" panose="02010600030101010101" pitchFamily="2" charset="-122"/>
                <a:cs typeface="Times New Roman" panose="02020603050405020304" pitchFamily="18" charset="0"/>
              </a:rPr>
              <a:t>c</a:t>
            </a:r>
            <a:r>
              <a:rPr lang="zh-CN" altLang="en-US" dirty="0">
                <a:ea typeface="宋体" panose="02010600030101010101" pitchFamily="2" charset="-122"/>
                <a:cs typeface="Times New Roman" panose="02020603050405020304" pitchFamily="18" charset="0"/>
              </a:rPr>
              <a:t>这个行为直接相关联</a:t>
            </a:r>
            <a:endParaRPr lang="en-US" altLang="zh-CN" dirty="0">
              <a:ea typeface="宋体" panose="02010600030101010101" pitchFamily="2" charset="-122"/>
              <a:cs typeface="Times New Roman" panose="02020603050405020304" pitchFamily="18" charset="0"/>
            </a:endParaRPr>
          </a:p>
        </p:txBody>
      </p:sp>
      <p:sp>
        <p:nvSpPr>
          <p:cNvPr id="3" name="矩形 2"/>
          <p:cNvSpPr/>
          <p:nvPr/>
        </p:nvSpPr>
        <p:spPr>
          <a:xfrm>
            <a:off x="5907305" y="3139757"/>
            <a:ext cx="2361544" cy="369332"/>
          </a:xfrm>
          <a:prstGeom prst="rect">
            <a:avLst/>
          </a:prstGeom>
        </p:spPr>
        <p:txBody>
          <a:bodyPr wrap="none">
            <a:spAutoFit/>
          </a:bodyPr>
          <a:lstStyle/>
          <a:p>
            <a:r>
              <a:rPr lang="zh-CN" altLang="en-US" dirty="0">
                <a:ea typeface="宋体" panose="02010600030101010101" pitchFamily="2" charset="-122"/>
                <a:cs typeface="Times New Roman" panose="02020603050405020304" pitchFamily="18" charset="0"/>
              </a:rPr>
              <a:t>如果没有</a:t>
            </a:r>
            <a:r>
              <a:rPr lang="en-US" altLang="zh-CN" dirty="0">
                <a:ea typeface="宋体" panose="02010600030101010101" pitchFamily="2" charset="-122"/>
                <a:cs typeface="Times New Roman" panose="02020603050405020304" pitchFamily="18" charset="0"/>
              </a:rPr>
              <a:t>c</a:t>
            </a:r>
            <a:r>
              <a:rPr lang="zh-CN" altLang="en-US" dirty="0">
                <a:ea typeface="宋体" panose="02010600030101010101" pitchFamily="2" charset="-122"/>
                <a:cs typeface="Times New Roman" panose="02020603050405020304" pitchFamily="18" charset="0"/>
              </a:rPr>
              <a:t>，</a:t>
            </a:r>
            <a:r>
              <a:rPr lang="en-US" altLang="zh-CN" dirty="0">
                <a:ea typeface="宋体" panose="02010600030101010101" pitchFamily="2" charset="-122"/>
                <a:cs typeface="Times New Roman" panose="02020603050405020304" pitchFamily="18" charset="0"/>
              </a:rPr>
              <a:t>a</a:t>
            </a:r>
            <a:r>
              <a:rPr lang="zh-CN" altLang="en-US" dirty="0">
                <a:ea typeface="宋体" panose="02010600030101010101" pitchFamily="2" charset="-122"/>
                <a:cs typeface="Times New Roman" panose="02020603050405020304" pitchFamily="18" charset="0"/>
              </a:rPr>
              <a:t>，</a:t>
            </a:r>
            <a:r>
              <a:rPr lang="en-US" altLang="zh-CN" dirty="0">
                <a:ea typeface="宋体" panose="02010600030101010101" pitchFamily="2" charset="-122"/>
                <a:cs typeface="Times New Roman" panose="02020603050405020304" pitchFamily="18" charset="0"/>
              </a:rPr>
              <a:t>b</a:t>
            </a:r>
            <a:r>
              <a:rPr lang="zh-CN" altLang="en-US" dirty="0">
                <a:ea typeface="宋体" panose="02010600030101010101" pitchFamily="2" charset="-122"/>
                <a:cs typeface="Times New Roman" panose="02020603050405020304" pitchFamily="18" charset="0"/>
              </a:rPr>
              <a:t>独立</a:t>
            </a:r>
            <a:endParaRPr lang="zh-CN" altLang="en-US" dirty="0"/>
          </a:p>
        </p:txBody>
      </p:sp>
      <p:sp>
        <p:nvSpPr>
          <p:cNvPr id="13" name="矩形 12"/>
          <p:cNvSpPr/>
          <p:nvPr/>
        </p:nvSpPr>
        <p:spPr>
          <a:xfrm>
            <a:off x="5907305" y="2446375"/>
            <a:ext cx="2374368" cy="369332"/>
          </a:xfrm>
          <a:prstGeom prst="rect">
            <a:avLst/>
          </a:prstGeom>
        </p:spPr>
        <p:txBody>
          <a:bodyPr wrap="none">
            <a:spAutoFit/>
          </a:bodyPr>
          <a:lstStyle/>
          <a:p>
            <a:r>
              <a:rPr lang="zh-CN" altLang="en-US" dirty="0">
                <a:ea typeface="宋体" panose="02010600030101010101" pitchFamily="2" charset="-122"/>
                <a:cs typeface="Times New Roman" panose="02020603050405020304" pitchFamily="18" charset="0"/>
              </a:rPr>
              <a:t>如果有</a:t>
            </a:r>
            <a:r>
              <a:rPr lang="en-US" altLang="zh-CN" dirty="0">
                <a:ea typeface="宋体" panose="02010600030101010101" pitchFamily="2" charset="-122"/>
                <a:cs typeface="Times New Roman" panose="02020603050405020304" pitchFamily="18" charset="0"/>
              </a:rPr>
              <a:t>c</a:t>
            </a:r>
            <a:r>
              <a:rPr lang="zh-CN" altLang="en-US" dirty="0">
                <a:ea typeface="宋体" panose="02010600030101010101" pitchFamily="2" charset="-122"/>
                <a:cs typeface="Times New Roman" panose="02020603050405020304" pitchFamily="18" charset="0"/>
              </a:rPr>
              <a:t>，</a:t>
            </a:r>
            <a:r>
              <a:rPr lang="en-US" altLang="zh-CN" dirty="0">
                <a:ea typeface="宋体" panose="02010600030101010101" pitchFamily="2" charset="-122"/>
                <a:cs typeface="Times New Roman" panose="02020603050405020304" pitchFamily="18" charset="0"/>
              </a:rPr>
              <a:t>a</a:t>
            </a:r>
            <a:r>
              <a:rPr lang="zh-CN" altLang="en-US" dirty="0">
                <a:ea typeface="宋体" panose="02010600030101010101" pitchFamily="2" charset="-122"/>
                <a:cs typeface="Times New Roman" panose="02020603050405020304" pitchFamily="18" charset="0"/>
              </a:rPr>
              <a:t>，</a:t>
            </a:r>
            <a:r>
              <a:rPr lang="en-US" altLang="zh-CN" dirty="0">
                <a:ea typeface="宋体" panose="02010600030101010101" pitchFamily="2" charset="-122"/>
                <a:cs typeface="Times New Roman" panose="02020603050405020304" pitchFamily="18" charset="0"/>
              </a:rPr>
              <a:t>b</a:t>
            </a:r>
            <a:r>
              <a:rPr lang="zh-CN" altLang="en-US" dirty="0">
                <a:ea typeface="宋体" panose="02010600030101010101" pitchFamily="2" charset="-122"/>
                <a:cs typeface="Times New Roman" panose="02020603050405020304" pitchFamily="18" charset="0"/>
              </a:rPr>
              <a:t>不独立</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2" name="矩形 1"/>
          <p:cNvSpPr/>
          <p:nvPr/>
        </p:nvSpPr>
        <p:spPr>
          <a:xfrm>
            <a:off x="0" y="1041961"/>
            <a:ext cx="8463431" cy="461665"/>
          </a:xfrm>
          <a:prstGeom prst="rect">
            <a:avLst/>
          </a:prstGeom>
        </p:spPr>
        <p:txBody>
          <a:bodyPr wrap="square">
            <a:spAutoFit/>
          </a:bodyPr>
          <a:lstStyle/>
          <a:p>
            <a:pPr>
              <a:spcBef>
                <a:spcPct val="0"/>
              </a:spcBef>
              <a:buFontTx/>
              <a:buNone/>
            </a:pPr>
            <a:r>
              <a:rPr lang="zh-CN" altLang="en-US" sz="2400">
                <a:ea typeface="宋体" panose="02010600030101010101" pitchFamily="2" charset="-122"/>
                <a:cs typeface="Times New Roman" panose="02020603050405020304" pitchFamily="18" charset="0"/>
              </a:rPr>
              <a:t>上述三种基本情况不足以表示很多复杂情况下的概率分布</a:t>
            </a:r>
            <a:endParaRPr lang="en-US" altLang="zh-CN" sz="2400" dirty="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矩形 4"/>
              <p:cNvSpPr/>
              <p:nvPr/>
            </p:nvSpPr>
            <p:spPr>
              <a:xfrm>
                <a:off x="31759" y="1777745"/>
                <a:ext cx="9112241" cy="4247317"/>
              </a:xfrm>
              <a:prstGeom prst="rect">
                <a:avLst/>
              </a:prstGeom>
            </p:spPr>
            <p:txBody>
              <a:bodyPr wrap="square">
                <a:spAutoFit/>
              </a:bodyPr>
              <a:lstStyle/>
              <a:p>
                <a:pPr>
                  <a:spcBef>
                    <a:spcPct val="0"/>
                  </a:spcBef>
                  <a:buFontTx/>
                  <a:buNone/>
                </a:pPr>
                <a:r>
                  <a:rPr lang="en-US" altLang="zh-CN" b="1" dirty="0">
                    <a:latin typeface="微软雅黑" panose="020B0503020204020204" pitchFamily="34" charset="-122"/>
                    <a:cs typeface="Times New Roman" panose="02020603050405020304" pitchFamily="18" charset="0"/>
                  </a:rPr>
                  <a:t>d-</a:t>
                </a:r>
                <a:r>
                  <a:rPr lang="zh-CN" altLang="en-US" b="1" dirty="0">
                    <a:latin typeface="微软雅黑" panose="020B0503020204020204" pitchFamily="34" charset="-122"/>
                    <a:cs typeface="Times New Roman" panose="02020603050405020304" pitchFamily="18" charset="0"/>
                  </a:rPr>
                  <a:t>分隔规则</a:t>
                </a:r>
                <a:endParaRPr lang="zh-CN" altLang="en-US" b="1" dirty="0">
                  <a:latin typeface="微软雅黑" panose="020B0503020204020204" pitchFamily="34" charset="-122"/>
                  <a:cs typeface="Times New Roman" panose="02020603050405020304" pitchFamily="18" charset="0"/>
                </a:endParaRPr>
              </a:p>
              <a:p>
                <a:pPr>
                  <a:spcBef>
                    <a:spcPct val="0"/>
                  </a:spcBef>
                  <a:buFontTx/>
                  <a:buNone/>
                </a:pPr>
                <a:r>
                  <a:rPr lang="zh-CN" altLang="en-US" dirty="0">
                    <a:ea typeface="宋体" panose="02010600030101010101" pitchFamily="2" charset="-122"/>
                    <a:cs typeface="Times New Roman" panose="02020603050405020304" pitchFamily="18" charset="0"/>
                  </a:rPr>
                  <a:t>设</a:t>
                </a:r>
                <a14:m>
                  <m:oMath xmlns:m="http://schemas.openxmlformats.org/officeDocument/2006/math">
                    <m:r>
                      <a:rPr lang="zh-CN" altLang="en-US" i="1">
                        <a:latin typeface="Cambria Math" panose="02040503050406030204" pitchFamily="18" charset="0"/>
                        <a:ea typeface="宋体" panose="02010600030101010101" pitchFamily="2" charset="-122"/>
                        <a:cs typeface="Times New Roman" panose="02020603050405020304" pitchFamily="18" charset="0"/>
                      </a:rPr>
                      <m:t>𝒢</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𝑉</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𝐸</m:t>
                    </m:r>
                    <m:r>
                      <a:rPr lang="en-US" altLang="zh-CN"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是一个贝叶斯网络（有向图模型），集合</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𝐴</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𝐵</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𝐶</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是</a:t>
                </a:r>
                <a14:m>
                  <m:oMath xmlns:m="http://schemas.openxmlformats.org/officeDocument/2006/math">
                    <m:r>
                      <a:rPr lang="en-US" altLang="zh-CN" i="1" dirty="0">
                        <a:latin typeface="Cambria Math" panose="02040503050406030204" pitchFamily="18" charset="0"/>
                        <a:ea typeface="宋体" panose="02010600030101010101" pitchFamily="2" charset="-122"/>
                        <a:cs typeface="Times New Roman" panose="02020603050405020304" pitchFamily="18" charset="0"/>
                      </a:rPr>
                      <m:t>𝑉</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中相互不相交的子集，其中</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𝐶</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中的节点是被观测到的。考虑从</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中节点到</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𝐵</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中节点所有可能的路径， 如果路径上存在一个节点满足如下两个条件之一，那么该条路径是被阻隔的：</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Font typeface="Arial" panose="020B0604020202020204" pitchFamily="34" charset="0"/>
                  <a:buChar char="•"/>
                </a:pPr>
                <a:r>
                  <a:rPr lang="zh-CN" altLang="en-US" dirty="0">
                    <a:ea typeface="宋体" panose="02010600030101010101" pitchFamily="2" charset="-122"/>
                    <a:cs typeface="Times New Roman" panose="02020603050405020304" pitchFamily="18" charset="0"/>
                  </a:rPr>
                  <a:t>该节点是被该节点及其后代节点观测的（在集合</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𝐶</m:t>
                    </m:r>
                  </m:oMath>
                </a14:m>
                <a:r>
                  <a:rPr lang="zh-CN" altLang="en-US" dirty="0">
                    <a:ea typeface="宋体" panose="02010600030101010101" pitchFamily="2" charset="-122"/>
                    <a:cs typeface="Times New Roman" panose="02020603050405020304" pitchFamily="18" charset="0"/>
                  </a:rPr>
                  <a:t>中），并且它与所连接的节点具有发散结构（尾到尾）或者顺序结构（头到尾）；</a:t>
                </a:r>
                <a:endParaRPr lang="zh-CN" altLang="en-US" dirty="0">
                  <a:ea typeface="宋体" panose="02010600030101010101" pitchFamily="2" charset="-122"/>
                  <a:cs typeface="Times New Roman" panose="02020603050405020304" pitchFamily="18" charset="0"/>
                </a:endParaRPr>
              </a:p>
              <a:p>
                <a:pPr marL="342900" indent="-342900">
                  <a:spcBef>
                    <a:spcPct val="0"/>
                  </a:spcBef>
                  <a:buFont typeface="Arial" panose="020B0604020202020204" pitchFamily="34" charset="0"/>
                  <a:buChar char="•"/>
                </a:pPr>
                <a:r>
                  <a:rPr lang="zh-CN" altLang="en-US" dirty="0">
                    <a:ea typeface="宋体" panose="02010600030101010101" pitchFamily="2" charset="-122"/>
                    <a:cs typeface="Times New Roman" panose="02020603050405020304" pitchFamily="18" charset="0"/>
                  </a:rPr>
                  <a:t>都未被观测（不在集合</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𝐶</m:t>
                    </m:r>
                  </m:oMath>
                </a14:m>
                <a:r>
                  <a:rPr lang="zh-CN" altLang="en-US" dirty="0">
                    <a:ea typeface="宋体" panose="02010600030101010101" pitchFamily="2" charset="-122"/>
                    <a:cs typeface="Times New Roman" panose="02020603050405020304" pitchFamily="18" charset="0"/>
                  </a:rPr>
                  <a:t>中），并且它与所连接的节点具有汇总结构（头到头）。 </a:t>
                </a:r>
                <a:endParaRPr lang="zh-CN" altLang="en-US" dirty="0">
                  <a:ea typeface="宋体" panose="02010600030101010101" pitchFamily="2" charset="-122"/>
                  <a:cs typeface="Times New Roman" panose="02020603050405020304" pitchFamily="18" charset="0"/>
                </a:endParaRPr>
              </a:p>
              <a:p>
                <a:pPr>
                  <a:spcBef>
                    <a:spcPct val="0"/>
                  </a:spcBef>
                  <a:buNone/>
                </a:pPr>
                <a:endParaRPr lang="en-US" altLang="zh-CN" dirty="0">
                  <a:ea typeface="宋体" panose="02010600030101010101" pitchFamily="2" charset="-122"/>
                  <a:cs typeface="Times New Roman" panose="02020603050405020304" pitchFamily="18" charset="0"/>
                </a:endParaRPr>
              </a:p>
              <a:p>
                <a:pPr>
                  <a:spcBef>
                    <a:spcPct val="0"/>
                  </a:spcBef>
                  <a:buNone/>
                </a:pPr>
                <a:r>
                  <a:rPr lang="zh-CN" altLang="en-US" dirty="0">
                    <a:ea typeface="宋体" panose="02010600030101010101" pitchFamily="2" charset="-122"/>
                    <a:cs typeface="Times New Roman" panose="02020603050405020304" pitchFamily="18" charset="0"/>
                  </a:rPr>
                  <a:t>如果从</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dirty="0">
                    <a:ea typeface="宋体" panose="02010600030101010101" pitchFamily="2" charset="-122"/>
                    <a:cs typeface="Times New Roman" panose="02020603050405020304" pitchFamily="18" charset="0"/>
                  </a:rPr>
                  <a:t>中节点到</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𝐵</m:t>
                    </m:r>
                  </m:oMath>
                </a14:m>
                <a:r>
                  <a:rPr lang="zh-CN" altLang="en-US" dirty="0">
                    <a:ea typeface="宋体" panose="02010600030101010101" pitchFamily="2" charset="-122"/>
                    <a:cs typeface="Times New Roman" panose="02020603050405020304" pitchFamily="18" charset="0"/>
                  </a:rPr>
                  <a:t>中节点的所有路径都被阻隔，就可以说从</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dirty="0">
                    <a:ea typeface="宋体" panose="02010600030101010101" pitchFamily="2" charset="-122"/>
                    <a:cs typeface="Times New Roman" panose="02020603050405020304" pitchFamily="18" charset="0"/>
                  </a:rPr>
                  <a:t>到</a:t>
                </a:r>
                <a14:m>
                  <m:oMath xmlns:m="http://schemas.openxmlformats.org/officeDocument/2006/math">
                    <m:r>
                      <a:rPr lang="en-US" altLang="zh-CN" i="1" dirty="0">
                        <a:latin typeface="Cambria Math" panose="02040503050406030204" pitchFamily="18" charset="0"/>
                        <a:ea typeface="宋体" panose="02010600030101010101" pitchFamily="2" charset="-122"/>
                        <a:cs typeface="Times New Roman" panose="02020603050405020304" pitchFamily="18" charset="0"/>
                      </a:rPr>
                      <m:t>𝐵</m:t>
                    </m:r>
                  </m:oMath>
                </a14:m>
                <a:r>
                  <a:rPr lang="zh-CN" altLang="en-US" dirty="0">
                    <a:ea typeface="宋体" panose="02010600030101010101" pitchFamily="2" charset="-122"/>
                    <a:cs typeface="Times New Roman" panose="02020603050405020304" pitchFamily="18" charset="0"/>
                  </a:rPr>
                  <a:t>的路径是被阻隔的，或者叫</a:t>
                </a:r>
                <a:r>
                  <a:rPr lang="en-US" altLang="zh-CN" dirty="0">
                    <a:ea typeface="宋体" panose="02010600030101010101" pitchFamily="2" charset="-122"/>
                    <a:cs typeface="Times New Roman" panose="02020603050405020304" pitchFamily="18" charset="0"/>
                  </a:rPr>
                  <a:t>d-</a:t>
                </a:r>
                <a:r>
                  <a:rPr lang="zh-CN" altLang="en-US" dirty="0">
                    <a:ea typeface="宋体" panose="02010600030101010101" pitchFamily="2" charset="-122"/>
                    <a:cs typeface="Times New Roman" panose="02020603050405020304" pitchFamily="18" charset="0"/>
                  </a:rPr>
                  <a:t>分隔的。</a:t>
                </a:r>
                <a:endParaRPr lang="en-US" altLang="zh-CN" dirty="0">
                  <a:ea typeface="宋体" panose="02010600030101010101" pitchFamily="2" charset="-122"/>
                  <a:cs typeface="Times New Roman" panose="02020603050405020304" pitchFamily="18" charset="0"/>
                </a:endParaRPr>
              </a:p>
              <a:p>
                <a:pPr>
                  <a:spcBef>
                    <a:spcPct val="0"/>
                  </a:spcBef>
                  <a:buNone/>
                </a:pPr>
                <a:endParaRPr lang="en-US" altLang="zh-CN" dirty="0">
                  <a:ea typeface="宋体" panose="02010600030101010101" pitchFamily="2" charset="-122"/>
                  <a:cs typeface="Times New Roman" panose="02020603050405020304" pitchFamily="18" charset="0"/>
                </a:endParaRPr>
              </a:p>
              <a:p>
                <a:pPr>
                  <a:spcBef>
                    <a:spcPct val="0"/>
                  </a:spcBef>
                  <a:buNone/>
                </a:pPr>
                <a:r>
                  <a:rPr lang="zh-CN" altLang="en-US" dirty="0">
                    <a:ea typeface="宋体" panose="02010600030101010101" pitchFamily="2" charset="-122"/>
                    <a:cs typeface="Times New Roman" panose="02020603050405020304" pitchFamily="18" charset="0"/>
                  </a:rPr>
                  <a:t>对于一个贝叶斯网络，在给定观测的节点集合</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𝐶</m:t>
                    </m:r>
                  </m:oMath>
                </a14:m>
                <a:r>
                  <a:rPr lang="zh-CN" altLang="en-US" dirty="0">
                    <a:ea typeface="宋体" panose="02010600030101010101" pitchFamily="2" charset="-122"/>
                    <a:cs typeface="Times New Roman" panose="02020603050405020304" pitchFamily="18" charset="0"/>
                  </a:rPr>
                  <a:t>的条件下，如果</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dirty="0">
                    <a:ea typeface="宋体" panose="02010600030101010101" pitchFamily="2" charset="-122"/>
                    <a:cs typeface="Times New Roman" panose="02020603050405020304" pitchFamily="18" charset="0"/>
                  </a:rPr>
                  <a:t>到</a:t>
                </a:r>
                <a14:m>
                  <m:oMath xmlns:m="http://schemas.openxmlformats.org/officeDocument/2006/math">
                    <m:r>
                      <a:rPr lang="en-US" altLang="zh-CN" i="1" dirty="0">
                        <a:latin typeface="Cambria Math" panose="02040503050406030204" pitchFamily="18" charset="0"/>
                        <a:ea typeface="宋体" panose="02010600030101010101" pitchFamily="2" charset="-122"/>
                        <a:cs typeface="Times New Roman" panose="02020603050405020304" pitchFamily="18" charset="0"/>
                      </a:rPr>
                      <m:t>𝐵</m:t>
                    </m:r>
                  </m:oMath>
                </a14:m>
                <a:r>
                  <a:rPr lang="zh-CN" altLang="en-US" dirty="0">
                    <a:ea typeface="宋体" panose="02010600030101010101" pitchFamily="2" charset="-122"/>
                    <a:cs typeface="Times New Roman" panose="02020603050405020304" pitchFamily="18" charset="0"/>
                  </a:rPr>
                  <a:t>的所有路径都被阻隔，就可以说</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dirty="0">
                    <a:ea typeface="宋体" panose="02010600030101010101" pitchFamily="2" charset="-122"/>
                    <a:cs typeface="Times New Roman" panose="02020603050405020304" pitchFamily="18" charset="0"/>
                  </a:rPr>
                  <a:t>和</a:t>
                </a:r>
                <a14:m>
                  <m:oMath xmlns:m="http://schemas.openxmlformats.org/officeDocument/2006/math">
                    <m:r>
                      <a:rPr lang="en-US" altLang="zh-CN" i="1" dirty="0">
                        <a:latin typeface="Cambria Math" panose="02040503050406030204" pitchFamily="18" charset="0"/>
                        <a:ea typeface="宋体" panose="02010600030101010101" pitchFamily="2" charset="-122"/>
                        <a:cs typeface="Times New Roman" panose="02020603050405020304" pitchFamily="18" charset="0"/>
                      </a:rPr>
                      <m:t>𝐵</m:t>
                    </m:r>
                  </m:oMath>
                </a14:m>
                <a:r>
                  <a:rPr lang="zh-CN" altLang="en-US" dirty="0">
                    <a:ea typeface="宋体" panose="02010600030101010101" pitchFamily="2" charset="-122"/>
                    <a:cs typeface="Times New Roman" panose="02020603050405020304" pitchFamily="18" charset="0"/>
                  </a:rPr>
                  <a:t>在给定</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𝐶</m:t>
                    </m:r>
                  </m:oMath>
                </a14:m>
                <a:r>
                  <a:rPr lang="zh-CN" altLang="en-US" dirty="0">
                    <a:ea typeface="宋体" panose="02010600030101010101" pitchFamily="2" charset="-122"/>
                    <a:cs typeface="Times New Roman" panose="02020603050405020304" pitchFamily="18" charset="0"/>
                  </a:rPr>
                  <a:t>的情况下条件独立，图中所有变量的联合概率分布将会满足</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𝐴</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𝐵</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𝐶</m:t>
                    </m:r>
                  </m:oMath>
                </a14:m>
                <a:r>
                  <a:rPr lang="zh-CN" altLang="en-US" dirty="0">
                    <a:ea typeface="宋体" panose="02010600030101010101" pitchFamily="2" charset="-122"/>
                    <a:cs typeface="Times New Roman" panose="02020603050405020304" pitchFamily="18" charset="0"/>
                  </a:rPr>
                  <a:t>。</a:t>
                </a:r>
                <a:endParaRPr lang="zh-CN" altLang="en-US" dirty="0">
                  <a:ea typeface="宋体" panose="02010600030101010101" pitchFamily="2" charset="-122"/>
                  <a:cs typeface="Times New Roman" panose="020206030504050203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31759" y="1777745"/>
                <a:ext cx="9112241" cy="4247317"/>
              </a:xfrm>
              <a:prstGeom prst="rect">
                <a:avLst/>
              </a:prstGeom>
              <a:blipFill rotWithShape="1">
                <a:blip r:embed="rId2"/>
                <a:stretch>
                  <a:fillRect t="-9" r="-1066" b="4"/>
                </a:stretch>
              </a:blipFill>
            </p:spPr>
            <p:txBody>
              <a:bodyPr/>
              <a:lstStyle/>
              <a:p>
                <a:r>
                  <a:rPr lang="zh-CN" alt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p:cNvPicPr>
            <a:picLocks noChangeAspect="1"/>
          </p:cNvPicPr>
          <p:nvPr/>
        </p:nvPicPr>
        <p:blipFill>
          <a:blip r:embed="rId1"/>
          <a:stretch>
            <a:fillRect/>
          </a:stretch>
        </p:blipFill>
        <p:spPr>
          <a:xfrm>
            <a:off x="31759" y="59395"/>
            <a:ext cx="3154228" cy="708447"/>
          </a:xfrm>
          <a:prstGeom prst="rect">
            <a:avLst/>
          </a:prstGeom>
        </p:spPr>
      </p:pic>
      <p:sp>
        <p:nvSpPr>
          <p:cNvPr id="3" name="矩形 2"/>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5" name="矩形 4"/>
          <p:cNvSpPr/>
          <p:nvPr/>
        </p:nvSpPr>
        <p:spPr>
          <a:xfrm>
            <a:off x="1027114" y="5160042"/>
            <a:ext cx="2646878" cy="338554"/>
          </a:xfrm>
          <a:prstGeom prst="rect">
            <a:avLst/>
          </a:prstGeom>
        </p:spPr>
        <p:txBody>
          <a:bodyPr wrap="none">
            <a:spAutoFit/>
          </a:bodyPr>
          <a:lstStyle/>
          <a:p>
            <a:pPr algn="ctr">
              <a:spcAft>
                <a:spcPts val="0"/>
              </a:spcAft>
            </a:pP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使用</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d-</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分隔判断条件独立性</a:t>
            </a:r>
            <a:endParaRPr lang="zh-CN" altLang="zh-CN" sz="1600" kern="10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6" name="图片 5"/>
          <p:cNvPicPr/>
          <p:nvPr/>
        </p:nvPicPr>
        <p:blipFill rotWithShape="1">
          <a:blip r:embed="rId2" cstate="print">
            <a:extLst>
              <a:ext uri="{28A0092B-C50C-407E-A947-70E740481C1C}">
                <a14:useLocalDpi xmlns:a14="http://schemas.microsoft.com/office/drawing/2010/main" val="0"/>
              </a:ext>
            </a:extLst>
          </a:blip>
          <a:srcRect r="50969"/>
          <a:stretch>
            <a:fillRect/>
          </a:stretch>
        </p:blipFill>
        <p:spPr bwMode="auto">
          <a:xfrm>
            <a:off x="115488" y="1359404"/>
            <a:ext cx="5137232" cy="3585705"/>
          </a:xfrm>
          <a:prstGeom prst="rect">
            <a:avLst/>
          </a:prstGeom>
          <a:ln>
            <a:noFill/>
          </a:ln>
        </p:spPr>
      </p:pic>
      <p:sp>
        <p:nvSpPr>
          <p:cNvPr id="8" name="文本框 7"/>
          <p:cNvSpPr txBox="1"/>
          <p:nvPr/>
        </p:nvSpPr>
        <p:spPr>
          <a:xfrm>
            <a:off x="5462352" y="1412796"/>
            <a:ext cx="3200400" cy="646331"/>
          </a:xfrm>
          <a:prstGeom prst="rect">
            <a:avLst/>
          </a:prstGeom>
          <a:noFill/>
        </p:spPr>
        <p:txBody>
          <a:bodyPr wrap="square" rtlCol="0">
            <a:spAutoFit/>
          </a:bodyPr>
          <a:lstStyle/>
          <a:p>
            <a:r>
              <a:rPr lang="zh-CN" altLang="en-US" dirty="0"/>
              <a:t>假设观测到</a:t>
            </a:r>
            <a:r>
              <a:rPr lang="en-US" altLang="zh-CN" dirty="0"/>
              <a:t>e</a:t>
            </a:r>
            <a:r>
              <a:rPr lang="zh-CN" altLang="en-US" dirty="0"/>
              <a:t>，判断里面是否有阻隔</a:t>
            </a:r>
            <a:endParaRPr lang="zh-CN" altLang="en-US" dirty="0"/>
          </a:p>
        </p:txBody>
      </p:sp>
      <p:sp>
        <p:nvSpPr>
          <p:cNvPr id="9" name="文本框 8"/>
          <p:cNvSpPr txBox="1"/>
          <p:nvPr/>
        </p:nvSpPr>
        <p:spPr>
          <a:xfrm>
            <a:off x="5553792" y="2295627"/>
            <a:ext cx="3200400" cy="2031325"/>
          </a:xfrm>
          <a:prstGeom prst="rect">
            <a:avLst/>
          </a:prstGeom>
          <a:noFill/>
        </p:spPr>
        <p:txBody>
          <a:bodyPr wrap="square" rtlCol="0">
            <a:spAutoFit/>
          </a:bodyPr>
          <a:lstStyle/>
          <a:p>
            <a:r>
              <a:rPr lang="zh-CN" altLang="en-US" dirty="0"/>
              <a:t>（</a:t>
            </a:r>
            <a:r>
              <a:rPr lang="en-US" altLang="zh-CN" dirty="0"/>
              <a:t>1</a:t>
            </a:r>
            <a:r>
              <a:rPr lang="zh-CN" altLang="en-US" dirty="0"/>
              <a:t>）</a:t>
            </a:r>
            <a:r>
              <a:rPr lang="en-US" altLang="zh-CN" dirty="0"/>
              <a:t>c</a:t>
            </a:r>
            <a:r>
              <a:rPr lang="zh-CN" altLang="en-US" dirty="0"/>
              <a:t>是汇总结构，</a:t>
            </a:r>
            <a:r>
              <a:rPr lang="en-US" altLang="zh-CN" dirty="0"/>
              <a:t>c-d-e</a:t>
            </a:r>
            <a:r>
              <a:rPr lang="zh-CN" altLang="en-US" dirty="0"/>
              <a:t>是顺序结构，</a:t>
            </a:r>
            <a:r>
              <a:rPr lang="en-US" altLang="zh-CN" dirty="0"/>
              <a:t>e</a:t>
            </a:r>
            <a:r>
              <a:rPr lang="zh-CN" altLang="en-US" dirty="0"/>
              <a:t>是</a:t>
            </a:r>
            <a:r>
              <a:rPr lang="en-US" altLang="zh-CN" dirty="0"/>
              <a:t>c</a:t>
            </a:r>
            <a:r>
              <a:rPr lang="zh-CN" altLang="en-US" dirty="0"/>
              <a:t>的后代，</a:t>
            </a:r>
            <a:r>
              <a:rPr lang="en-US" altLang="zh-CN" dirty="0"/>
              <a:t>a</a:t>
            </a:r>
            <a:r>
              <a:rPr lang="zh-CN" altLang="en-US" dirty="0"/>
              <a:t>到</a:t>
            </a:r>
            <a:r>
              <a:rPr lang="en-US" altLang="zh-CN" dirty="0"/>
              <a:t>f</a:t>
            </a:r>
            <a:r>
              <a:rPr lang="zh-CN" altLang="en-US" dirty="0"/>
              <a:t>是不被阻隔的</a:t>
            </a:r>
            <a:endParaRPr lang="en-US" altLang="zh-CN" dirty="0"/>
          </a:p>
          <a:p>
            <a:r>
              <a:rPr lang="zh-CN" altLang="en-US" dirty="0"/>
              <a:t>（</a:t>
            </a:r>
            <a:r>
              <a:rPr lang="en-US" altLang="zh-CN" dirty="0"/>
              <a:t>2</a:t>
            </a:r>
            <a:r>
              <a:rPr lang="zh-CN" altLang="en-US" dirty="0"/>
              <a:t>）</a:t>
            </a:r>
            <a:r>
              <a:rPr lang="en-US" altLang="zh-CN" dirty="0"/>
              <a:t>f</a:t>
            </a:r>
            <a:r>
              <a:rPr lang="zh-CN" altLang="en-US" dirty="0"/>
              <a:t>是发散结构，但是未被观测到，</a:t>
            </a:r>
            <a:r>
              <a:rPr lang="en-US" altLang="zh-CN" dirty="0"/>
              <a:t>c</a:t>
            </a:r>
            <a:r>
              <a:rPr lang="zh-CN" altLang="en-US" dirty="0"/>
              <a:t>到</a:t>
            </a:r>
            <a:r>
              <a:rPr lang="en-US" altLang="zh-CN" dirty="0"/>
              <a:t>g</a:t>
            </a:r>
            <a:r>
              <a:rPr lang="zh-CN" altLang="en-US" dirty="0"/>
              <a:t>不被阻隔的</a:t>
            </a:r>
            <a:endParaRPr lang="en-US" altLang="zh-CN" dirty="0"/>
          </a:p>
          <a:p>
            <a:r>
              <a:rPr lang="zh-CN" altLang="en-US" dirty="0"/>
              <a:t>（</a:t>
            </a:r>
            <a:r>
              <a:rPr lang="en-US" altLang="zh-CN" dirty="0"/>
              <a:t>3</a:t>
            </a:r>
            <a:r>
              <a:rPr lang="zh-CN" altLang="en-US" dirty="0"/>
              <a:t>）</a:t>
            </a:r>
            <a:r>
              <a:rPr lang="en-US" altLang="zh-CN" dirty="0"/>
              <a:t>g</a:t>
            </a:r>
            <a:r>
              <a:rPr lang="zh-CN" altLang="en-US" dirty="0"/>
              <a:t>是顺序结构，但是也没观测到</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p:cNvPicPr>
            <a:picLocks noChangeAspect="1"/>
          </p:cNvPicPr>
          <p:nvPr/>
        </p:nvPicPr>
        <p:blipFill>
          <a:blip r:embed="rId1"/>
          <a:stretch>
            <a:fillRect/>
          </a:stretch>
        </p:blipFill>
        <p:spPr>
          <a:xfrm>
            <a:off x="31759" y="59395"/>
            <a:ext cx="3154228" cy="708447"/>
          </a:xfrm>
          <a:prstGeom prst="rect">
            <a:avLst/>
          </a:prstGeom>
        </p:spPr>
      </p:pic>
      <p:sp>
        <p:nvSpPr>
          <p:cNvPr id="3" name="矩形 2"/>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8" name="文本框 7"/>
          <p:cNvSpPr txBox="1"/>
          <p:nvPr/>
        </p:nvSpPr>
        <p:spPr>
          <a:xfrm>
            <a:off x="5706192" y="2015604"/>
            <a:ext cx="3200400" cy="1200329"/>
          </a:xfrm>
          <a:prstGeom prst="rect">
            <a:avLst/>
          </a:prstGeom>
          <a:noFill/>
        </p:spPr>
        <p:txBody>
          <a:bodyPr wrap="square" rtlCol="0">
            <a:spAutoFit/>
          </a:bodyPr>
          <a:lstStyle/>
          <a:p>
            <a:r>
              <a:rPr lang="en-US" altLang="zh-CN" dirty="0"/>
              <a:t>g</a:t>
            </a:r>
            <a:r>
              <a:rPr lang="zh-CN" altLang="en-US" dirty="0"/>
              <a:t>是顺序结构，且被观测到，因此被阻隔</a:t>
            </a:r>
            <a:endParaRPr lang="en-US" altLang="zh-CN" dirty="0"/>
          </a:p>
          <a:p>
            <a:r>
              <a:rPr lang="zh-CN" altLang="en-US" dirty="0"/>
              <a:t>即可有条件独立，在</a:t>
            </a:r>
            <a:r>
              <a:rPr lang="en-US" altLang="zh-CN" dirty="0"/>
              <a:t>g</a:t>
            </a:r>
            <a:r>
              <a:rPr lang="zh-CN" altLang="en-US" dirty="0"/>
              <a:t>的条件下</a:t>
            </a:r>
            <a:r>
              <a:rPr lang="en-US" altLang="zh-CN" dirty="0"/>
              <a:t>a</a:t>
            </a:r>
            <a:r>
              <a:rPr lang="zh-CN" altLang="en-US" dirty="0"/>
              <a:t>独立于</a:t>
            </a:r>
            <a:r>
              <a:rPr lang="en-US" altLang="zh-CN" dirty="0"/>
              <a:t>b</a:t>
            </a:r>
            <a:endParaRPr lang="zh-CN" altLang="en-US" dirty="0"/>
          </a:p>
        </p:txBody>
      </p:sp>
      <p:pic>
        <p:nvPicPr>
          <p:cNvPr id="10" name="图片 9"/>
          <p:cNvPicPr/>
          <p:nvPr/>
        </p:nvPicPr>
        <p:blipFill rotWithShape="1">
          <a:blip r:embed="rId2" cstate="print">
            <a:extLst>
              <a:ext uri="{28A0092B-C50C-407E-A947-70E740481C1C}">
                <a14:useLocalDpi xmlns:a14="http://schemas.microsoft.com/office/drawing/2010/main" val="0"/>
              </a:ext>
            </a:extLst>
          </a:blip>
          <a:srcRect l="50837"/>
          <a:stretch>
            <a:fillRect/>
          </a:stretch>
        </p:blipFill>
        <p:spPr bwMode="auto">
          <a:xfrm>
            <a:off x="31758" y="1828801"/>
            <a:ext cx="5139681" cy="4173002"/>
          </a:xfrm>
          <a:prstGeom prst="rect">
            <a:avLst/>
          </a:prstGeom>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p:cNvPicPr>
            <a:picLocks noChangeAspect="1"/>
          </p:cNvPicPr>
          <p:nvPr/>
        </p:nvPicPr>
        <p:blipFill>
          <a:blip r:embed="rId1"/>
          <a:stretch>
            <a:fillRect/>
          </a:stretch>
        </p:blipFill>
        <p:spPr>
          <a:xfrm>
            <a:off x="31759" y="59395"/>
            <a:ext cx="3154228" cy="708447"/>
          </a:xfrm>
          <a:prstGeom prst="rect">
            <a:avLst/>
          </a:prstGeom>
        </p:spPr>
      </p:pic>
      <p:sp>
        <p:nvSpPr>
          <p:cNvPr id="3" name="矩形 2"/>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mc:AlternateContent xmlns:mc="http://schemas.openxmlformats.org/markup-compatibility/2006">
        <mc:Choice xmlns:a14="http://schemas.microsoft.com/office/drawing/2010/main" Requires="a14">
          <p:sp>
            <p:nvSpPr>
              <p:cNvPr id="6" name="矩形 5"/>
              <p:cNvSpPr>
                <a:spLocks noChangeArrowheads="1"/>
              </p:cNvSpPr>
              <p:nvPr/>
            </p:nvSpPr>
            <p:spPr bwMode="auto">
              <a:xfrm>
                <a:off x="529740" y="1051278"/>
                <a:ext cx="808452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b="1" dirty="0">
                    <a:latin typeface="微软雅黑" panose="020B0503020204020204" pitchFamily="34" charset="-122"/>
                    <a:cs typeface="Times New Roman" panose="02020603050405020304" pitchFamily="18" charset="0"/>
                  </a:rPr>
                  <a:t>马尔可夫毯（</a:t>
                </a:r>
                <a:r>
                  <a:rPr lang="en-US" altLang="zh-CN" sz="2000" b="1" dirty="0">
                    <a:latin typeface="微软雅黑" panose="020B0503020204020204" pitchFamily="34" charset="-122"/>
                    <a:cs typeface="Times New Roman" panose="02020603050405020304" pitchFamily="18" charset="0"/>
                  </a:rPr>
                  <a:t>Markov blanket</a:t>
                </a:r>
                <a:r>
                  <a:rPr lang="zh-CN" altLang="en-US" sz="2000" b="1" dirty="0">
                    <a:latin typeface="微软雅黑" panose="020B0503020204020204" pitchFamily="34" charset="-122"/>
                    <a:cs typeface="Times New Roman" panose="02020603050405020304" pitchFamily="18" charset="0"/>
                  </a:rPr>
                  <a:t>）</a:t>
                </a:r>
                <a:endParaRPr lang="en-US" altLang="zh-CN" sz="2000" b="1" dirty="0">
                  <a:latin typeface="微软雅黑" panose="020B0503020204020204" pitchFamily="34"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在所考虑的随机变量的全集</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𝑈</m:t>
                    </m:r>
                  </m:oMath>
                </a14:m>
                <a:r>
                  <a:rPr lang="zh-CN" altLang="en-US" sz="2000" dirty="0">
                    <a:ea typeface="宋体" panose="02010600030101010101" pitchFamily="2" charset="-122"/>
                    <a:cs typeface="Times New Roman" panose="02020603050405020304" pitchFamily="18" charset="0"/>
                  </a:rPr>
                  <a:t>中，对于给定的变量</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𝑈</m:t>
                    </m:r>
                  </m:oMath>
                </a14:m>
                <a:r>
                  <a:rPr lang="zh-CN" altLang="en-US" sz="2000" dirty="0">
                    <a:ea typeface="宋体" panose="02010600030101010101" pitchFamily="2" charset="-122"/>
                    <a:cs typeface="Times New Roman" panose="02020603050405020304" pitchFamily="18" charset="0"/>
                  </a:rPr>
                  <a:t>和变量集</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𝑀𝐵</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𝑈</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𝑀𝐵</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，若有</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则称满足上述条件的最小变量集</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𝑀𝐵</m:t>
                    </m:r>
                  </m:oMath>
                </a14:m>
                <a:r>
                  <a:rPr lang="zh-CN" altLang="en-US" sz="2000" dirty="0">
                    <a:ea typeface="宋体" panose="02010600030101010101" pitchFamily="2" charset="-122"/>
                    <a:cs typeface="Times New Roman" panose="02020603050405020304" pitchFamily="18" charset="0"/>
                  </a:rPr>
                  <a:t>为</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oMath>
                </a14:m>
                <a:r>
                  <a:rPr lang="zh-CN" altLang="en-US" sz="2000" dirty="0">
                    <a:ea typeface="宋体" panose="02010600030101010101" pitchFamily="2" charset="-122"/>
                    <a:cs typeface="Times New Roman" panose="02020603050405020304" pitchFamily="18" charset="0"/>
                  </a:rPr>
                  <a:t>的马尔可夫毯。</a:t>
                </a:r>
                <a:endParaRPr lang="en-US" altLang="zh-CN" sz="2000" dirty="0">
                  <a:ea typeface="宋体" panose="02010600030101010101" pitchFamily="2" charset="-122"/>
                  <a:cs typeface="Times New Roman" panose="02020603050405020304" pitchFamily="18" charset="0"/>
                </a:endParaRPr>
              </a:p>
            </p:txBody>
          </p:sp>
        </mc:Choice>
        <mc:Fallback>
          <p:sp>
            <p:nvSpPr>
              <p:cNvPr id="6" name="矩形 5"/>
              <p:cNvSpPr>
                <a:spLocks noRot="1" noChangeAspect="1" noMove="1" noResize="1" noEditPoints="1" noAdjustHandles="1" noChangeArrowheads="1" noChangeShapeType="1" noTextEdit="1"/>
              </p:cNvSpPr>
              <p:nvPr/>
            </p:nvSpPr>
            <p:spPr bwMode="auto">
              <a:xfrm>
                <a:off x="529740" y="1051278"/>
                <a:ext cx="8084520" cy="1631216"/>
              </a:xfrm>
              <a:prstGeom prst="rect">
                <a:avLst/>
              </a:prstGeom>
              <a:blipFill rotWithShape="1">
                <a:blip r:embed="rId2"/>
                <a:stretch>
                  <a:fillRect l="-2" t="-22" r="6" b="1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7" name="对象 6"/>
          <p:cNvGraphicFramePr>
            <a:graphicFrameLocks noChangeAspect="1"/>
          </p:cNvGraphicFramePr>
          <p:nvPr/>
        </p:nvGraphicFramePr>
        <p:xfrm>
          <a:off x="3251994" y="1958783"/>
          <a:ext cx="2640012" cy="314325"/>
        </p:xfrm>
        <a:graphic>
          <a:graphicData uri="http://schemas.openxmlformats.org/presentationml/2006/ole">
            <mc:AlternateContent xmlns:mc="http://schemas.openxmlformats.org/markup-compatibility/2006">
              <mc:Choice xmlns:v="urn:schemas-microsoft-com:vml" Requires="v">
                <p:oleObj spid="_x0000_s37918" name="Equation" r:id="rId3" imgW="61874400" imgH="7315200" progId="Equation.DSMT4">
                  <p:embed/>
                </p:oleObj>
              </mc:Choice>
              <mc:Fallback>
                <p:oleObj name="Equation" r:id="rId3" imgW="61874400" imgH="7315200" progId="Equation.DSMT4">
                  <p:embed/>
                  <p:pic>
                    <p:nvPicPr>
                      <p:cNvPr id="0" name="对象 18"/>
                      <p:cNvPicPr>
                        <a:picLocks noChangeAspect="1" noChangeArrowheads="1"/>
                      </p:cNvPicPr>
                      <p:nvPr/>
                    </p:nvPicPr>
                    <p:blipFill>
                      <a:blip r:embed="rId4"/>
                      <a:srcRect/>
                      <a:stretch>
                        <a:fillRect/>
                      </a:stretch>
                    </p:blipFill>
                    <p:spPr bwMode="auto">
                      <a:xfrm>
                        <a:off x="3251994" y="1958783"/>
                        <a:ext cx="2640012" cy="31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图片 8"/>
          <p:cNvPicPr/>
          <p:nvPr/>
        </p:nvPicPr>
        <p:blipFill>
          <a:blip r:embed="rId5" cstate="print">
            <a:extLst>
              <a:ext uri="{28A0092B-C50C-407E-A947-70E740481C1C}">
                <a14:useLocalDpi xmlns:a14="http://schemas.microsoft.com/office/drawing/2010/main" val="0"/>
              </a:ext>
            </a:extLst>
          </a:blip>
          <a:stretch>
            <a:fillRect/>
          </a:stretch>
        </p:blipFill>
        <p:spPr>
          <a:xfrm>
            <a:off x="2734854" y="2785426"/>
            <a:ext cx="3674291" cy="1960867"/>
          </a:xfrm>
          <a:prstGeom prst="rect">
            <a:avLst/>
          </a:prstGeom>
        </p:spPr>
      </p:pic>
      <mc:AlternateContent xmlns:mc="http://schemas.openxmlformats.org/markup-compatibility/2006">
        <mc:Choice xmlns:a14="http://schemas.microsoft.com/office/drawing/2010/main" Requires="a14">
          <p:sp>
            <p:nvSpPr>
              <p:cNvPr id="11" name="矩形 10"/>
              <p:cNvSpPr/>
              <p:nvPr/>
            </p:nvSpPr>
            <p:spPr>
              <a:xfrm>
                <a:off x="2159480" y="4878439"/>
                <a:ext cx="4825039" cy="584775"/>
              </a:xfrm>
              <a:prstGeom prst="rect">
                <a:avLst/>
              </a:prstGeom>
            </p:spPr>
            <p:txBody>
              <a:bodyPr wrap="none">
                <a:spAutoFit/>
              </a:bodyPr>
              <a:lstStyle/>
              <a:p>
                <a:pPr algn="ctr">
                  <a:spcAft>
                    <a:spcPts val="0"/>
                  </a:spcAft>
                </a:pP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图</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4-8 </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有向图的马尔可夫毯示意图</a:t>
                </a:r>
                <a:endParaRPr lang="zh-CN" altLang="en-US" sz="1600" kern="100" dirty="0">
                  <a:latin typeface="宋体" panose="02010600030101010101" pitchFamily="2" charset="-122"/>
                  <a:ea typeface="宋体" panose="02010600030101010101" pitchFamily="2" charset="-122"/>
                  <a:cs typeface="Times New Roman" panose="02020603050405020304" pitchFamily="18" charset="0"/>
                </a:endParaRPr>
              </a:p>
              <a:p>
                <a:pPr algn="ctr">
                  <a:spcAft>
                    <a:spcPts val="0"/>
                  </a:spcAft>
                </a:pP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（图中纹理填充的节点构成了节点</a:t>
                </a:r>
                <a14:m>
                  <m:oMath xmlns:m="http://schemas.openxmlformats.org/officeDocument/2006/math">
                    <m:r>
                      <a:rPr lang="en-US" altLang="zh-CN" sz="1600" b="0" i="1" kern="100" smtClean="0">
                        <a:latin typeface="Cambria Math" panose="02040503050406030204" pitchFamily="18" charset="0"/>
                        <a:ea typeface="宋体" panose="02010600030101010101" pitchFamily="2" charset="-122"/>
                        <a:cs typeface="Times New Roman" panose="02020603050405020304" pitchFamily="18" charset="0"/>
                      </a:rPr>
                      <m:t>𝑇</m:t>
                    </m:r>
                  </m:oMath>
                </a14:m>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的马尔可夫毯）</a:t>
                </a:r>
                <a:endParaRPr lang="zh-CN" altLang="en-US" sz="1600" kern="100" dirty="0">
                  <a:latin typeface="宋体" panose="02010600030101010101" pitchFamily="2" charset="-122"/>
                  <a:ea typeface="宋体" panose="02010600030101010101" pitchFamily="2" charset="-122"/>
                  <a:cs typeface="Times New Roman" panose="02020603050405020304" pitchFamily="18" charset="0"/>
                </a:endParaRPr>
              </a:p>
            </p:txBody>
          </p:sp>
        </mc:Choice>
        <mc:Fallback>
          <p:sp>
            <p:nvSpPr>
              <p:cNvPr id="11" name="矩形 10"/>
              <p:cNvSpPr>
                <a:spLocks noRot="1" noChangeAspect="1" noMove="1" noResize="1" noEditPoints="1" noAdjustHandles="1" noChangeArrowheads="1" noChangeShapeType="1" noTextEdit="1"/>
              </p:cNvSpPr>
              <p:nvPr/>
            </p:nvSpPr>
            <p:spPr>
              <a:xfrm>
                <a:off x="2159480" y="4878439"/>
                <a:ext cx="4825039" cy="584775"/>
              </a:xfrm>
              <a:prstGeom prst="rect">
                <a:avLst/>
              </a:prstGeom>
              <a:blipFill rotWithShape="1">
                <a:blip r:embed="rId6"/>
                <a:stretch>
                  <a:fillRect l="-10" t="-63" r="3" b="53"/>
                </a:stretch>
              </a:blipFill>
            </p:spPr>
            <p:txBody>
              <a:bodyPr/>
              <a:lstStyle/>
              <a:p>
                <a:r>
                  <a:rPr lang="zh-CN" alt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3" name="矩形 2"/>
          <p:cNvSpPr/>
          <p:nvPr/>
        </p:nvSpPr>
        <p:spPr>
          <a:xfrm>
            <a:off x="0" y="1148499"/>
            <a:ext cx="9080487" cy="1569660"/>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什么是概率图模型</a:t>
            </a:r>
            <a:endParaRPr lang="en-US" altLang="zh-CN" sz="2400" dirty="0">
              <a:latin typeface="宋体" panose="02010600030101010101" pitchFamily="2" charset="-122"/>
              <a:ea typeface="宋体" panose="02010600030101010101" pitchFamily="2" charset="-122"/>
            </a:endParaRPr>
          </a:p>
          <a:p>
            <a:r>
              <a:rPr lang="zh-CN" altLang="en-US" sz="2400" b="1" dirty="0">
                <a:solidFill>
                  <a:srgbClr val="FF0000"/>
                </a:solidFill>
                <a:latin typeface="宋体" panose="02010600030101010101" pitchFamily="2" charset="-122"/>
                <a:ea typeface="宋体" panose="02010600030101010101" pitchFamily="2" charset="-122"/>
              </a:rPr>
              <a:t>概率论</a:t>
            </a:r>
            <a:r>
              <a:rPr lang="zh-CN" altLang="en-US" sz="2400" dirty="0">
                <a:latin typeface="宋体" panose="02010600030101010101" pitchFamily="2" charset="-122"/>
                <a:ea typeface="宋体" panose="02010600030101010101" pitchFamily="2" charset="-122"/>
              </a:rPr>
              <a:t>与</a:t>
            </a:r>
            <a:r>
              <a:rPr lang="zh-CN" altLang="en-US" sz="2400" b="1" dirty="0">
                <a:solidFill>
                  <a:srgbClr val="FF0000"/>
                </a:solidFill>
                <a:latin typeface="宋体" panose="02010600030101010101" pitchFamily="2" charset="-122"/>
                <a:ea typeface="宋体" panose="02010600030101010101" pitchFamily="2" charset="-122"/>
              </a:rPr>
              <a:t>图论</a:t>
            </a:r>
            <a:r>
              <a:rPr lang="zh-CN" altLang="en-US" sz="2400" dirty="0">
                <a:latin typeface="宋体" panose="02010600030101010101" pitchFamily="2" charset="-122"/>
                <a:ea typeface="宋体" panose="02010600030101010101" pitchFamily="2" charset="-122"/>
              </a:rPr>
              <a:t>相结合的产物，为统计推理和学习提供了一个统一的灵活框架</a:t>
            </a: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sp>
        <p:nvSpPr>
          <p:cNvPr id="5" name="矩形 4"/>
          <p:cNvSpPr/>
          <p:nvPr/>
        </p:nvSpPr>
        <p:spPr>
          <a:xfrm>
            <a:off x="31759" y="2824697"/>
            <a:ext cx="3280065" cy="1938992"/>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rPr>
              <a:t>概率论：</a:t>
            </a:r>
            <a:endParaRPr lang="en-US" altLang="zh-CN" sz="2400" b="1" dirty="0">
              <a:latin typeface="宋体" panose="02010600030101010101" pitchFamily="2" charset="-122"/>
              <a:ea typeface="宋体" panose="02010600030101010101" pitchFamily="2" charset="-122"/>
            </a:endParaRPr>
          </a:p>
          <a:p>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古典概型与概率空间</a:t>
            </a:r>
            <a:endParaRPr lang="en-US" altLang="zh-CN" sz="2400" b="1" dirty="0">
              <a:latin typeface="宋体" panose="02010600030101010101" pitchFamily="2" charset="-122"/>
              <a:ea typeface="宋体" panose="02010600030101010101" pitchFamily="2" charset="-122"/>
            </a:endParaRPr>
          </a:p>
          <a:p>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随机变量与概率分布</a:t>
            </a:r>
            <a:endParaRPr lang="en-US" altLang="zh-CN" sz="2400" b="1" dirty="0">
              <a:latin typeface="宋体" panose="02010600030101010101" pitchFamily="2" charset="-122"/>
              <a:ea typeface="宋体" panose="02010600030101010101" pitchFamily="2" charset="-122"/>
            </a:endParaRPr>
          </a:p>
          <a:p>
            <a:r>
              <a:rPr lang="en-US" altLang="zh-CN"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r>
              <a:rPr lang="en-US" altLang="zh-CN" sz="2400" b="1" dirty="0">
                <a:latin typeface="宋体" panose="02010600030101010101" pitchFamily="2" charset="-122"/>
                <a:ea typeface="宋体" panose="02010600030101010101" pitchFamily="2" charset="-122"/>
              </a:rPr>
              <a:t>3.</a:t>
            </a:r>
            <a:r>
              <a:rPr lang="zh-CN" altLang="en-US" sz="2400" b="1" dirty="0">
                <a:latin typeface="宋体" panose="02010600030101010101" pitchFamily="2" charset="-122"/>
                <a:ea typeface="宋体" panose="02010600030101010101" pitchFamily="2" charset="-122"/>
              </a:rPr>
              <a:t>参数估计</a:t>
            </a:r>
            <a:endParaRPr lang="en-US" altLang="zh-CN" sz="2400" b="1" dirty="0">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2"/>
          <a:stretch>
            <a:fillRect/>
          </a:stretch>
        </p:blipFill>
        <p:spPr>
          <a:xfrm>
            <a:off x="4185502" y="2589769"/>
            <a:ext cx="4572679" cy="387456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p:cNvPicPr>
            <a:picLocks noChangeAspect="1"/>
          </p:cNvPicPr>
          <p:nvPr/>
        </p:nvPicPr>
        <p:blipFill>
          <a:blip r:embed="rId1"/>
          <a:stretch>
            <a:fillRect/>
          </a:stretch>
        </p:blipFill>
        <p:spPr>
          <a:xfrm>
            <a:off x="31759" y="59395"/>
            <a:ext cx="3154228" cy="708447"/>
          </a:xfrm>
          <a:prstGeom prst="rect">
            <a:avLst/>
          </a:prstGeom>
        </p:spPr>
      </p:pic>
      <p:sp>
        <p:nvSpPr>
          <p:cNvPr id="3" name="矩形 2"/>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8" name="矩形 7"/>
          <p:cNvSpPr/>
          <p:nvPr/>
        </p:nvSpPr>
        <p:spPr>
          <a:xfrm>
            <a:off x="63513" y="1743001"/>
            <a:ext cx="9080487" cy="1938992"/>
          </a:xfrm>
          <a:prstGeom prst="rect">
            <a:avLst/>
          </a:prstGeom>
        </p:spPr>
        <p:txBody>
          <a:bodyPr wrap="square">
            <a:spAutoFit/>
          </a:bodyPr>
          <a:lstStyle/>
          <a:p>
            <a:pPr>
              <a:spcBef>
                <a:spcPct val="0"/>
              </a:spcBef>
              <a:buFontTx/>
              <a:buNone/>
            </a:pPr>
            <a:r>
              <a:rPr lang="zh-CN" altLang="en-US" sz="2400" dirty="0">
                <a:ea typeface="宋体" panose="02010600030101010101" pitchFamily="2" charset="-122"/>
                <a:cs typeface="Times New Roman" panose="02020603050405020304" pitchFamily="18" charset="0"/>
              </a:rPr>
              <a:t>常见的有向图模型</a:t>
            </a:r>
            <a:endParaRPr lang="en-US" altLang="zh-CN" sz="2400" dirty="0">
              <a:ea typeface="宋体" panose="02010600030101010101" pitchFamily="2" charset="-122"/>
              <a:cs typeface="Times New Roman" panose="02020603050405020304" pitchFamily="18" charset="0"/>
            </a:endParaRPr>
          </a:p>
          <a:p>
            <a:pPr>
              <a:spcBef>
                <a:spcPct val="0"/>
              </a:spcBef>
              <a:buFontTx/>
              <a:buNone/>
            </a:pPr>
            <a:r>
              <a:rPr lang="zh-CN" altLang="en-US" sz="2400" dirty="0">
                <a:ea typeface="宋体" panose="02010600030101010101" pitchFamily="2" charset="-122"/>
                <a:cs typeface="Times New Roman" panose="02020603050405020304" pitchFamily="18" charset="0"/>
              </a:rPr>
              <a:t>（</a:t>
            </a:r>
            <a:r>
              <a:rPr lang="en-US" altLang="zh-CN" sz="2400" dirty="0">
                <a:ea typeface="宋体" panose="02010600030101010101" pitchFamily="2" charset="-122"/>
                <a:cs typeface="Times New Roman" panose="02020603050405020304" pitchFamily="18" charset="0"/>
              </a:rPr>
              <a:t>1</a:t>
            </a:r>
            <a:r>
              <a:rPr lang="zh-CN" altLang="en-US" sz="2400" dirty="0">
                <a:ea typeface="宋体" panose="02010600030101010101" pitchFamily="2" charset="-122"/>
                <a:cs typeface="Times New Roman" panose="02020603050405020304" pitchFamily="18" charset="0"/>
              </a:rPr>
              <a:t>）朴素贝叶斯网络</a:t>
            </a:r>
            <a:endParaRPr lang="en-US" altLang="zh-CN" sz="2400" dirty="0">
              <a:ea typeface="宋体" panose="02010600030101010101" pitchFamily="2" charset="-122"/>
              <a:cs typeface="Times New Roman" panose="02020603050405020304" pitchFamily="18" charset="0"/>
            </a:endParaRPr>
          </a:p>
          <a:p>
            <a:pPr>
              <a:spcBef>
                <a:spcPct val="0"/>
              </a:spcBef>
              <a:buFontTx/>
              <a:buNone/>
            </a:pPr>
            <a:r>
              <a:rPr lang="zh-CN" altLang="en-US" sz="2400" dirty="0">
                <a:ea typeface="宋体" panose="02010600030101010101" pitchFamily="2" charset="-122"/>
                <a:cs typeface="Times New Roman" panose="02020603050405020304" pitchFamily="18" charset="0"/>
              </a:rPr>
              <a:t>（</a:t>
            </a:r>
            <a:r>
              <a:rPr lang="en-US" altLang="zh-CN" sz="2400" dirty="0">
                <a:ea typeface="宋体" panose="02010600030101010101" pitchFamily="2" charset="-122"/>
                <a:cs typeface="Times New Roman" panose="02020603050405020304" pitchFamily="18" charset="0"/>
              </a:rPr>
              <a:t>2</a:t>
            </a:r>
            <a:r>
              <a:rPr lang="zh-CN" altLang="en-US" sz="2400" dirty="0">
                <a:ea typeface="宋体" panose="02010600030101010101" pitchFamily="2" charset="-122"/>
                <a:cs typeface="Times New Roman" panose="02020603050405020304" pitchFamily="18" charset="0"/>
              </a:rPr>
              <a:t>）隐马尔可夫模型</a:t>
            </a:r>
            <a:endParaRPr lang="en-US" altLang="zh-CN" sz="2400" dirty="0">
              <a:ea typeface="宋体" panose="02010600030101010101" pitchFamily="2" charset="-122"/>
              <a:cs typeface="Times New Roman" panose="02020603050405020304" pitchFamily="18" charset="0"/>
            </a:endParaRPr>
          </a:p>
          <a:p>
            <a:pPr>
              <a:spcBef>
                <a:spcPct val="0"/>
              </a:spcBef>
              <a:buFontTx/>
              <a:buNone/>
            </a:pPr>
            <a:r>
              <a:rPr lang="zh-CN" altLang="en-US" sz="2400" dirty="0">
                <a:ea typeface="宋体" panose="02010600030101010101" pitchFamily="2" charset="-122"/>
                <a:cs typeface="Times New Roman" panose="02020603050405020304" pitchFamily="18" charset="0"/>
              </a:rPr>
              <a:t>注意：隐马尔可夫，马尔可夫，马尔可夫毯，马尔可夫链等是不同的概念，区别较大，以后一定要区别开</a:t>
            </a:r>
            <a:endParaRPr lang="en-US" altLang="zh-CN" sz="2400" dirty="0">
              <a:ea typeface="宋体" panose="02010600030101010101" pitchFamily="2" charset="-122"/>
              <a:cs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p:cNvPicPr>
            <a:picLocks noChangeAspect="1"/>
          </p:cNvPicPr>
          <p:nvPr/>
        </p:nvPicPr>
        <p:blipFill>
          <a:blip r:embed="rId1"/>
          <a:stretch>
            <a:fillRect/>
          </a:stretch>
        </p:blipFill>
        <p:spPr>
          <a:xfrm>
            <a:off x="31759" y="59395"/>
            <a:ext cx="3154228" cy="708447"/>
          </a:xfrm>
          <a:prstGeom prst="rect">
            <a:avLst/>
          </a:prstGeom>
        </p:spPr>
      </p:pic>
      <p:sp>
        <p:nvSpPr>
          <p:cNvPr id="3" name="矩形 2"/>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8" name="矩形 7"/>
          <p:cNvSpPr/>
          <p:nvPr/>
        </p:nvSpPr>
        <p:spPr>
          <a:xfrm>
            <a:off x="31759" y="1275641"/>
            <a:ext cx="9080487" cy="461665"/>
          </a:xfrm>
          <a:prstGeom prst="rect">
            <a:avLst/>
          </a:prstGeom>
        </p:spPr>
        <p:txBody>
          <a:bodyPr wrap="square">
            <a:spAutoFit/>
          </a:bodyPr>
          <a:lstStyle/>
          <a:p>
            <a:pPr>
              <a:spcBef>
                <a:spcPct val="0"/>
              </a:spcBef>
              <a:buFontTx/>
              <a:buNone/>
            </a:pPr>
            <a:r>
              <a:rPr lang="zh-CN" altLang="en-US" sz="2400" dirty="0">
                <a:ea typeface="宋体" panose="02010600030101010101" pitchFamily="2" charset="-122"/>
                <a:cs typeface="Times New Roman" panose="02020603050405020304" pitchFamily="18" charset="0"/>
              </a:rPr>
              <a:t>（</a:t>
            </a:r>
            <a:r>
              <a:rPr lang="en-US" altLang="zh-CN" sz="2400" dirty="0">
                <a:ea typeface="宋体" panose="02010600030101010101" pitchFamily="2" charset="-122"/>
                <a:cs typeface="Times New Roman" panose="02020603050405020304" pitchFamily="18" charset="0"/>
              </a:rPr>
              <a:t>1</a:t>
            </a:r>
            <a:r>
              <a:rPr lang="zh-CN" altLang="en-US" sz="2400" dirty="0">
                <a:ea typeface="宋体" panose="02010600030101010101" pitchFamily="2" charset="-122"/>
                <a:cs typeface="Times New Roman" panose="02020603050405020304" pitchFamily="18" charset="0"/>
              </a:rPr>
              <a:t>）朴素贝叶斯网络</a:t>
            </a:r>
            <a:endParaRPr lang="en-US" altLang="zh-CN" sz="2400" dirty="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矩形 4"/>
              <p:cNvSpPr>
                <a:spLocks noChangeArrowheads="1"/>
              </p:cNvSpPr>
              <p:nvPr/>
            </p:nvSpPr>
            <p:spPr bwMode="auto">
              <a:xfrm>
                <a:off x="306220" y="1853918"/>
                <a:ext cx="8806026"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b="1" dirty="0">
                    <a:latin typeface="微软雅黑" panose="020B0503020204020204" pitchFamily="34" charset="-122"/>
                    <a:cs typeface="Times New Roman" panose="02020603050405020304" pitchFamily="18" charset="0"/>
                  </a:rPr>
                  <a:t>朴素贝叶斯网络（</a:t>
                </a:r>
                <a:r>
                  <a:rPr lang="en-US" altLang="zh-CN" sz="2000" b="1" dirty="0">
                    <a:latin typeface="微软雅黑" panose="020B0503020204020204" pitchFamily="34" charset="-122"/>
                    <a:cs typeface="Times New Roman" panose="02020603050405020304" pitchFamily="18" charset="0"/>
                  </a:rPr>
                  <a:t>naïve Bayes</a:t>
                </a:r>
                <a:r>
                  <a:rPr lang="zh-CN" altLang="en-US" sz="2000" b="1" dirty="0">
                    <a:latin typeface="微软雅黑" panose="020B0503020204020204" pitchFamily="34" charset="-122"/>
                    <a:cs typeface="Times New Roman" panose="02020603050405020304" pitchFamily="18" charset="0"/>
                  </a:rPr>
                  <a:t>）</a:t>
                </a:r>
                <a:endParaRPr lang="en-US" altLang="zh-CN" sz="2000" b="1" dirty="0">
                  <a:latin typeface="微软雅黑" panose="020B0503020204020204" pitchFamily="34"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假设</a:t>
                </a:r>
                <a14:m>
                  <m:oMath xmlns:m="http://schemas.openxmlformats.org/officeDocument/2006/math">
                    <m:r>
                      <a:rPr lang="en-US" altLang="zh-CN" sz="2000" b="1" i="0" smtClean="0">
                        <a:latin typeface="Cambria Math" panose="02040503050406030204" pitchFamily="18" charset="0"/>
                        <a:ea typeface="宋体" panose="02010600030101010101" pitchFamily="2" charset="-122"/>
                        <a:cs typeface="Times New Roman" panose="02020603050405020304" pitchFamily="18" charset="0"/>
                      </a:rPr>
                      <m:t>𝐱</m:t>
                    </m:r>
                  </m:oMath>
                </a14:m>
                <a:r>
                  <a:rPr lang="zh-CN" altLang="en-US" sz="2000" dirty="0">
                    <a:ea typeface="宋体" panose="02010600030101010101" pitchFamily="2" charset="-122"/>
                    <a:cs typeface="Times New Roman" panose="02020603050405020304" pitchFamily="18" charset="0"/>
                  </a:rPr>
                  <a:t>是一个</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𝐷</m:t>
                    </m:r>
                  </m:oMath>
                </a14:m>
                <a:r>
                  <a:rPr lang="zh-CN" altLang="en-US" sz="2000" dirty="0">
                    <a:ea typeface="宋体" panose="02010600030101010101" pitchFamily="2" charset="-122"/>
                    <a:cs typeface="Times New Roman" panose="02020603050405020304" pitchFamily="18" charset="0"/>
                  </a:rPr>
                  <a:t>维的样本向量，其中每一个元素</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𝑑</m:t>
                        </m:r>
                      </m:sub>
                    </m:sSub>
                  </m:oMath>
                </a14:m>
                <a:r>
                  <a:rPr lang="zh-CN" altLang="en-US" sz="2000" dirty="0">
                    <a:ea typeface="宋体" panose="02010600030101010101" pitchFamily="2" charset="-122"/>
                    <a:cs typeface="Times New Roman" panose="02020603050405020304" pitchFamily="18" charset="0"/>
                  </a:rPr>
                  <a:t>表示</a:t>
                </a:r>
                <a14:m>
                  <m:oMath xmlns:m="http://schemas.openxmlformats.org/officeDocument/2006/math">
                    <m:r>
                      <a:rPr lang="en-US" altLang="zh-CN" sz="2000" b="1">
                        <a:latin typeface="Cambria Math" panose="02040503050406030204" pitchFamily="18" charset="0"/>
                        <a:ea typeface="宋体" panose="02010600030101010101" pitchFamily="2" charset="-122"/>
                        <a:cs typeface="Times New Roman" panose="02020603050405020304" pitchFamily="18" charset="0"/>
                      </a:rPr>
                      <m:t>𝐱</m:t>
                    </m:r>
                  </m:oMath>
                </a14:m>
                <a:r>
                  <a:rPr lang="zh-CN" altLang="en-US" sz="2000" dirty="0">
                    <a:ea typeface="宋体" panose="02010600030101010101" pitchFamily="2" charset="-122"/>
                    <a:cs typeface="Times New Roman" panose="02020603050405020304" pitchFamily="18" charset="0"/>
                  </a:rPr>
                  <a:t>的一个特征或属性，</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2</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𝐶</m:t>
                    </m:r>
                  </m:oMath>
                </a14:m>
                <a:r>
                  <a:rPr lang="zh-CN" altLang="en-US" sz="2000" dirty="0">
                    <a:ea typeface="宋体" panose="02010600030101010101" pitchFamily="2" charset="-122"/>
                    <a:cs typeface="Times New Roman" panose="02020603050405020304" pitchFamily="18" charset="0"/>
                  </a:rPr>
                  <a:t>表示数据</a:t>
                </a:r>
                <a14:m>
                  <m:oMath xmlns:m="http://schemas.openxmlformats.org/officeDocument/2006/math">
                    <m:r>
                      <a:rPr lang="en-US" altLang="zh-CN" sz="2000" b="1">
                        <a:latin typeface="Cambria Math" panose="02040503050406030204" pitchFamily="18" charset="0"/>
                        <a:ea typeface="宋体" panose="02010600030101010101" pitchFamily="2" charset="-122"/>
                        <a:cs typeface="Times New Roman" panose="02020603050405020304" pitchFamily="18" charset="0"/>
                      </a:rPr>
                      <m:t>𝐱</m:t>
                    </m:r>
                  </m:oMath>
                </a14:m>
                <a:r>
                  <a:rPr lang="zh-CN" altLang="en-US" sz="2000" dirty="0">
                    <a:ea typeface="宋体" panose="02010600030101010101" pitchFamily="2" charset="-122"/>
                    <a:cs typeface="Times New Roman" panose="02020603050405020304" pitchFamily="18" charset="0"/>
                  </a:rPr>
                  <a:t>所属的类别，例如</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oMath>
                </a14:m>
                <a:r>
                  <a:rPr lang="zh-CN" altLang="en-US" sz="2000" dirty="0">
                    <a:ea typeface="宋体" panose="02010600030101010101" pitchFamily="2" charset="-122"/>
                    <a:cs typeface="Times New Roman" panose="02020603050405020304" pitchFamily="18" charset="0"/>
                  </a:rPr>
                  <a:t>表示数据属于第</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oMath>
                </a14:m>
                <a:r>
                  <a:rPr lang="zh-CN" altLang="en-US" sz="2000" dirty="0">
                    <a:ea typeface="宋体" panose="02010600030101010101" pitchFamily="2" charset="-122"/>
                    <a:cs typeface="Times New Roman" panose="02020603050405020304" pitchFamily="18" charset="0"/>
                  </a:rPr>
                  <a:t>类。在朴素贝叶斯分类器中，</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𝐷</m:t>
                    </m:r>
                  </m:oMath>
                </a14:m>
                <a:r>
                  <a:rPr lang="zh-CN" altLang="en-US" sz="2000" dirty="0">
                    <a:ea typeface="宋体" panose="02010600030101010101" pitchFamily="2" charset="-122"/>
                    <a:cs typeface="Times New Roman" panose="02020603050405020304" pitchFamily="18" charset="0"/>
                  </a:rPr>
                  <a:t>个特征在已知类别的条件下相互独立。</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如上图，其中观测到的特征变量</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𝐷</m:t>
                        </m:r>
                      </m:sub>
                    </m:sSub>
                  </m:oMath>
                </a14:m>
                <a:r>
                  <a:rPr lang="zh-CN" altLang="en-US" sz="2000" dirty="0">
                    <a:ea typeface="宋体" panose="02010600030101010101" pitchFamily="2" charset="-122"/>
                    <a:cs typeface="Times New Roman" panose="02020603050405020304" pitchFamily="18" charset="0"/>
                  </a:rPr>
                  <a:t>依赖于类别变量</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oMath>
                </a14:m>
                <a:r>
                  <a:rPr lang="zh-CN" altLang="en-US" sz="2000" dirty="0">
                    <a:ea typeface="宋体" panose="02010600030101010101" pitchFamily="2" charset="-122"/>
                    <a:cs typeface="Times New Roman" panose="02020603050405020304" pitchFamily="18" charset="0"/>
                  </a:rPr>
                  <a:t>，并且在已知类别</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oMath>
                </a14:m>
                <a:r>
                  <a:rPr lang="zh-CN" altLang="en-US" sz="2000" dirty="0">
                    <a:ea typeface="宋体" panose="02010600030101010101" pitchFamily="2" charset="-122"/>
                    <a:cs typeface="Times New Roman" panose="02020603050405020304" pitchFamily="18" charset="0"/>
                  </a:rPr>
                  <a:t>的条件下，特征之间</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𝐷</m:t>
                        </m:r>
                      </m:sub>
                    </m:sSub>
                  </m:oMath>
                </a14:m>
                <a:r>
                  <a:rPr lang="zh-CN" altLang="en-US" sz="2000" dirty="0">
                    <a:ea typeface="宋体" panose="02010600030101010101" pitchFamily="2" charset="-122"/>
                    <a:cs typeface="Times New Roman" panose="02020603050405020304" pitchFamily="18" charset="0"/>
                  </a:rPr>
                  <a:t>是条件独立的。</a:t>
                </a:r>
                <a:endParaRPr lang="en-US" altLang="zh-CN" sz="2000" dirty="0">
                  <a:ea typeface="宋体" panose="02010600030101010101" pitchFamily="2" charset="-122"/>
                  <a:cs typeface="Times New Roman" panose="02020603050405020304" pitchFamily="18" charset="0"/>
                </a:endParaRPr>
              </a:p>
            </p:txBody>
          </p:sp>
        </mc:Choice>
        <mc:Fallback>
          <p:sp>
            <p:nvSpPr>
              <p:cNvPr id="5" name="矩形 4"/>
              <p:cNvSpPr>
                <a:spLocks noRot="1" noChangeAspect="1" noMove="1" noResize="1" noEditPoints="1" noAdjustHandles="1" noChangeArrowheads="1" noChangeShapeType="1" noTextEdit="1"/>
              </p:cNvSpPr>
              <p:nvPr/>
            </p:nvSpPr>
            <p:spPr bwMode="auto">
              <a:xfrm>
                <a:off x="306220" y="1853918"/>
                <a:ext cx="8806026" cy="4401205"/>
              </a:xfrm>
              <a:prstGeom prst="rect">
                <a:avLst/>
              </a:prstGeom>
              <a:blipFill rotWithShape="1">
                <a:blip r:embed="rId2"/>
                <a:stretch>
                  <a:fillRect l="-2" t="-8" r="7" b="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矩形 5"/>
          <p:cNvSpPr/>
          <p:nvPr/>
        </p:nvSpPr>
        <p:spPr>
          <a:xfrm>
            <a:off x="2922448" y="5061923"/>
            <a:ext cx="2852063" cy="338554"/>
          </a:xfrm>
          <a:prstGeom prst="rect">
            <a:avLst/>
          </a:prstGeom>
        </p:spPr>
        <p:txBody>
          <a:bodyPr wrap="none">
            <a:spAutoFit/>
          </a:bodyPr>
          <a:lstStyle/>
          <a:p>
            <a:pPr algn="ctr">
              <a:spcAft>
                <a:spcPts val="0"/>
              </a:spcAft>
            </a:pP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图</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4-9 </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朴素贝叶斯网络示意图</a:t>
            </a:r>
            <a:endParaRPr lang="zh-CN" altLang="en-US" sz="1600" kern="10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3088639" y="3292451"/>
            <a:ext cx="2519680" cy="167767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p:cNvPicPr>
            <a:picLocks noChangeAspect="1"/>
          </p:cNvPicPr>
          <p:nvPr/>
        </p:nvPicPr>
        <p:blipFill>
          <a:blip r:embed="rId1"/>
          <a:stretch>
            <a:fillRect/>
          </a:stretch>
        </p:blipFill>
        <p:spPr>
          <a:xfrm>
            <a:off x="31759" y="59395"/>
            <a:ext cx="3154228" cy="708447"/>
          </a:xfrm>
          <a:prstGeom prst="rect">
            <a:avLst/>
          </a:prstGeom>
        </p:spPr>
      </p:pic>
      <p:sp>
        <p:nvSpPr>
          <p:cNvPr id="3" name="矩形 2"/>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5" name="矩形 4"/>
          <p:cNvSpPr>
            <a:spLocks noChangeArrowheads="1"/>
          </p:cNvSpPr>
          <p:nvPr/>
        </p:nvSpPr>
        <p:spPr bwMode="auto">
          <a:xfrm>
            <a:off x="31759" y="1137226"/>
            <a:ext cx="88060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b="1" dirty="0">
                <a:latin typeface="微软雅黑" panose="020B0503020204020204" pitchFamily="34" charset="-122"/>
                <a:cs typeface="Times New Roman" panose="02020603050405020304" pitchFamily="18" charset="0"/>
              </a:rPr>
              <a:t>朴素贝叶斯网络（</a:t>
            </a:r>
            <a:r>
              <a:rPr lang="en-US" altLang="zh-CN" sz="2000" b="1" dirty="0">
                <a:latin typeface="微软雅黑" panose="020B0503020204020204" pitchFamily="34" charset="-122"/>
                <a:cs typeface="Times New Roman" panose="02020603050405020304" pitchFamily="18" charset="0"/>
              </a:rPr>
              <a:t>naïve Bayes</a:t>
            </a:r>
            <a:r>
              <a:rPr lang="zh-CN" altLang="en-US" sz="2000" b="1" dirty="0">
                <a:latin typeface="微软雅黑" panose="020B0503020204020204" pitchFamily="34" charset="-122"/>
                <a:cs typeface="Times New Roman" panose="02020603050405020304" pitchFamily="18" charset="0"/>
              </a:rPr>
              <a:t>）</a:t>
            </a:r>
            <a:endParaRPr lang="en-US" altLang="zh-CN" sz="2000" b="1" dirty="0">
              <a:latin typeface="微软雅黑" panose="020B0503020204020204" pitchFamily="34" charset="-122"/>
              <a:cs typeface="Times New Roman" panose="02020603050405020304" pitchFamily="18" charset="0"/>
            </a:endParaRPr>
          </a:p>
        </p:txBody>
      </p:sp>
      <p:sp>
        <p:nvSpPr>
          <p:cNvPr id="6" name="矩形 5"/>
          <p:cNvSpPr/>
          <p:nvPr/>
        </p:nvSpPr>
        <p:spPr>
          <a:xfrm>
            <a:off x="2922448" y="5061923"/>
            <a:ext cx="2852063" cy="338554"/>
          </a:xfrm>
          <a:prstGeom prst="rect">
            <a:avLst/>
          </a:prstGeom>
        </p:spPr>
        <p:txBody>
          <a:bodyPr wrap="none">
            <a:spAutoFit/>
          </a:bodyPr>
          <a:lstStyle/>
          <a:p>
            <a:pPr algn="ctr">
              <a:spcAft>
                <a:spcPts val="0"/>
              </a:spcAft>
            </a:pP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图</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4-9 </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朴素贝叶斯网络示意图</a:t>
            </a:r>
            <a:endParaRPr lang="zh-CN" altLang="en-US" sz="1600" kern="10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7" name="图片 6"/>
          <p:cNvPicPr/>
          <p:nvPr/>
        </p:nvPicPr>
        <p:blipFill>
          <a:blip r:embed="rId2">
            <a:extLst>
              <a:ext uri="{28A0092B-C50C-407E-A947-70E740481C1C}">
                <a14:useLocalDpi xmlns:a14="http://schemas.microsoft.com/office/drawing/2010/main" val="0"/>
              </a:ext>
            </a:extLst>
          </a:blip>
          <a:stretch>
            <a:fillRect/>
          </a:stretch>
        </p:blipFill>
        <p:spPr>
          <a:xfrm>
            <a:off x="3088639" y="3292451"/>
            <a:ext cx="2519680" cy="1677670"/>
          </a:xfrm>
          <a:prstGeom prst="rect">
            <a:avLst/>
          </a:prstGeom>
        </p:spPr>
      </p:pic>
      <p:sp>
        <p:nvSpPr>
          <p:cNvPr id="9" name="矩形 8"/>
          <p:cNvSpPr/>
          <p:nvPr/>
        </p:nvSpPr>
        <p:spPr>
          <a:xfrm>
            <a:off x="0" y="1642671"/>
            <a:ext cx="8975015" cy="1200329"/>
          </a:xfrm>
          <a:prstGeom prst="rect">
            <a:avLst/>
          </a:prstGeom>
        </p:spPr>
        <p:txBody>
          <a:bodyPr wrap="square">
            <a:spAutoFit/>
          </a:bodyPr>
          <a:lstStyle/>
          <a:p>
            <a:pPr>
              <a:spcBef>
                <a:spcPct val="0"/>
              </a:spcBef>
              <a:buFontTx/>
              <a:buNone/>
            </a:pPr>
            <a:r>
              <a:rPr lang="zh-CN" altLang="en-US" sz="2400" dirty="0">
                <a:ea typeface="宋体" panose="02010600030101010101" pitchFamily="2" charset="-122"/>
                <a:cs typeface="Times New Roman" panose="02020603050405020304" pitchFamily="18" charset="0"/>
              </a:rPr>
              <a:t>概率图的角度来理解</a:t>
            </a:r>
            <a:endParaRPr lang="en-US" altLang="zh-CN" sz="2400" dirty="0">
              <a:ea typeface="宋体" panose="02010600030101010101" pitchFamily="2" charset="-122"/>
              <a:cs typeface="Times New Roman" panose="02020603050405020304" pitchFamily="18" charset="0"/>
            </a:endParaRPr>
          </a:p>
          <a:p>
            <a:pPr>
              <a:spcBef>
                <a:spcPct val="0"/>
              </a:spcBef>
              <a:buFontTx/>
              <a:buNone/>
            </a:pPr>
            <a:r>
              <a:rPr lang="zh-CN" altLang="en-US" sz="2400" dirty="0">
                <a:ea typeface="宋体" panose="02010600030101010101" pitchFamily="2" charset="-122"/>
                <a:cs typeface="Times New Roman" panose="02020603050405020304" pitchFamily="18" charset="0"/>
              </a:rPr>
              <a:t>（</a:t>
            </a:r>
            <a:r>
              <a:rPr lang="en-US" altLang="zh-CN" sz="2400" dirty="0">
                <a:ea typeface="宋体" panose="02010600030101010101" pitchFamily="2" charset="-122"/>
                <a:cs typeface="Times New Roman" panose="02020603050405020304" pitchFamily="18" charset="0"/>
              </a:rPr>
              <a:t>1</a:t>
            </a:r>
            <a:r>
              <a:rPr lang="zh-CN" altLang="en-US" sz="2400" dirty="0">
                <a:ea typeface="宋体" panose="02010600030101010101" pitchFamily="2" charset="-122"/>
                <a:cs typeface="Times New Roman" panose="02020603050405020304" pitchFamily="18" charset="0"/>
              </a:rPr>
              <a:t>）父结点是</a:t>
            </a:r>
            <a:r>
              <a:rPr lang="en-US" altLang="zh-CN" sz="2400" dirty="0">
                <a:ea typeface="宋体" panose="02010600030101010101" pitchFamily="2" charset="-122"/>
                <a:cs typeface="Times New Roman" panose="02020603050405020304" pitchFamily="18" charset="0"/>
              </a:rPr>
              <a:t>z</a:t>
            </a:r>
            <a:r>
              <a:rPr lang="zh-CN" altLang="en-US" sz="2400" dirty="0">
                <a:ea typeface="宋体" panose="02010600030101010101" pitchFamily="2" charset="-122"/>
                <a:cs typeface="Times New Roman" panose="02020603050405020304" pitchFamily="18" charset="0"/>
              </a:rPr>
              <a:t>，子节点是</a:t>
            </a:r>
            <a:r>
              <a:rPr lang="en-US" altLang="zh-CN" sz="2400" dirty="0" err="1">
                <a:ea typeface="宋体" panose="02010600030101010101" pitchFamily="2" charset="-122"/>
                <a:cs typeface="Times New Roman" panose="02020603050405020304" pitchFamily="18" charset="0"/>
              </a:rPr>
              <a:t>xk</a:t>
            </a:r>
            <a:endParaRPr lang="en-US" altLang="zh-CN" sz="2400" dirty="0">
              <a:ea typeface="宋体" panose="02010600030101010101" pitchFamily="2" charset="-122"/>
              <a:cs typeface="Times New Roman" panose="02020603050405020304" pitchFamily="18" charset="0"/>
            </a:endParaRPr>
          </a:p>
          <a:p>
            <a:pPr>
              <a:spcBef>
                <a:spcPct val="0"/>
              </a:spcBef>
              <a:buFontTx/>
              <a:buNone/>
            </a:pPr>
            <a:r>
              <a:rPr lang="zh-CN" altLang="en-US" sz="2400" dirty="0">
                <a:ea typeface="宋体" panose="02010600030101010101" pitchFamily="2" charset="-122"/>
                <a:cs typeface="Times New Roman" panose="02020603050405020304" pitchFamily="18" charset="0"/>
              </a:rPr>
              <a:t>（</a:t>
            </a:r>
            <a:r>
              <a:rPr lang="en-US" altLang="zh-CN" sz="2400" dirty="0">
                <a:ea typeface="宋体" panose="02010600030101010101" pitchFamily="2" charset="-122"/>
                <a:cs typeface="Times New Roman" panose="02020603050405020304" pitchFamily="18" charset="0"/>
              </a:rPr>
              <a:t>2</a:t>
            </a:r>
            <a:r>
              <a:rPr lang="zh-CN" altLang="en-US" sz="2400" dirty="0">
                <a:ea typeface="宋体" panose="02010600030101010101" pitchFamily="2" charset="-122"/>
                <a:cs typeface="Times New Roman" panose="02020603050405020304" pitchFamily="18" charset="0"/>
              </a:rPr>
              <a:t>）子节点间相互间是条件独立，均依赖于变量</a:t>
            </a:r>
            <a:r>
              <a:rPr lang="en-US" altLang="zh-CN" sz="2400" dirty="0">
                <a:ea typeface="宋体" panose="02010600030101010101" pitchFamily="2" charset="-122"/>
                <a:cs typeface="Times New Roman" panose="02020603050405020304" pitchFamily="18" charset="0"/>
              </a:rPr>
              <a:t>z</a:t>
            </a:r>
            <a:r>
              <a:rPr lang="zh-CN" altLang="en-US" sz="2400" dirty="0">
                <a:ea typeface="宋体" panose="02010600030101010101" pitchFamily="2" charset="-122"/>
                <a:cs typeface="Times New Roman" panose="02020603050405020304" pitchFamily="18" charset="0"/>
              </a:rPr>
              <a:t>进行</a:t>
            </a:r>
            <a:endParaRPr lang="en-US" altLang="zh-CN" sz="2400" dirty="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 name="对象 9"/>
              <p:cNvSpPr txBox="1"/>
              <p:nvPr/>
            </p:nvSpPr>
            <p:spPr bwMode="auto">
              <a:xfrm>
                <a:off x="140970" y="6152833"/>
                <a:ext cx="4928870" cy="349250"/>
              </a:xfrm>
              <a:prstGeom prst="rect">
                <a:avLst/>
              </a:prstGeom>
              <a:noFill/>
            </p:spPr>
            <p:txBody>
              <a:bodyPr>
                <a:noAutofit/>
              </a:bodyPr>
              <a:lstStyle/>
              <a:p>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𝑝</m:t>
                      </m:r>
                      <m:r>
                        <a:rPr lang="zh-CN" altLang="en-US" sz="2400" i="1">
                          <a:solidFill>
                            <a:srgbClr val="000000"/>
                          </a:solidFill>
                          <a:latin typeface="Cambria Math" panose="02040503050406030204" pitchFamily="18" charset="0"/>
                        </a:rPr>
                        <m:t>(</m:t>
                      </m:r>
                      <m:r>
                        <m:rPr>
                          <m:sty m:val="p"/>
                        </m:rPr>
                        <a:rPr lang="zh-CN" altLang="en-US" sz="2400" i="1">
                          <a:solidFill>
                            <a:srgbClr val="000000"/>
                          </a:solidFill>
                          <a:latin typeface="Cambria Math" panose="02040503050406030204" pitchFamily="18" charset="0"/>
                        </a:rPr>
                        <m:t>x</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𝑐</m:t>
                      </m:r>
                      <m:r>
                        <a:rPr lang="zh-CN" altLang="en-US" sz="2400" i="1">
                          <a:solidFill>
                            <a:srgbClr val="000000"/>
                          </a:solidFill>
                          <a:latin typeface="Cambria Math" panose="02040503050406030204" pitchFamily="18" charset="0"/>
                        </a:rPr>
                        <m:t>)=</m:t>
                      </m:r>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m:t>
                          </m:r>
                        </m:e>
                        <m:sub>
                          <m:r>
                            <a:rPr lang="zh-CN" altLang="en-US" sz="2400" i="1">
                              <a:solidFill>
                                <a:srgbClr val="000000"/>
                              </a:solidFill>
                              <a:latin typeface="Cambria Math" panose="02040503050406030204" pitchFamily="18" charset="0"/>
                            </a:rPr>
                            <m:t>𝑑</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𝐷</m:t>
                          </m:r>
                        </m:sup>
                      </m:sSubSup>
                      <m:r>
                        <a:rPr lang="zh-CN" altLang="en-US" sz="2400" i="1">
                          <a:solidFill>
                            <a:srgbClr val="000000"/>
                          </a:solidFill>
                          <a:latin typeface="Cambria Math" panose="02040503050406030204" pitchFamily="18" charset="0"/>
                        </a:rPr>
                        <m:t>𝑝</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𝑑</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𝑐</m:t>
                      </m:r>
                      <m:r>
                        <a:rPr lang="zh-CN" altLang="en-US" sz="2400" i="1">
                          <a:solidFill>
                            <a:srgbClr val="000000"/>
                          </a:solidFill>
                          <a:latin typeface="Cambria Math" panose="02040503050406030204" pitchFamily="18" charset="0"/>
                        </a:rPr>
                        <m:t>)</m:t>
                      </m:r>
                    </m:oMath>
                  </m:oMathPara>
                </a14:m>
                <a:endParaRPr lang="zh-CN" altLang="en-US" sz="2400" dirty="0"/>
              </a:p>
            </p:txBody>
          </p:sp>
        </mc:Choice>
        <mc:Fallback>
          <p:sp>
            <p:nvSpPr>
              <p:cNvPr id="10" name="对象 9"/>
              <p:cNvSpPr txBox="1">
                <a:spLocks noRot="1" noChangeAspect="1" noMove="1" noResize="1" noEditPoints="1" noAdjustHandles="1" noChangeArrowheads="1" noChangeShapeType="1" noTextEdit="1"/>
              </p:cNvSpPr>
              <p:nvPr/>
            </p:nvSpPr>
            <p:spPr bwMode="auto">
              <a:xfrm>
                <a:off x="140970" y="6152833"/>
                <a:ext cx="4928870" cy="349250"/>
              </a:xfrm>
              <a:prstGeom prst="rect">
                <a:avLst/>
              </a:prstGeom>
              <a:blipFill rotWithShape="1">
                <a:blip r:embed="rId3"/>
                <a:stretch>
                  <a:fillRect t="-91" b="-20454"/>
                </a:stretch>
              </a:blipFill>
            </p:spPr>
            <p:txBody>
              <a:bodyPr/>
              <a:lstStyle/>
              <a:p>
                <a:r>
                  <a:rPr lang="zh-CN" altLang="en-US">
                    <a:noFill/>
                  </a:rPr>
                  <a:t> </a:t>
                </a:r>
              </a:p>
            </p:txBody>
          </p:sp>
        </mc:Fallback>
      </mc:AlternateContent>
      <p:sp>
        <p:nvSpPr>
          <p:cNvPr id="12" name="箭头: 下 11"/>
          <p:cNvSpPr/>
          <p:nvPr/>
        </p:nvSpPr>
        <p:spPr>
          <a:xfrm>
            <a:off x="1737360" y="3071925"/>
            <a:ext cx="426720" cy="26488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a:spLocks noChangeArrowheads="1"/>
              </p:cNvSpPr>
              <p:nvPr/>
            </p:nvSpPr>
            <p:spPr bwMode="auto">
              <a:xfrm>
                <a:off x="31758" y="1935122"/>
                <a:ext cx="911224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ea typeface="宋体" panose="02010600030101010101" pitchFamily="2" charset="-122"/>
                    <a:cs typeface="Times New Roman" panose="02020603050405020304" pitchFamily="18" charset="0"/>
                  </a:rPr>
                  <a:t>由于朴素贝叶斯网络中各个特征之间是条件独立的，因此每一个样本的类条件概率分布有如下表示</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已知类条件概率分布，贝叶斯分类器通过计算后验概率</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0" smtClean="0">
                        <a:latin typeface="Cambria Math" panose="02040503050406030204" pitchFamily="18" charset="0"/>
                        <a:ea typeface="宋体" panose="02010600030101010101" pitchFamily="2" charset="-122"/>
                        <a:cs typeface="Times New Roman" panose="02020603050405020304" pitchFamily="18" charset="0"/>
                      </a:rPr>
                      <m:t>𝐱</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进行决策。根据贝叶斯公式可以得到后验概率为</a:t>
                </a:r>
                <a:endParaRPr lang="zh-CN" altLang="en-US"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      	</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由于对于所有类别</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0" smtClean="0">
                        <a:latin typeface="Cambria Math" panose="02040503050406030204" pitchFamily="18" charset="0"/>
                        <a:ea typeface="宋体" panose="02010600030101010101" pitchFamily="2" charset="-122"/>
                        <a:cs typeface="Times New Roman" panose="02020603050405020304" pitchFamily="18" charset="0"/>
                      </a:rPr>
                      <m:t>𝐱</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都是相同的，朴素贝叶斯分类器等价于寻找一个</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oMath>
                </a14:m>
                <a:r>
                  <a:rPr lang="zh-CN" altLang="en-US" sz="2000" dirty="0">
                    <a:ea typeface="宋体" panose="02010600030101010101" pitchFamily="2" charset="-122"/>
                    <a:cs typeface="Times New Roman" panose="02020603050405020304" pitchFamily="18" charset="0"/>
                  </a:rPr>
                  <a:t>类别 ，使得                                   最大。</a:t>
                </a:r>
                <a:endParaRPr lang="zh-CN" altLang="en-US" sz="2000" dirty="0">
                  <a:ea typeface="宋体" panose="02010600030101010101" pitchFamily="2" charset="-122"/>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bwMode="auto">
              <a:xfrm>
                <a:off x="31758" y="1935122"/>
                <a:ext cx="9112242" cy="3785652"/>
              </a:xfrm>
              <a:prstGeom prst="rect">
                <a:avLst/>
              </a:prstGeom>
              <a:blipFill rotWithShape="1">
                <a:blip r:embed="rId1"/>
                <a:stretch>
                  <a:fillRect t="-7" b="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3" name="对象 2"/>
          <p:cNvGraphicFramePr>
            <a:graphicFrameLocks noChangeAspect="1"/>
          </p:cNvGraphicFramePr>
          <p:nvPr/>
        </p:nvGraphicFramePr>
        <p:xfrm>
          <a:off x="1306602" y="4053748"/>
          <a:ext cx="6256337" cy="750887"/>
        </p:xfrm>
        <a:graphic>
          <a:graphicData uri="http://schemas.openxmlformats.org/presentationml/2006/ole">
            <mc:AlternateContent xmlns:mc="http://schemas.openxmlformats.org/markup-compatibility/2006">
              <mc:Choice xmlns:v="urn:schemas-microsoft-com:vml" Requires="v">
                <p:oleObj spid="_x0000_s38998" name="Equation" r:id="rId2" imgW="147828000" imgH="15849600" progId="Equation.DSMT4">
                  <p:embed/>
                </p:oleObj>
              </mc:Choice>
              <mc:Fallback>
                <p:oleObj name="Equation" r:id="rId2" imgW="147828000" imgH="15849600" progId="Equation.DSMT4">
                  <p:embed/>
                  <p:pic>
                    <p:nvPicPr>
                      <p:cNvPr id="0" name="对象 32"/>
                      <p:cNvPicPr>
                        <a:picLocks noChangeAspect="1" noChangeArrowheads="1"/>
                      </p:cNvPicPr>
                      <p:nvPr/>
                    </p:nvPicPr>
                    <p:blipFill>
                      <a:blip r:embed="rId3"/>
                      <a:srcRect/>
                      <a:stretch>
                        <a:fillRect/>
                      </a:stretch>
                    </p:blipFill>
                    <p:spPr bwMode="auto">
                      <a:xfrm>
                        <a:off x="1306602" y="4053748"/>
                        <a:ext cx="6256337" cy="750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nvGraphicFramePr>
        <p:xfrm>
          <a:off x="2934584" y="2688499"/>
          <a:ext cx="3000375" cy="349250"/>
        </p:xfrm>
        <a:graphic>
          <a:graphicData uri="http://schemas.openxmlformats.org/presentationml/2006/ole">
            <mc:AlternateContent xmlns:mc="http://schemas.openxmlformats.org/markup-compatibility/2006">
              <mc:Choice xmlns:v="urn:schemas-microsoft-com:vml" Requires="v">
                <p:oleObj spid="_x0000_s38999" name="Equation" r:id="rId4" imgW="71628000" imgH="7924800" progId="Equation.DSMT4">
                  <p:embed/>
                </p:oleObj>
              </mc:Choice>
              <mc:Fallback>
                <p:oleObj name="Equation" r:id="rId4" imgW="71628000" imgH="7924800" progId="Equation.DSMT4">
                  <p:embed/>
                  <p:pic>
                    <p:nvPicPr>
                      <p:cNvPr id="0" name="对象 34"/>
                      <p:cNvPicPr>
                        <a:picLocks noChangeAspect="1" noChangeArrowheads="1"/>
                      </p:cNvPicPr>
                      <p:nvPr/>
                    </p:nvPicPr>
                    <p:blipFill>
                      <a:blip r:embed="rId5"/>
                      <a:srcRect/>
                      <a:stretch>
                        <a:fillRect/>
                      </a:stretch>
                    </p:blipFill>
                    <p:spPr bwMode="auto">
                      <a:xfrm>
                        <a:off x="2934584" y="2688499"/>
                        <a:ext cx="3000375"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nvGraphicFramePr>
        <p:xfrm>
          <a:off x="551697" y="5348546"/>
          <a:ext cx="2498725" cy="349250"/>
        </p:xfrm>
        <a:graphic>
          <a:graphicData uri="http://schemas.openxmlformats.org/presentationml/2006/ole">
            <mc:AlternateContent xmlns:mc="http://schemas.openxmlformats.org/markup-compatibility/2006">
              <mc:Choice xmlns:v="urn:schemas-microsoft-com:vml" Requires="v">
                <p:oleObj spid="_x0000_s39000" name="Equation" r:id="rId6" imgW="61569600" imgH="7924800" progId="Equation.DSMT4">
                  <p:embed/>
                </p:oleObj>
              </mc:Choice>
              <mc:Fallback>
                <p:oleObj name="Equation" r:id="rId6" imgW="61569600" imgH="7924800" progId="Equation.DSMT4">
                  <p:embed/>
                  <p:pic>
                    <p:nvPicPr>
                      <p:cNvPr id="0" name="对象 36"/>
                      <p:cNvPicPr>
                        <a:picLocks noChangeAspect="1" noChangeArrowheads="1"/>
                      </p:cNvPicPr>
                      <p:nvPr/>
                    </p:nvPicPr>
                    <p:blipFill>
                      <a:blip r:embed="rId7"/>
                      <a:srcRect/>
                      <a:stretch>
                        <a:fillRect/>
                      </a:stretch>
                    </p:blipFill>
                    <p:spPr bwMode="auto">
                      <a:xfrm>
                        <a:off x="551697" y="5348546"/>
                        <a:ext cx="2498725"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图片 8" descr="素材G"/>
          <p:cNvPicPr>
            <a:picLocks noChangeAspect="1"/>
          </p:cNvPicPr>
          <p:nvPr/>
        </p:nvPicPr>
        <p:blipFill>
          <a:blip r:embed="rId8"/>
          <a:stretch>
            <a:fillRect/>
          </a:stretch>
        </p:blipFill>
        <p:spPr>
          <a:xfrm>
            <a:off x="31759" y="59395"/>
            <a:ext cx="3154228" cy="708447"/>
          </a:xfrm>
          <a:prstGeom prst="rect">
            <a:avLst/>
          </a:prstGeom>
        </p:spPr>
      </p:pic>
      <p:sp>
        <p:nvSpPr>
          <p:cNvPr id="10" name="矩形 9"/>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11" name="矩形 10"/>
          <p:cNvSpPr>
            <a:spLocks noChangeArrowheads="1"/>
          </p:cNvSpPr>
          <p:nvPr/>
        </p:nvSpPr>
        <p:spPr bwMode="auto">
          <a:xfrm>
            <a:off x="31759" y="1137226"/>
            <a:ext cx="88060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b="1" dirty="0">
                <a:latin typeface="微软雅黑" panose="020B0503020204020204" pitchFamily="34" charset="-122"/>
                <a:cs typeface="Times New Roman" panose="02020603050405020304" pitchFamily="18" charset="0"/>
              </a:rPr>
              <a:t>朴素贝叶斯网络（</a:t>
            </a:r>
            <a:r>
              <a:rPr lang="en-US" altLang="zh-CN" sz="2000" b="1" dirty="0">
                <a:latin typeface="微软雅黑" panose="020B0503020204020204" pitchFamily="34" charset="-122"/>
                <a:cs typeface="Times New Roman" panose="02020603050405020304" pitchFamily="18" charset="0"/>
              </a:rPr>
              <a:t>naïve Bayes</a:t>
            </a:r>
            <a:r>
              <a:rPr lang="zh-CN" altLang="en-US" sz="2000" b="1" dirty="0">
                <a:latin typeface="微软雅黑" panose="020B0503020204020204" pitchFamily="34" charset="-122"/>
                <a:cs typeface="Times New Roman" panose="02020603050405020304" pitchFamily="18" charset="0"/>
              </a:rPr>
              <a:t>）</a:t>
            </a:r>
            <a:endParaRPr lang="en-US" altLang="zh-CN" sz="2000" b="1" dirty="0">
              <a:latin typeface="微软雅黑" panose="020B0503020204020204" pitchFamily="34" charset="-122"/>
              <a:cs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2469" y="1130317"/>
            <a:ext cx="4014240" cy="461665"/>
          </a:xfrm>
          <a:prstGeom prst="rect">
            <a:avLst/>
          </a:prstGeom>
        </p:spPr>
        <p:txBody>
          <a:bodyPr wrap="none">
            <a:spAutoFit/>
          </a:bodyPr>
          <a:lstStyle/>
          <a:p>
            <a:pPr>
              <a:spcBef>
                <a:spcPct val="0"/>
              </a:spcBef>
              <a:buFontTx/>
              <a:buNone/>
            </a:pPr>
            <a:r>
              <a:rPr lang="zh-CN" altLang="en-US" sz="2400" dirty="0">
                <a:ea typeface="宋体" panose="02010600030101010101" pitchFamily="2" charset="-122"/>
                <a:cs typeface="Times New Roman" panose="02020603050405020304" pitchFamily="18" charset="0"/>
              </a:rPr>
              <a:t>（</a:t>
            </a:r>
            <a:r>
              <a:rPr lang="en-US" altLang="zh-CN" sz="2400" dirty="0">
                <a:ea typeface="宋体" panose="02010600030101010101" pitchFamily="2" charset="-122"/>
                <a:cs typeface="Times New Roman" panose="02020603050405020304" pitchFamily="18" charset="0"/>
              </a:rPr>
              <a:t>2</a:t>
            </a:r>
            <a:r>
              <a:rPr lang="zh-CN" altLang="en-US" sz="2400" dirty="0">
                <a:ea typeface="宋体" panose="02010600030101010101" pitchFamily="2" charset="-122"/>
                <a:cs typeface="Times New Roman" panose="02020603050405020304" pitchFamily="18" charset="0"/>
              </a:rPr>
              <a:t>）隐马尔可夫模型</a:t>
            </a:r>
            <a:r>
              <a:rPr lang="en-US" altLang="zh-CN" sz="2400" dirty="0">
                <a:ea typeface="宋体" panose="02010600030101010101" pitchFamily="2" charset="-122"/>
                <a:cs typeface="Times New Roman" panose="02020603050405020304" pitchFamily="18" charset="0"/>
              </a:rPr>
              <a:t>(HMM)</a:t>
            </a:r>
            <a:endParaRPr lang="en-US" altLang="zh-CN" sz="2400" dirty="0">
              <a:ea typeface="宋体" panose="02010600030101010101" pitchFamily="2" charset="-122"/>
              <a:cs typeface="Times New Roman" panose="02020603050405020304" pitchFamily="18" charset="0"/>
            </a:endParaRPr>
          </a:p>
        </p:txBody>
      </p:sp>
      <p:pic>
        <p:nvPicPr>
          <p:cNvPr id="3" name="图片 2" descr="素材G"/>
          <p:cNvPicPr>
            <a:picLocks noChangeAspect="1"/>
          </p:cNvPicPr>
          <p:nvPr/>
        </p:nvPicPr>
        <p:blipFill>
          <a:blip r:embed="rId1"/>
          <a:stretch>
            <a:fillRect/>
          </a:stretch>
        </p:blipFill>
        <p:spPr>
          <a:xfrm>
            <a:off x="31759" y="59395"/>
            <a:ext cx="3154228" cy="708447"/>
          </a:xfrm>
          <a:prstGeom prst="rect">
            <a:avLst/>
          </a:prstGeom>
        </p:spPr>
      </p:pic>
      <p:sp>
        <p:nvSpPr>
          <p:cNvPr id="4" name="矩形 3"/>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pic>
        <p:nvPicPr>
          <p:cNvPr id="5" name="图片 4"/>
          <p:cNvPicPr/>
          <p:nvPr/>
        </p:nvPicPr>
        <p:blipFill>
          <a:blip r:embed="rId2" cstate="print">
            <a:extLst>
              <a:ext uri="{28A0092B-C50C-407E-A947-70E740481C1C}">
                <a14:useLocalDpi xmlns:a14="http://schemas.microsoft.com/office/drawing/2010/main" val="0"/>
              </a:ext>
            </a:extLst>
          </a:blip>
          <a:stretch>
            <a:fillRect/>
          </a:stretch>
        </p:blipFill>
        <p:spPr>
          <a:xfrm>
            <a:off x="599865" y="2265028"/>
            <a:ext cx="7781709" cy="266001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2469" y="1130317"/>
            <a:ext cx="4014240" cy="461665"/>
          </a:xfrm>
          <a:prstGeom prst="rect">
            <a:avLst/>
          </a:prstGeom>
        </p:spPr>
        <p:txBody>
          <a:bodyPr wrap="none">
            <a:spAutoFit/>
          </a:bodyPr>
          <a:lstStyle/>
          <a:p>
            <a:pPr>
              <a:spcBef>
                <a:spcPct val="0"/>
              </a:spcBef>
              <a:buFontTx/>
              <a:buNone/>
            </a:pPr>
            <a:r>
              <a:rPr lang="zh-CN" altLang="en-US" sz="2400" dirty="0">
                <a:ea typeface="宋体" panose="02010600030101010101" pitchFamily="2" charset="-122"/>
                <a:cs typeface="Times New Roman" panose="02020603050405020304" pitchFamily="18" charset="0"/>
              </a:rPr>
              <a:t>（</a:t>
            </a:r>
            <a:r>
              <a:rPr lang="en-US" altLang="zh-CN" sz="2400" dirty="0">
                <a:ea typeface="宋体" panose="02010600030101010101" pitchFamily="2" charset="-122"/>
                <a:cs typeface="Times New Roman" panose="02020603050405020304" pitchFamily="18" charset="0"/>
              </a:rPr>
              <a:t>2</a:t>
            </a:r>
            <a:r>
              <a:rPr lang="zh-CN" altLang="en-US" sz="2400" dirty="0">
                <a:ea typeface="宋体" panose="02010600030101010101" pitchFamily="2" charset="-122"/>
                <a:cs typeface="Times New Roman" panose="02020603050405020304" pitchFamily="18" charset="0"/>
              </a:rPr>
              <a:t>）隐马尔可夫模型</a:t>
            </a:r>
            <a:r>
              <a:rPr lang="en-US" altLang="zh-CN" sz="2400" dirty="0">
                <a:ea typeface="宋体" panose="02010600030101010101" pitchFamily="2" charset="-122"/>
                <a:cs typeface="Times New Roman" panose="02020603050405020304" pitchFamily="18" charset="0"/>
              </a:rPr>
              <a:t>(HMM)</a:t>
            </a:r>
            <a:endParaRPr lang="en-US" altLang="zh-CN" sz="2400" dirty="0">
              <a:ea typeface="宋体" panose="02010600030101010101" pitchFamily="2" charset="-122"/>
              <a:cs typeface="Times New Roman" panose="02020603050405020304" pitchFamily="18" charset="0"/>
            </a:endParaRPr>
          </a:p>
        </p:txBody>
      </p:sp>
      <p:pic>
        <p:nvPicPr>
          <p:cNvPr id="3" name="图片 2" descr="素材G"/>
          <p:cNvPicPr>
            <a:picLocks noChangeAspect="1"/>
          </p:cNvPicPr>
          <p:nvPr/>
        </p:nvPicPr>
        <p:blipFill>
          <a:blip r:embed="rId1"/>
          <a:stretch>
            <a:fillRect/>
          </a:stretch>
        </p:blipFill>
        <p:spPr>
          <a:xfrm>
            <a:off x="31759" y="59395"/>
            <a:ext cx="3154228" cy="708447"/>
          </a:xfrm>
          <a:prstGeom prst="rect">
            <a:avLst/>
          </a:prstGeom>
        </p:spPr>
      </p:pic>
      <p:sp>
        <p:nvSpPr>
          <p:cNvPr id="4" name="矩形 3"/>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6" name="矩形 5"/>
          <p:cNvSpPr/>
          <p:nvPr/>
        </p:nvSpPr>
        <p:spPr>
          <a:xfrm>
            <a:off x="31759" y="1812217"/>
            <a:ext cx="6647974" cy="461665"/>
          </a:xfrm>
          <a:prstGeom prst="rect">
            <a:avLst/>
          </a:prstGeom>
        </p:spPr>
        <p:txBody>
          <a:bodyPr wrap="none">
            <a:spAutoFit/>
          </a:bodyPr>
          <a:lstStyle/>
          <a:p>
            <a:pPr>
              <a:spcBef>
                <a:spcPct val="0"/>
              </a:spcBef>
              <a:buFontTx/>
              <a:buNone/>
            </a:pPr>
            <a:r>
              <a:rPr lang="zh-CN" altLang="en-US" sz="2400" dirty="0">
                <a:ea typeface="宋体" panose="02010600030101010101" pitchFamily="2" charset="-122"/>
                <a:cs typeface="Times New Roman" panose="02020603050405020304" pitchFamily="18" charset="0"/>
              </a:rPr>
              <a:t>为加强大家理解，本章节补充讲讲马尔可夫模型</a:t>
            </a:r>
            <a:endParaRPr lang="en-US" altLang="zh-CN" sz="2400" dirty="0">
              <a:ea typeface="宋体"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9738" y="3337397"/>
            <a:ext cx="9163475" cy="3050131"/>
          </a:xfrm>
          <a:prstGeom prst="rect">
            <a:avLst/>
          </a:prstGeom>
        </p:spPr>
      </p:pic>
      <p:sp>
        <p:nvSpPr>
          <p:cNvPr id="8" name="矩形 7"/>
          <p:cNvSpPr/>
          <p:nvPr/>
        </p:nvSpPr>
        <p:spPr>
          <a:xfrm>
            <a:off x="3787977" y="2674806"/>
            <a:ext cx="1723549" cy="461665"/>
          </a:xfrm>
          <a:prstGeom prst="rect">
            <a:avLst/>
          </a:prstGeom>
        </p:spPr>
        <p:txBody>
          <a:bodyPr wrap="none">
            <a:spAutoFit/>
          </a:bodyPr>
          <a:lstStyle/>
          <a:p>
            <a:r>
              <a:rPr lang="zh-CN" altLang="en-US" sz="2400" dirty="0">
                <a:ea typeface="宋体" panose="02010600030101010101" pitchFamily="2" charset="-122"/>
                <a:cs typeface="Times New Roman" panose="02020603050405020304" pitchFamily="18" charset="0"/>
              </a:rPr>
              <a:t>以天气为例</a:t>
            </a:r>
            <a:endParaRPr lang="zh-CN" altLang="en-US" sz="2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1759" y="1806363"/>
            <a:ext cx="9080487" cy="3222734"/>
          </a:xfrm>
          <a:prstGeom prst="rect">
            <a:avLst/>
          </a:prstGeom>
        </p:spPr>
      </p:pic>
      <p:sp>
        <p:nvSpPr>
          <p:cNvPr id="3" name="矩形 2"/>
          <p:cNvSpPr/>
          <p:nvPr/>
        </p:nvSpPr>
        <p:spPr>
          <a:xfrm>
            <a:off x="160050" y="1234616"/>
            <a:ext cx="9309472" cy="369332"/>
          </a:xfrm>
          <a:prstGeom prst="rect">
            <a:avLst/>
          </a:prstGeom>
        </p:spPr>
        <p:txBody>
          <a:bodyPr wrap="none">
            <a:spAutoFit/>
          </a:bodyPr>
          <a:lstStyle/>
          <a:p>
            <a:r>
              <a:rPr lang="zh-CN" altLang="en-US" dirty="0">
                <a:ea typeface="宋体" panose="02010600030101010101" pitchFamily="2" charset="-122"/>
                <a:cs typeface="Times New Roman" panose="02020603050405020304" pitchFamily="18" charset="0"/>
              </a:rPr>
              <a:t>马尔可夫模型：天气之间是具有相互联系的（有向图，带权重</a:t>
            </a:r>
            <a:r>
              <a:rPr lang="en-US" altLang="zh-CN" dirty="0">
                <a:ea typeface="宋体" panose="02010600030101010101" pitchFamily="2" charset="-122"/>
                <a:cs typeface="Times New Roman" panose="02020603050405020304" pitchFamily="18" charset="0"/>
              </a:rPr>
              <a:t>/</a:t>
            </a:r>
            <a:r>
              <a:rPr lang="zh-CN" altLang="en-US" dirty="0">
                <a:ea typeface="宋体" panose="02010600030101010101" pitchFamily="2" charset="-122"/>
                <a:cs typeface="Times New Roman" panose="02020603050405020304" pitchFamily="18" charset="0"/>
              </a:rPr>
              <a:t>权重就是我们的转换概率）</a:t>
            </a:r>
            <a:endParaRPr lang="zh-CN" altLang="en-US" dirty="0"/>
          </a:p>
        </p:txBody>
      </p:sp>
      <p:pic>
        <p:nvPicPr>
          <p:cNvPr id="4" name="图片 3" descr="素材G"/>
          <p:cNvPicPr>
            <a:picLocks noChangeAspect="1"/>
          </p:cNvPicPr>
          <p:nvPr/>
        </p:nvPicPr>
        <p:blipFill>
          <a:blip r:embed="rId2"/>
          <a:stretch>
            <a:fillRect/>
          </a:stretch>
        </p:blipFill>
        <p:spPr>
          <a:xfrm>
            <a:off x="31759" y="59395"/>
            <a:ext cx="3154228" cy="708447"/>
          </a:xfrm>
          <a:prstGeom prst="rect">
            <a:avLst/>
          </a:prstGeom>
        </p:spPr>
      </p:pic>
      <p:sp>
        <p:nvSpPr>
          <p:cNvPr id="5" name="矩形 4"/>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6" name="文本框 5"/>
          <p:cNvSpPr txBox="1"/>
          <p:nvPr/>
        </p:nvSpPr>
        <p:spPr>
          <a:xfrm>
            <a:off x="4876800" y="4194687"/>
            <a:ext cx="1361440" cy="369332"/>
          </a:xfrm>
          <a:prstGeom prst="rect">
            <a:avLst/>
          </a:prstGeom>
          <a:noFill/>
        </p:spPr>
        <p:txBody>
          <a:bodyPr wrap="square" rtlCol="0">
            <a:spAutoFit/>
          </a:bodyPr>
          <a:lstStyle/>
          <a:p>
            <a:r>
              <a:rPr lang="zh-CN" altLang="en-US" dirty="0"/>
              <a:t>转移概率</a:t>
            </a: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759" y="1130317"/>
            <a:ext cx="9309472" cy="369332"/>
          </a:xfrm>
          <a:prstGeom prst="rect">
            <a:avLst/>
          </a:prstGeom>
        </p:spPr>
        <p:txBody>
          <a:bodyPr wrap="none">
            <a:spAutoFit/>
          </a:bodyPr>
          <a:lstStyle/>
          <a:p>
            <a:r>
              <a:rPr lang="zh-CN" altLang="en-US" dirty="0">
                <a:ea typeface="宋体" panose="02010600030101010101" pitchFamily="2" charset="-122"/>
                <a:cs typeface="Times New Roman" panose="02020603050405020304" pitchFamily="18" charset="0"/>
              </a:rPr>
              <a:t>马尔可夫模型：天气之间是具有相互联系的（有向图，带权重</a:t>
            </a:r>
            <a:r>
              <a:rPr lang="en-US" altLang="zh-CN" dirty="0">
                <a:ea typeface="宋体" panose="02010600030101010101" pitchFamily="2" charset="-122"/>
                <a:cs typeface="Times New Roman" panose="02020603050405020304" pitchFamily="18" charset="0"/>
              </a:rPr>
              <a:t>/</a:t>
            </a:r>
            <a:r>
              <a:rPr lang="zh-CN" altLang="en-US" dirty="0">
                <a:ea typeface="宋体" panose="02010600030101010101" pitchFamily="2" charset="-122"/>
                <a:cs typeface="Times New Roman" panose="02020603050405020304" pitchFamily="18" charset="0"/>
              </a:rPr>
              <a:t>权重就是我们的转换概率）</a:t>
            </a:r>
            <a:endParaRPr lang="zh-CN" altLang="en-US" dirty="0"/>
          </a:p>
        </p:txBody>
      </p:sp>
      <p:pic>
        <p:nvPicPr>
          <p:cNvPr id="4" name="图片 3" descr="素材G"/>
          <p:cNvPicPr>
            <a:picLocks noChangeAspect="1"/>
          </p:cNvPicPr>
          <p:nvPr/>
        </p:nvPicPr>
        <p:blipFill>
          <a:blip r:embed="rId1"/>
          <a:stretch>
            <a:fillRect/>
          </a:stretch>
        </p:blipFill>
        <p:spPr>
          <a:xfrm>
            <a:off x="31759" y="59395"/>
            <a:ext cx="3154228" cy="708447"/>
          </a:xfrm>
          <a:prstGeom prst="rect">
            <a:avLst/>
          </a:prstGeom>
        </p:spPr>
      </p:pic>
      <p:sp>
        <p:nvSpPr>
          <p:cNvPr id="5" name="矩形 4"/>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7" name="矩形 6"/>
          <p:cNvSpPr/>
          <p:nvPr/>
        </p:nvSpPr>
        <p:spPr>
          <a:xfrm>
            <a:off x="31759" y="1760237"/>
            <a:ext cx="9112241" cy="923330"/>
          </a:xfrm>
          <a:prstGeom prst="rect">
            <a:avLst/>
          </a:prstGeom>
        </p:spPr>
        <p:txBody>
          <a:bodyPr wrap="square">
            <a:spAutoFit/>
          </a:bodyPr>
          <a:lstStyle/>
          <a:p>
            <a:r>
              <a:rPr lang="zh-CN" altLang="en-US" dirty="0"/>
              <a:t>假设只能观测到隐变量，去求解我的目标</a:t>
            </a:r>
            <a:endParaRPr lang="en-US" altLang="zh-CN" dirty="0"/>
          </a:p>
          <a:p>
            <a:r>
              <a:rPr lang="zh-CN" altLang="en-US" dirty="0"/>
              <a:t>如空气的湿度，去推测天气状况，这里的空气湿度，就是我的隐藏天气状况，天气就是我的目标观测。通过这种构建的模型，就是隐马尔可夫模型。</a:t>
            </a:r>
            <a:endParaRPr lang="zh-CN" altLang="en-US" dirty="0"/>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681145" y="3429000"/>
            <a:ext cx="7781709" cy="2660015"/>
          </a:xfrm>
          <a:prstGeom prst="rect">
            <a:avLst/>
          </a:prstGeom>
        </p:spPr>
      </p:pic>
      <p:sp>
        <p:nvSpPr>
          <p:cNvPr id="9" name="椭圆 8"/>
          <p:cNvSpPr/>
          <p:nvPr/>
        </p:nvSpPr>
        <p:spPr>
          <a:xfrm>
            <a:off x="157481" y="3068320"/>
            <a:ext cx="1681479" cy="14122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38960" y="3068320"/>
            <a:ext cx="1681479" cy="14122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310167" y="3068320"/>
            <a:ext cx="1681479" cy="14122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130522" y="3068320"/>
            <a:ext cx="1681479" cy="14122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53064" y="2859581"/>
            <a:ext cx="877163" cy="369332"/>
          </a:xfrm>
          <a:prstGeom prst="rect">
            <a:avLst/>
          </a:prstGeom>
        </p:spPr>
        <p:txBody>
          <a:bodyPr wrap="none">
            <a:spAutoFit/>
          </a:bodyPr>
          <a:lstStyle/>
          <a:p>
            <a:r>
              <a:rPr lang="zh-CN" altLang="en-US" dirty="0"/>
              <a:t>隐变量</a:t>
            </a:r>
            <a:endParaRPr lang="zh-CN" altLang="en-US" dirty="0"/>
          </a:p>
        </p:txBody>
      </p:sp>
      <p:sp>
        <p:nvSpPr>
          <p:cNvPr id="14" name="矩形 13"/>
          <p:cNvSpPr/>
          <p:nvPr/>
        </p:nvSpPr>
        <p:spPr>
          <a:xfrm>
            <a:off x="5553064" y="5817136"/>
            <a:ext cx="1107996" cy="369332"/>
          </a:xfrm>
          <a:prstGeom prst="rect">
            <a:avLst/>
          </a:prstGeom>
        </p:spPr>
        <p:txBody>
          <a:bodyPr wrap="none">
            <a:spAutoFit/>
          </a:bodyPr>
          <a:lstStyle/>
          <a:p>
            <a:r>
              <a:rPr lang="zh-CN" altLang="en-US" dirty="0"/>
              <a:t>观测状态</a:t>
            </a: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759" y="1130317"/>
            <a:ext cx="9309472" cy="369332"/>
          </a:xfrm>
          <a:prstGeom prst="rect">
            <a:avLst/>
          </a:prstGeom>
        </p:spPr>
        <p:txBody>
          <a:bodyPr wrap="none">
            <a:spAutoFit/>
          </a:bodyPr>
          <a:lstStyle/>
          <a:p>
            <a:r>
              <a:rPr lang="zh-CN" altLang="en-US" dirty="0">
                <a:ea typeface="宋体" panose="02010600030101010101" pitchFamily="2" charset="-122"/>
                <a:cs typeface="Times New Roman" panose="02020603050405020304" pitchFamily="18" charset="0"/>
              </a:rPr>
              <a:t>马尔可夫模型：天气之间是具有相互联系的（有向图，带权重</a:t>
            </a:r>
            <a:r>
              <a:rPr lang="en-US" altLang="zh-CN" dirty="0">
                <a:ea typeface="宋体" panose="02010600030101010101" pitchFamily="2" charset="-122"/>
                <a:cs typeface="Times New Roman" panose="02020603050405020304" pitchFamily="18" charset="0"/>
              </a:rPr>
              <a:t>/</a:t>
            </a:r>
            <a:r>
              <a:rPr lang="zh-CN" altLang="en-US" dirty="0">
                <a:ea typeface="宋体" panose="02010600030101010101" pitchFamily="2" charset="-122"/>
                <a:cs typeface="Times New Roman" panose="02020603050405020304" pitchFamily="18" charset="0"/>
              </a:rPr>
              <a:t>权重就是我们的转换概率）</a:t>
            </a:r>
            <a:endParaRPr lang="zh-CN" altLang="en-US" dirty="0"/>
          </a:p>
        </p:txBody>
      </p:sp>
      <p:pic>
        <p:nvPicPr>
          <p:cNvPr id="4" name="图片 3" descr="素材G"/>
          <p:cNvPicPr>
            <a:picLocks noChangeAspect="1"/>
          </p:cNvPicPr>
          <p:nvPr/>
        </p:nvPicPr>
        <p:blipFill>
          <a:blip r:embed="rId1"/>
          <a:stretch>
            <a:fillRect/>
          </a:stretch>
        </p:blipFill>
        <p:spPr>
          <a:xfrm>
            <a:off x="31759" y="59395"/>
            <a:ext cx="3154228" cy="708447"/>
          </a:xfrm>
          <a:prstGeom prst="rect">
            <a:avLst/>
          </a:prstGeom>
        </p:spPr>
      </p:pic>
      <p:sp>
        <p:nvSpPr>
          <p:cNvPr id="5" name="矩形 4"/>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681145" y="1955800"/>
            <a:ext cx="7781709" cy="2660015"/>
          </a:xfrm>
          <a:prstGeom prst="rect">
            <a:avLst/>
          </a:prstGeom>
        </p:spPr>
      </p:pic>
      <p:sp>
        <p:nvSpPr>
          <p:cNvPr id="9" name="椭圆 8"/>
          <p:cNvSpPr/>
          <p:nvPr/>
        </p:nvSpPr>
        <p:spPr>
          <a:xfrm>
            <a:off x="157481" y="1595120"/>
            <a:ext cx="1681479" cy="14122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38960" y="1595120"/>
            <a:ext cx="1681479" cy="14122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310167" y="1595120"/>
            <a:ext cx="1681479" cy="14122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130522" y="1595120"/>
            <a:ext cx="1681479" cy="14122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53064" y="1386381"/>
            <a:ext cx="877163" cy="369332"/>
          </a:xfrm>
          <a:prstGeom prst="rect">
            <a:avLst/>
          </a:prstGeom>
        </p:spPr>
        <p:txBody>
          <a:bodyPr wrap="none">
            <a:spAutoFit/>
          </a:bodyPr>
          <a:lstStyle/>
          <a:p>
            <a:r>
              <a:rPr lang="zh-CN" altLang="en-US" dirty="0"/>
              <a:t>隐变量</a:t>
            </a:r>
            <a:endParaRPr lang="zh-CN" altLang="en-US" dirty="0"/>
          </a:p>
        </p:txBody>
      </p:sp>
      <p:sp>
        <p:nvSpPr>
          <p:cNvPr id="14" name="矩形 13"/>
          <p:cNvSpPr/>
          <p:nvPr/>
        </p:nvSpPr>
        <p:spPr>
          <a:xfrm>
            <a:off x="5553064" y="4343936"/>
            <a:ext cx="1107996" cy="369332"/>
          </a:xfrm>
          <a:prstGeom prst="rect">
            <a:avLst/>
          </a:prstGeom>
        </p:spPr>
        <p:txBody>
          <a:bodyPr wrap="none">
            <a:spAutoFit/>
          </a:bodyPr>
          <a:lstStyle/>
          <a:p>
            <a:r>
              <a:rPr lang="zh-CN" altLang="en-US" dirty="0"/>
              <a:t>观测状态</a:t>
            </a:r>
            <a:endParaRPr lang="zh-CN" altLang="en-US" dirty="0"/>
          </a:p>
        </p:txBody>
      </p:sp>
      <mc:AlternateContent xmlns:mc="http://schemas.openxmlformats.org/markup-compatibility/2006">
        <mc:Choice xmlns:a14="http://schemas.microsoft.com/office/drawing/2010/main" Requires="a14">
          <p:sp>
            <p:nvSpPr>
              <p:cNvPr id="2" name="矩形 1"/>
              <p:cNvSpPr/>
              <p:nvPr/>
            </p:nvSpPr>
            <p:spPr>
              <a:xfrm>
                <a:off x="0" y="4815902"/>
                <a:ext cx="9112246" cy="923330"/>
              </a:xfrm>
              <a:prstGeom prst="rect">
                <a:avLst/>
              </a:prstGeom>
            </p:spPr>
            <p:txBody>
              <a:bodyPr wrap="square">
                <a:spAutoFit/>
              </a:bodyPr>
              <a:lstStyle/>
              <a:p>
                <a:pPr>
                  <a:spcBef>
                    <a:spcPct val="0"/>
                  </a:spcBef>
                  <a:buFontTx/>
                  <a:buNone/>
                </a:pPr>
                <a:r>
                  <a:rPr lang="zh-CN" altLang="en-US" dirty="0">
                    <a:ea typeface="宋体" panose="02010600030101010101" pitchFamily="2" charset="-122"/>
                    <a:cs typeface="Times New Roman" panose="02020603050405020304" pitchFamily="18" charset="0"/>
                  </a:rPr>
                  <a:t>在任意时刻</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dirty="0">
                    <a:ea typeface="宋体" panose="02010600030101010101" pitchFamily="2" charset="-122"/>
                    <a:cs typeface="Times New Roman" panose="02020603050405020304" pitchFamily="18" charset="0"/>
                  </a:rPr>
                  <a:t>，给定</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en-US" dirty="0">
                    <a:ea typeface="宋体" panose="02010600030101010101" pitchFamily="2" charset="-122"/>
                    <a:cs typeface="Times New Roman" panose="02020603050405020304" pitchFamily="18" charset="0"/>
                  </a:rPr>
                  <a:t>，观测变量</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en-US" dirty="0">
                    <a:ea typeface="宋体" panose="02010600030101010101" pitchFamily="2" charset="-122"/>
                    <a:cs typeface="Times New Roman" panose="02020603050405020304" pitchFamily="18" charset="0"/>
                  </a:rPr>
                  <a:t>的取值与其他隐变量无关。同时，对于任意时刻的隐变量</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en-US" dirty="0">
                    <a:ea typeface="宋体" panose="02010600030101010101" pitchFamily="2" charset="-122"/>
                    <a:cs typeface="Times New Roman" panose="02020603050405020304" pitchFamily="18" charset="0"/>
                  </a:rPr>
                  <a:t>，如果给定其前一时刻的隐变量</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𝑡</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en-US" dirty="0">
                    <a:ea typeface="宋体" panose="02010600030101010101" pitchFamily="2" charset="-122"/>
                    <a:cs typeface="Times New Roman" panose="02020603050405020304" pitchFamily="18" charset="0"/>
                  </a:rPr>
                  <a:t>，则与更早时刻的隐变量没有关系。图对应的联合概率分布为</a:t>
                </a:r>
                <a:endParaRPr lang="en-US" altLang="zh-CN" dirty="0">
                  <a:ea typeface="宋体" panose="02010600030101010101" pitchFamily="2" charset="-122"/>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0" y="4815902"/>
                <a:ext cx="9112246" cy="923330"/>
              </a:xfrm>
              <a:prstGeom prst="rect">
                <a:avLst/>
              </a:prstGeom>
              <a:blipFill rotWithShape="1">
                <a:blip r:embed="rId3"/>
                <a:stretch>
                  <a:fillRect t="-7" r="7" b="11"/>
                </a:stretch>
              </a:blipFill>
            </p:spPr>
            <p:txBody>
              <a:bodyPr/>
              <a:lstStyle/>
              <a:p>
                <a:r>
                  <a:rPr lang="zh-CN" altLang="en-US">
                    <a:noFill/>
                  </a:rPr>
                  <a:t> </a:t>
                </a:r>
              </a:p>
            </p:txBody>
          </p:sp>
        </mc:Fallback>
      </mc:AlternateContent>
      <p:graphicFrame>
        <p:nvGraphicFramePr>
          <p:cNvPr id="15" name="对象 14"/>
          <p:cNvGraphicFramePr>
            <a:graphicFrameLocks noChangeAspect="1"/>
          </p:cNvGraphicFramePr>
          <p:nvPr/>
        </p:nvGraphicFramePr>
        <p:xfrm>
          <a:off x="1553617" y="5963250"/>
          <a:ext cx="6165850" cy="360363"/>
        </p:xfrm>
        <a:graphic>
          <a:graphicData uri="http://schemas.openxmlformats.org/presentationml/2006/ole">
            <mc:AlternateContent xmlns:mc="http://schemas.openxmlformats.org/markup-compatibility/2006">
              <mc:Choice xmlns:v="urn:schemas-microsoft-com:vml" Requires="v">
                <p:oleObj spid="_x0000_s39964" name="Equation" r:id="rId4" imgW="149047200" imgH="7924800" progId="Equation.DSMT4">
                  <p:embed/>
                </p:oleObj>
              </mc:Choice>
              <mc:Fallback>
                <p:oleObj name="Equation" r:id="rId4" imgW="149047200" imgH="7924800" progId="Equation.DSMT4">
                  <p:embed/>
                  <p:pic>
                    <p:nvPicPr>
                      <p:cNvPr id="0" name="对象 27"/>
                      <p:cNvPicPr>
                        <a:picLocks noChangeAspect="1" noChangeArrowheads="1"/>
                      </p:cNvPicPr>
                      <p:nvPr/>
                    </p:nvPicPr>
                    <p:blipFill>
                      <a:blip r:embed="rId5"/>
                      <a:srcRect/>
                      <a:stretch>
                        <a:fillRect/>
                      </a:stretch>
                    </p:blipFill>
                    <p:spPr bwMode="auto">
                      <a:xfrm>
                        <a:off x="1553617" y="5963250"/>
                        <a:ext cx="616585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759" y="1130317"/>
            <a:ext cx="9112241" cy="1569660"/>
          </a:xfrm>
          <a:prstGeom prst="rect">
            <a:avLst/>
          </a:prstGeom>
        </p:spPr>
        <p:txBody>
          <a:bodyPr wrap="square">
            <a:spAutoFit/>
          </a:bodyPr>
          <a:lstStyle/>
          <a:p>
            <a:r>
              <a:rPr lang="en-US" altLang="zh-CN" sz="2400" dirty="0">
                <a:ea typeface="宋体" panose="02010600030101010101" pitchFamily="2" charset="-122"/>
                <a:cs typeface="Times New Roman" panose="02020603050405020304" pitchFamily="18" charset="0"/>
              </a:rPr>
              <a:t>2.</a:t>
            </a:r>
            <a:r>
              <a:rPr lang="zh-CN" altLang="en-US" sz="2400" dirty="0">
                <a:ea typeface="宋体" panose="02010600030101010101" pitchFamily="2" charset="-122"/>
                <a:cs typeface="Times New Roman" panose="02020603050405020304" pitchFamily="18" charset="0"/>
              </a:rPr>
              <a:t>无向图模型</a:t>
            </a:r>
            <a:endParaRPr lang="en-US" altLang="zh-CN" sz="2400" dirty="0">
              <a:ea typeface="宋体" panose="02010600030101010101" pitchFamily="2" charset="-122"/>
              <a:cs typeface="Times New Roman" panose="02020603050405020304" pitchFamily="18" charset="0"/>
            </a:endParaRPr>
          </a:p>
          <a:p>
            <a:r>
              <a:rPr lang="zh-CN" altLang="en-US" sz="2400" dirty="0">
                <a:ea typeface="宋体" panose="02010600030101010101" pitchFamily="2" charset="-122"/>
                <a:cs typeface="Times New Roman" panose="02020603050405020304" pitchFamily="18" charset="0"/>
              </a:rPr>
              <a:t>也叫马尔可夫随机场，也叫马尔可夫网络</a:t>
            </a:r>
            <a:endParaRPr lang="en-US" altLang="zh-CN" sz="2400" dirty="0">
              <a:ea typeface="宋体" panose="02010600030101010101" pitchFamily="2" charset="-122"/>
              <a:cs typeface="Times New Roman" panose="02020603050405020304" pitchFamily="18" charset="0"/>
            </a:endParaRPr>
          </a:p>
          <a:p>
            <a:r>
              <a:rPr lang="zh-CN" altLang="en-US" sz="2400" dirty="0">
                <a:ea typeface="宋体" panose="02010600030101010101" pitchFamily="2" charset="-122"/>
                <a:cs typeface="Times New Roman" panose="02020603050405020304" pitchFamily="18" charset="0"/>
              </a:rPr>
              <a:t>顾名思义：其是用无向图，其目的在于描述一组具有局部马尔科夫性的随机变量的联合概率分布的模型</a:t>
            </a:r>
            <a:endParaRPr lang="en-US" altLang="zh-CN" sz="2400" dirty="0">
              <a:ea typeface="宋体" panose="02010600030101010101" pitchFamily="2" charset="-122"/>
              <a:cs typeface="Times New Roman" panose="02020603050405020304" pitchFamily="18" charset="0"/>
            </a:endParaRPr>
          </a:p>
        </p:txBody>
      </p:sp>
      <p:pic>
        <p:nvPicPr>
          <p:cNvPr id="4" name="图片 3" descr="素材G"/>
          <p:cNvPicPr>
            <a:picLocks noChangeAspect="1"/>
          </p:cNvPicPr>
          <p:nvPr/>
        </p:nvPicPr>
        <p:blipFill>
          <a:blip r:embed="rId1"/>
          <a:stretch>
            <a:fillRect/>
          </a:stretch>
        </p:blipFill>
        <p:spPr>
          <a:xfrm>
            <a:off x="31759" y="59395"/>
            <a:ext cx="3154228" cy="708447"/>
          </a:xfrm>
          <a:prstGeom prst="rect">
            <a:avLst/>
          </a:prstGeom>
        </p:spPr>
      </p:pic>
      <p:sp>
        <p:nvSpPr>
          <p:cNvPr id="5" name="矩形 4"/>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pic>
        <p:nvPicPr>
          <p:cNvPr id="17" name="图片 16"/>
          <p:cNvPicPr/>
          <p:nvPr/>
        </p:nvPicPr>
        <p:blipFill>
          <a:blip r:embed="rId2">
            <a:extLst>
              <a:ext uri="{28A0092B-C50C-407E-A947-70E740481C1C}">
                <a14:useLocalDpi xmlns:a14="http://schemas.microsoft.com/office/drawing/2010/main" val="0"/>
              </a:ext>
            </a:extLst>
          </a:blip>
          <a:stretch>
            <a:fillRect/>
          </a:stretch>
        </p:blipFill>
        <p:spPr>
          <a:xfrm>
            <a:off x="123382" y="3260789"/>
            <a:ext cx="4834698" cy="2741013"/>
          </a:xfrm>
          <a:prstGeom prst="rect">
            <a:avLst/>
          </a:prstGeom>
        </p:spPr>
      </p:pic>
      <p:sp>
        <p:nvSpPr>
          <p:cNvPr id="6" name="矩形 5"/>
          <p:cNvSpPr/>
          <p:nvPr/>
        </p:nvSpPr>
        <p:spPr>
          <a:xfrm>
            <a:off x="5720417" y="3203917"/>
            <a:ext cx="3057247" cy="954107"/>
          </a:xfrm>
          <a:prstGeom prst="rect">
            <a:avLst/>
          </a:prstGeom>
        </p:spPr>
        <p:txBody>
          <a:bodyPr wrap="none">
            <a:spAutoFit/>
          </a:bodyPr>
          <a:lstStyle/>
          <a:p>
            <a:r>
              <a:rPr lang="zh-CN" altLang="en-US" sz="2800" dirty="0">
                <a:ea typeface="宋体" panose="02010600030101010101" pitchFamily="2" charset="-122"/>
                <a:cs typeface="Times New Roman" panose="02020603050405020304" pitchFamily="18" charset="0"/>
              </a:rPr>
              <a:t>四个节点</a:t>
            </a:r>
            <a:endParaRPr lang="en-US" altLang="zh-CN" sz="2800" dirty="0">
              <a:ea typeface="宋体" panose="02010600030101010101" pitchFamily="2" charset="-122"/>
              <a:cs typeface="Times New Roman" panose="02020603050405020304" pitchFamily="18" charset="0"/>
            </a:endParaRPr>
          </a:p>
          <a:p>
            <a:r>
              <a:rPr lang="zh-CN" altLang="en-US" sz="2800" dirty="0">
                <a:ea typeface="宋体" panose="02010600030101010101" pitchFamily="2" charset="-122"/>
                <a:cs typeface="Times New Roman" panose="02020603050405020304" pitchFamily="18" charset="0"/>
              </a:rPr>
              <a:t>边表示有依赖关系</a:t>
            </a:r>
            <a:endParaRPr lang="zh-CN" altLang="en-US"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3" name="矩形 2"/>
          <p:cNvSpPr/>
          <p:nvPr/>
        </p:nvSpPr>
        <p:spPr>
          <a:xfrm>
            <a:off x="0" y="1148499"/>
            <a:ext cx="9080487" cy="1569660"/>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什么是概率图模型</a:t>
            </a:r>
            <a:endParaRPr lang="en-US" altLang="zh-CN" sz="2400" dirty="0">
              <a:latin typeface="宋体" panose="02010600030101010101" pitchFamily="2" charset="-122"/>
              <a:ea typeface="宋体" panose="02010600030101010101" pitchFamily="2" charset="-122"/>
            </a:endParaRPr>
          </a:p>
          <a:p>
            <a:r>
              <a:rPr lang="zh-CN" altLang="en-US" sz="2400" b="1" dirty="0">
                <a:solidFill>
                  <a:srgbClr val="FF0000"/>
                </a:solidFill>
                <a:latin typeface="宋体" panose="02010600030101010101" pitchFamily="2" charset="-122"/>
                <a:ea typeface="宋体" panose="02010600030101010101" pitchFamily="2" charset="-122"/>
              </a:rPr>
              <a:t>概率论</a:t>
            </a:r>
            <a:r>
              <a:rPr lang="zh-CN" altLang="en-US" sz="2400" dirty="0">
                <a:latin typeface="宋体" panose="02010600030101010101" pitchFamily="2" charset="-122"/>
                <a:ea typeface="宋体" panose="02010600030101010101" pitchFamily="2" charset="-122"/>
              </a:rPr>
              <a:t>与</a:t>
            </a:r>
            <a:r>
              <a:rPr lang="zh-CN" altLang="en-US" sz="2400" b="1" dirty="0">
                <a:solidFill>
                  <a:srgbClr val="FF0000"/>
                </a:solidFill>
                <a:latin typeface="宋体" panose="02010600030101010101" pitchFamily="2" charset="-122"/>
                <a:ea typeface="宋体" panose="02010600030101010101" pitchFamily="2" charset="-122"/>
              </a:rPr>
              <a:t>图论</a:t>
            </a:r>
            <a:r>
              <a:rPr lang="zh-CN" altLang="en-US" sz="2400" dirty="0">
                <a:latin typeface="宋体" panose="02010600030101010101" pitchFamily="2" charset="-122"/>
                <a:ea typeface="宋体" panose="02010600030101010101" pitchFamily="2" charset="-122"/>
              </a:rPr>
              <a:t>相结合的产物，为统计推理和学习提供了一个统一的灵活框架</a:t>
            </a: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sp>
        <p:nvSpPr>
          <p:cNvPr id="5" name="矩形 4"/>
          <p:cNvSpPr/>
          <p:nvPr/>
        </p:nvSpPr>
        <p:spPr>
          <a:xfrm>
            <a:off x="0" y="2380023"/>
            <a:ext cx="2040943" cy="461665"/>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rPr>
              <a:t>图论基本概率</a:t>
            </a:r>
            <a:endParaRPr lang="en-US" altLang="zh-CN" sz="2400" b="1" dirty="0">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a:blip r:embed="rId2"/>
          <a:stretch>
            <a:fillRect/>
          </a:stretch>
        </p:blipFill>
        <p:spPr>
          <a:xfrm>
            <a:off x="31759" y="3098816"/>
            <a:ext cx="4415692" cy="3699789"/>
          </a:xfrm>
          <a:prstGeom prst="rect">
            <a:avLst/>
          </a:prstGeom>
        </p:spPr>
      </p:pic>
      <p:pic>
        <p:nvPicPr>
          <p:cNvPr id="2" name="图片 1"/>
          <p:cNvPicPr>
            <a:picLocks noChangeAspect="1"/>
          </p:cNvPicPr>
          <p:nvPr/>
        </p:nvPicPr>
        <p:blipFill>
          <a:blip r:embed="rId3"/>
          <a:stretch>
            <a:fillRect/>
          </a:stretch>
        </p:blipFill>
        <p:spPr>
          <a:xfrm>
            <a:off x="4120826" y="3018852"/>
            <a:ext cx="3558373" cy="685501"/>
          </a:xfrm>
          <a:prstGeom prst="rect">
            <a:avLst/>
          </a:prstGeom>
        </p:spPr>
      </p:pic>
      <p:pic>
        <p:nvPicPr>
          <p:cNvPr id="4" name="图片 3"/>
          <p:cNvPicPr>
            <a:picLocks noChangeAspect="1"/>
          </p:cNvPicPr>
          <p:nvPr/>
        </p:nvPicPr>
        <p:blipFill>
          <a:blip r:embed="rId4"/>
          <a:stretch>
            <a:fillRect/>
          </a:stretch>
        </p:blipFill>
        <p:spPr>
          <a:xfrm>
            <a:off x="4447451" y="4007398"/>
            <a:ext cx="4833171" cy="598105"/>
          </a:xfrm>
          <a:prstGeom prst="rect">
            <a:avLst/>
          </a:prstGeom>
        </p:spPr>
      </p:pic>
      <p:cxnSp>
        <p:nvCxnSpPr>
          <p:cNvPr id="10" name="直接箭头连接符 9"/>
          <p:cNvCxnSpPr/>
          <p:nvPr/>
        </p:nvCxnSpPr>
        <p:spPr>
          <a:xfrm flipH="1">
            <a:off x="3110845" y="2969443"/>
            <a:ext cx="226244" cy="459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050577" y="2584560"/>
            <a:ext cx="942953" cy="461665"/>
          </a:xfrm>
          <a:prstGeom prst="rect">
            <a:avLst/>
          </a:prstGeom>
          <a:noFill/>
        </p:spPr>
        <p:txBody>
          <a:bodyPr wrap="square" rtlCol="0">
            <a:spAutoFit/>
          </a:bodyPr>
          <a:lstStyle/>
          <a:p>
            <a:r>
              <a:rPr lang="zh-CN" altLang="en-US" sz="2400" dirty="0"/>
              <a:t>节点</a:t>
            </a:r>
            <a:endParaRPr lang="zh-CN" altLang="en-US" sz="2400" dirty="0"/>
          </a:p>
        </p:txBody>
      </p:sp>
      <p:sp>
        <p:nvSpPr>
          <p:cNvPr id="13" name="文本框 12"/>
          <p:cNvSpPr txBox="1"/>
          <p:nvPr/>
        </p:nvSpPr>
        <p:spPr>
          <a:xfrm>
            <a:off x="3050577" y="4038530"/>
            <a:ext cx="942953" cy="461665"/>
          </a:xfrm>
          <a:prstGeom prst="rect">
            <a:avLst/>
          </a:prstGeom>
          <a:noFill/>
        </p:spPr>
        <p:txBody>
          <a:bodyPr wrap="square" rtlCol="0">
            <a:spAutoFit/>
          </a:bodyPr>
          <a:lstStyle/>
          <a:p>
            <a:r>
              <a:rPr lang="zh-CN" altLang="en-US" sz="2400" dirty="0"/>
              <a:t>边</a:t>
            </a:r>
            <a:endParaRPr lang="zh-CN" altLang="en-US" sz="2400" dirty="0"/>
          </a:p>
        </p:txBody>
      </p:sp>
      <p:pic>
        <p:nvPicPr>
          <p:cNvPr id="14" name="图片 13"/>
          <p:cNvPicPr>
            <a:picLocks noChangeAspect="1"/>
          </p:cNvPicPr>
          <p:nvPr/>
        </p:nvPicPr>
        <p:blipFill>
          <a:blip r:embed="rId5"/>
          <a:stretch>
            <a:fillRect/>
          </a:stretch>
        </p:blipFill>
        <p:spPr>
          <a:xfrm>
            <a:off x="4696551" y="4969851"/>
            <a:ext cx="2534756" cy="7396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759" y="1130317"/>
            <a:ext cx="9112241" cy="830997"/>
          </a:xfrm>
          <a:prstGeom prst="rect">
            <a:avLst/>
          </a:prstGeom>
        </p:spPr>
        <p:txBody>
          <a:bodyPr wrap="square">
            <a:spAutoFit/>
          </a:bodyPr>
          <a:lstStyle/>
          <a:p>
            <a:r>
              <a:rPr lang="en-US" altLang="zh-CN" sz="2400" dirty="0">
                <a:ea typeface="宋体" panose="02010600030101010101" pitchFamily="2" charset="-122"/>
                <a:cs typeface="Times New Roman" panose="02020603050405020304" pitchFamily="18" charset="0"/>
              </a:rPr>
              <a:t>2.</a:t>
            </a:r>
            <a:r>
              <a:rPr lang="zh-CN" altLang="en-US" sz="2400" dirty="0">
                <a:ea typeface="宋体" panose="02010600030101010101" pitchFamily="2" charset="-122"/>
                <a:cs typeface="Times New Roman" panose="02020603050405020304" pitchFamily="18" charset="0"/>
              </a:rPr>
              <a:t>无向图模型</a:t>
            </a:r>
            <a:endParaRPr lang="en-US" altLang="zh-CN" sz="2400" dirty="0">
              <a:ea typeface="宋体" panose="02010600030101010101" pitchFamily="2" charset="-122"/>
              <a:cs typeface="Times New Roman" panose="02020603050405020304" pitchFamily="18" charset="0"/>
            </a:endParaRPr>
          </a:p>
          <a:p>
            <a:r>
              <a:rPr lang="zh-CN" altLang="en-US" sz="2400" dirty="0">
                <a:ea typeface="宋体" panose="02010600030101010101" pitchFamily="2" charset="-122"/>
                <a:cs typeface="Times New Roman" panose="02020603050405020304" pitchFamily="18" charset="0"/>
              </a:rPr>
              <a:t>有什么用？</a:t>
            </a:r>
            <a:endParaRPr lang="zh-CN" altLang="en-US" sz="2400" dirty="0"/>
          </a:p>
        </p:txBody>
      </p:sp>
      <p:pic>
        <p:nvPicPr>
          <p:cNvPr id="4" name="图片 3" descr="素材G"/>
          <p:cNvPicPr>
            <a:picLocks noChangeAspect="1"/>
          </p:cNvPicPr>
          <p:nvPr/>
        </p:nvPicPr>
        <p:blipFill>
          <a:blip r:embed="rId1"/>
          <a:stretch>
            <a:fillRect/>
          </a:stretch>
        </p:blipFill>
        <p:spPr>
          <a:xfrm>
            <a:off x="31759" y="59395"/>
            <a:ext cx="3154228" cy="708447"/>
          </a:xfrm>
          <a:prstGeom prst="rect">
            <a:avLst/>
          </a:prstGeom>
        </p:spPr>
      </p:pic>
      <p:sp>
        <p:nvSpPr>
          <p:cNvPr id="5" name="矩形 4"/>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pic>
        <p:nvPicPr>
          <p:cNvPr id="2" name="图片 1"/>
          <p:cNvPicPr>
            <a:picLocks noChangeAspect="1"/>
          </p:cNvPicPr>
          <p:nvPr/>
        </p:nvPicPr>
        <p:blipFill>
          <a:blip r:embed="rId2"/>
          <a:stretch>
            <a:fillRect/>
          </a:stretch>
        </p:blipFill>
        <p:spPr>
          <a:xfrm>
            <a:off x="31759" y="1884059"/>
            <a:ext cx="8980161" cy="3089881"/>
          </a:xfrm>
          <a:prstGeom prst="rect">
            <a:avLst/>
          </a:prstGeom>
        </p:spPr>
      </p:pic>
      <p:sp>
        <p:nvSpPr>
          <p:cNvPr id="6" name="文本框 5"/>
          <p:cNvSpPr txBox="1"/>
          <p:nvPr/>
        </p:nvSpPr>
        <p:spPr>
          <a:xfrm>
            <a:off x="31759" y="5404516"/>
            <a:ext cx="4714240" cy="646331"/>
          </a:xfrm>
          <a:prstGeom prst="rect">
            <a:avLst/>
          </a:prstGeom>
          <a:noFill/>
        </p:spPr>
        <p:txBody>
          <a:bodyPr wrap="square" rtlCol="0">
            <a:spAutoFit/>
          </a:bodyPr>
          <a:lstStyle/>
          <a:p>
            <a:r>
              <a:rPr lang="zh-CN" altLang="en-US" dirty="0"/>
              <a:t>这里的像素点：就是节点</a:t>
            </a:r>
            <a:endParaRPr lang="en-US" altLang="zh-CN" dirty="0"/>
          </a:p>
          <a:p>
            <a:r>
              <a:rPr lang="zh-CN" altLang="en-US" dirty="0"/>
              <a:t>节点之间的边：相邻像素点之间的连续性 </a:t>
            </a: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p:cNvPicPr>
            <a:picLocks noChangeAspect="1"/>
          </p:cNvPicPr>
          <p:nvPr/>
        </p:nvPicPr>
        <p:blipFill>
          <a:blip r:embed="rId1"/>
          <a:stretch>
            <a:fillRect/>
          </a:stretch>
        </p:blipFill>
        <p:spPr>
          <a:xfrm>
            <a:off x="31759" y="59395"/>
            <a:ext cx="3154228" cy="708447"/>
          </a:xfrm>
          <a:prstGeom prst="rect">
            <a:avLst/>
          </a:prstGeom>
        </p:spPr>
      </p:pic>
      <p:sp>
        <p:nvSpPr>
          <p:cNvPr id="5" name="矩形 4"/>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7" name="矩形 6"/>
          <p:cNvSpPr/>
          <p:nvPr/>
        </p:nvSpPr>
        <p:spPr>
          <a:xfrm>
            <a:off x="102879" y="1130317"/>
            <a:ext cx="9112241" cy="461665"/>
          </a:xfrm>
          <a:prstGeom prst="rect">
            <a:avLst/>
          </a:prstGeom>
        </p:spPr>
        <p:txBody>
          <a:bodyPr wrap="square">
            <a:spAutoFit/>
          </a:bodyPr>
          <a:lstStyle/>
          <a:p>
            <a:r>
              <a:rPr lang="en-US" altLang="zh-CN" sz="2400" dirty="0">
                <a:ea typeface="宋体" panose="02010600030101010101" pitchFamily="2" charset="-122"/>
                <a:cs typeface="Times New Roman" panose="02020603050405020304" pitchFamily="18" charset="0"/>
              </a:rPr>
              <a:t>2.</a:t>
            </a:r>
            <a:r>
              <a:rPr lang="zh-CN" altLang="en-US" sz="2400" dirty="0">
                <a:ea typeface="宋体" panose="02010600030101010101" pitchFamily="2" charset="-122"/>
                <a:cs typeface="Times New Roman" panose="02020603050405020304" pitchFamily="18" charset="0"/>
              </a:rPr>
              <a:t>无向图模型</a:t>
            </a:r>
            <a:r>
              <a:rPr lang="en-US" altLang="zh-CN" sz="2400" dirty="0">
                <a:ea typeface="宋体" panose="02010600030101010101" pitchFamily="2" charset="-122"/>
                <a:cs typeface="Times New Roman" panose="02020603050405020304" pitchFamily="18" charset="0"/>
              </a:rPr>
              <a:t>-</a:t>
            </a:r>
            <a:r>
              <a:rPr lang="zh-CN" altLang="en-US" sz="2400" dirty="0">
                <a:ea typeface="宋体" panose="02010600030101010101" pitchFamily="2" charset="-122"/>
                <a:cs typeface="Times New Roman" panose="02020603050405020304" pitchFamily="18" charset="0"/>
              </a:rPr>
              <a:t>模型表示</a:t>
            </a:r>
            <a:endParaRPr lang="en-US" altLang="zh-CN" sz="2400" dirty="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 name="矩形 7"/>
              <p:cNvSpPr>
                <a:spLocks noChangeArrowheads="1"/>
              </p:cNvSpPr>
              <p:nvPr/>
            </p:nvSpPr>
            <p:spPr bwMode="auto">
              <a:xfrm>
                <a:off x="31758" y="3982594"/>
                <a:ext cx="8968727" cy="227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对于一个随机变量的集合</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𝐾</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和相应的有</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𝐾</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个节点的无向图</a:t>
                </a:r>
                <a14:m>
                  <m:oMath xmlns:m="http://schemas.openxmlformats.org/officeDocument/2006/math">
                    <m:r>
                      <a:rPr lang="zh-CN" altLang="en-US" sz="2000" i="1" smtClean="0">
                        <a:latin typeface="Cambria Math" panose="02040503050406030204" pitchFamily="18" charset="0"/>
                        <a:ea typeface="宋体" panose="02010600030101010101" pitchFamily="2" charset="-122"/>
                        <a:cs typeface="Times New Roman" panose="02020603050405020304" pitchFamily="18" charset="0"/>
                      </a:rPr>
                      <m:t>𝒢</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𝑉</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𝐸</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（可以存在循环），图中的节点表示随机变量，如果</a:t>
                </a:r>
                <a14:m>
                  <m:oMath xmlns:m="http://schemas.openxmlformats.org/officeDocument/2006/math">
                    <m:r>
                      <a:rPr lang="zh-CN" altLang="en-US" sz="2000" i="1">
                        <a:latin typeface="Cambria Math" panose="02040503050406030204" pitchFamily="18" charset="0"/>
                        <a:ea typeface="宋体" panose="02010600030101010101" pitchFamily="2" charset="-122"/>
                        <a:cs typeface="Times New Roman" panose="02020603050405020304" pitchFamily="18" charset="0"/>
                      </a:rPr>
                      <m:t>𝒢</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满足局部马尔可夫性质，即任一变量</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在给定它的邻居的情况下条件独立于所有其他变量，表示为</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在给定邻居变量和给定其他所有变量条件下的概率分布相同</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其中</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𝑛𝑒</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ub>
                    </m:sSub>
                  </m:oMath>
                </a14:m>
                <a:r>
                  <a:rPr lang="zh-CN" altLang="en-US" sz="2000" dirty="0">
                    <a:ea typeface="宋体" panose="02010600030101010101" pitchFamily="2" charset="-122"/>
                    <a:cs typeface="Times New Roman" panose="02020603050405020304" pitchFamily="18" charset="0"/>
                  </a:rPr>
                  <a:t>表示变量</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ea typeface="宋体" panose="02010600030101010101" pitchFamily="2" charset="-122"/>
                    <a:cs typeface="Times New Roman" panose="02020603050405020304" pitchFamily="18" charset="0"/>
                  </a:rPr>
                  <a:t>的邻居的集合，</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k</m:t>
                        </m:r>
                      </m:sub>
                    </m:sSub>
                  </m:oMath>
                </a14:m>
                <a:r>
                  <a:rPr lang="zh-CN" altLang="en-US" sz="2000" dirty="0">
                    <a:ea typeface="宋体" panose="02010600030101010101" pitchFamily="2" charset="-122"/>
                    <a:cs typeface="Times New Roman" panose="02020603050405020304" pitchFamily="18" charset="0"/>
                  </a:rPr>
                  <a:t>表示除</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ea typeface="宋体" panose="02010600030101010101" pitchFamily="2" charset="-122"/>
                    <a:cs typeface="Times New Roman" panose="02020603050405020304" pitchFamily="18" charset="0"/>
                  </a:rPr>
                  <a:t>之外其他变量的集合，那么</a:t>
                </a:r>
                <a14:m>
                  <m:oMath xmlns:m="http://schemas.openxmlformats.org/officeDocument/2006/math">
                    <m:r>
                      <a:rPr lang="zh-CN" altLang="en-US" sz="2000" i="1">
                        <a:latin typeface="Cambria Math" panose="02040503050406030204" pitchFamily="18" charset="0"/>
                        <a:ea typeface="宋体" panose="02010600030101010101" pitchFamily="2" charset="-122"/>
                        <a:cs typeface="Times New Roman" panose="02020603050405020304" pitchFamily="18" charset="0"/>
                      </a:rPr>
                      <m:t>𝒢</m:t>
                    </m:r>
                  </m:oMath>
                </a14:m>
                <a:r>
                  <a:rPr lang="zh-CN" altLang="en-US" sz="2000" dirty="0">
                    <a:ea typeface="宋体" panose="02010600030101010101" pitchFamily="2" charset="-122"/>
                    <a:cs typeface="Times New Roman" panose="02020603050405020304" pitchFamily="18" charset="0"/>
                  </a:rPr>
                  <a:t>就构成了一个马尔可夫随机场。</a:t>
                </a:r>
                <a:endParaRPr lang="zh-CN" altLang="en-US" sz="2000" dirty="0">
                  <a:ea typeface="宋体" panose="02010600030101010101" pitchFamily="2" charset="-122"/>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bwMode="auto">
              <a:xfrm>
                <a:off x="31758" y="3982594"/>
                <a:ext cx="8968727" cy="2276329"/>
              </a:xfrm>
              <a:prstGeom prst="rect">
                <a:avLst/>
              </a:prstGeom>
              <a:blipFill rotWithShape="1">
                <a:blip r:embed="rId2"/>
                <a:stretch>
                  <a:fillRect t="-22" r="7" b="1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2504805" y="1591982"/>
            <a:ext cx="4134389" cy="2276329"/>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p:cNvPicPr>
            <a:picLocks noChangeAspect="1"/>
          </p:cNvPicPr>
          <p:nvPr/>
        </p:nvPicPr>
        <p:blipFill>
          <a:blip r:embed="rId1"/>
          <a:stretch>
            <a:fillRect/>
          </a:stretch>
        </p:blipFill>
        <p:spPr>
          <a:xfrm>
            <a:off x="31759" y="59395"/>
            <a:ext cx="3154228" cy="708447"/>
          </a:xfrm>
          <a:prstGeom prst="rect">
            <a:avLst/>
          </a:prstGeom>
        </p:spPr>
      </p:pic>
      <p:sp>
        <p:nvSpPr>
          <p:cNvPr id="5" name="矩形 4"/>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7" name="矩形 6"/>
          <p:cNvSpPr/>
          <p:nvPr/>
        </p:nvSpPr>
        <p:spPr>
          <a:xfrm>
            <a:off x="102879" y="1130317"/>
            <a:ext cx="9112241" cy="461665"/>
          </a:xfrm>
          <a:prstGeom prst="rect">
            <a:avLst/>
          </a:prstGeom>
        </p:spPr>
        <p:txBody>
          <a:bodyPr wrap="square">
            <a:spAutoFit/>
          </a:bodyPr>
          <a:lstStyle/>
          <a:p>
            <a:r>
              <a:rPr lang="en-US" altLang="zh-CN" sz="2400" dirty="0">
                <a:ea typeface="宋体" panose="02010600030101010101" pitchFamily="2" charset="-122"/>
                <a:cs typeface="Times New Roman" panose="02020603050405020304" pitchFamily="18" charset="0"/>
              </a:rPr>
              <a:t>2.</a:t>
            </a:r>
            <a:r>
              <a:rPr lang="zh-CN" altLang="en-US" sz="2400" dirty="0">
                <a:ea typeface="宋体" panose="02010600030101010101" pitchFamily="2" charset="-122"/>
                <a:cs typeface="Times New Roman" panose="02020603050405020304" pitchFamily="18" charset="0"/>
              </a:rPr>
              <a:t>无向图模型</a:t>
            </a:r>
            <a:r>
              <a:rPr lang="en-US" altLang="zh-CN" sz="2400" dirty="0">
                <a:ea typeface="宋体" panose="02010600030101010101" pitchFamily="2" charset="-122"/>
                <a:cs typeface="Times New Roman" panose="02020603050405020304" pitchFamily="18" charset="0"/>
              </a:rPr>
              <a:t>-</a:t>
            </a:r>
            <a:r>
              <a:rPr lang="zh-CN" altLang="en-US" sz="2400" dirty="0">
                <a:ea typeface="宋体" panose="02010600030101010101" pitchFamily="2" charset="-122"/>
                <a:cs typeface="Times New Roman" panose="02020603050405020304" pitchFamily="18" charset="0"/>
              </a:rPr>
              <a:t>模型表示</a:t>
            </a:r>
            <a:endParaRPr lang="en-US" altLang="zh-CN" sz="2400" dirty="0">
              <a:ea typeface="宋体" panose="02010600030101010101" pitchFamily="2" charset="-122"/>
              <a:cs typeface="Times New Roman" panose="02020603050405020304" pitchFamily="18" charset="0"/>
            </a:endParaRPr>
          </a:p>
        </p:txBody>
      </p:sp>
      <p:pic>
        <p:nvPicPr>
          <p:cNvPr id="9" name="图片 8"/>
          <p:cNvPicPr/>
          <p:nvPr/>
        </p:nvPicPr>
        <p:blipFill>
          <a:blip r:embed="rId2">
            <a:extLst>
              <a:ext uri="{28A0092B-C50C-407E-A947-70E740481C1C}">
                <a14:useLocalDpi xmlns:a14="http://schemas.microsoft.com/office/drawing/2010/main" val="0"/>
              </a:ext>
            </a:extLst>
          </a:blip>
          <a:stretch>
            <a:fillRect/>
          </a:stretch>
        </p:blipFill>
        <p:spPr>
          <a:xfrm>
            <a:off x="847363" y="1927420"/>
            <a:ext cx="2961275" cy="1593178"/>
          </a:xfrm>
          <a:prstGeom prst="rect">
            <a:avLst/>
          </a:prstGeom>
        </p:spPr>
      </p:pic>
      <p:sp>
        <p:nvSpPr>
          <p:cNvPr id="2" name="矩形 1"/>
          <p:cNvSpPr/>
          <p:nvPr/>
        </p:nvSpPr>
        <p:spPr>
          <a:xfrm>
            <a:off x="118753" y="3738563"/>
            <a:ext cx="9025247" cy="646331"/>
          </a:xfrm>
          <a:prstGeom prst="rect">
            <a:avLst/>
          </a:prstGeom>
        </p:spPr>
        <p:txBody>
          <a:bodyPr wrap="square">
            <a:spAutoFit/>
          </a:bodyPr>
          <a:lstStyle/>
          <a:p>
            <a:r>
              <a:rPr lang="zh-CN" altLang="en-US" dirty="0"/>
              <a:t>局部马尔可夫性质 对一个更一般的贝叶斯网络,其局部马尔可夫性质为:每个随机变量在给定父节点的情况下,条件独立于它的非后代节点.</a:t>
            </a:r>
            <a:endParaRPr lang="zh-CN" altLang="en-US" dirty="0"/>
          </a:p>
        </p:txBody>
      </p:sp>
      <mc:AlternateContent xmlns:mc="http://schemas.openxmlformats.org/markup-compatibility/2006">
        <mc:Choice xmlns:a14="http://schemas.microsoft.com/office/drawing/2010/main" Requires="a14">
          <p:sp>
            <p:nvSpPr>
              <p:cNvPr id="3" name="矩形 2"/>
              <p:cNvSpPr/>
              <p:nvPr/>
            </p:nvSpPr>
            <p:spPr>
              <a:xfrm>
                <a:off x="6022108" y="2724009"/>
                <a:ext cx="1574854" cy="39542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𝑘</m:t>
                          </m:r>
                        </m:sub>
                      </m:sSub>
                      <m:r>
                        <a:rPr lang="zh-CN" altLang="en-US" i="1" smtClean="0">
                          <a:latin typeface="Cambria Math" panose="02040503050406030204" pitchFamily="18" charset="0"/>
                        </a:rPr>
                        <m:t>垂直</m:t>
                      </m:r>
                      <m:r>
                        <a:rPr lang="zh-CN" altLang="en-US" i="1">
                          <a:latin typeface="Cambria Math" panose="02040503050406030204" pitchFamily="18" charset="0"/>
                        </a:rPr>
                        <m:t>𝑍</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𝜋</m:t>
                              </m:r>
                            </m:e>
                            <m:sub>
                              <m:r>
                                <a:rPr lang="zh-CN" altLang="en-US" i="1">
                                  <a:latin typeface="Cambria Math" panose="02040503050406030204" pitchFamily="18" charset="0"/>
                                </a:rPr>
                                <m:t>𝑘</m:t>
                              </m:r>
                            </m:sub>
                          </m:sSub>
                        </m:sub>
                      </m:sSub>
                      <m:r>
                        <a:rPr lang="zh-CN" altLang="en-US" i="0">
                          <a:latin typeface="Cambria Math" panose="02040503050406030204" pitchFamily="18" charset="0"/>
                        </a:rPr>
                        <m:t>,</m:t>
                      </m:r>
                    </m:oMath>
                  </m:oMathPara>
                </a14:m>
                <a:endParaRPr lang="zh-CN" altLang="en-US" dirty="0"/>
              </a:p>
            </p:txBody>
          </p:sp>
        </mc:Choice>
        <mc:Fallback>
          <p:sp>
            <p:nvSpPr>
              <p:cNvPr id="3" name="矩形 2"/>
              <p:cNvSpPr>
                <a:spLocks noRot="1" noChangeAspect="1" noMove="1" noResize="1" noEditPoints="1" noAdjustHandles="1" noChangeArrowheads="1" noChangeShapeType="1" noTextEdit="1"/>
              </p:cNvSpPr>
              <p:nvPr/>
            </p:nvSpPr>
            <p:spPr>
              <a:xfrm>
                <a:off x="6022108" y="2724009"/>
                <a:ext cx="1574854" cy="395429"/>
              </a:xfrm>
              <a:prstGeom prst="rect">
                <a:avLst/>
              </a:prstGeom>
              <a:blipFill rotWithShape="1">
                <a:blip r:embed="rId3"/>
                <a:stretch>
                  <a:fillRect l="-26" t="-125" r="29" b="80"/>
                </a:stretch>
              </a:blipFill>
            </p:spPr>
            <p:txBody>
              <a:bodyPr/>
              <a:lstStyle/>
              <a:p>
                <a:r>
                  <a:rPr lang="zh-CN" alt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p:cNvPicPr>
            <a:picLocks noChangeAspect="1"/>
          </p:cNvPicPr>
          <p:nvPr/>
        </p:nvPicPr>
        <p:blipFill>
          <a:blip r:embed="rId1"/>
          <a:stretch>
            <a:fillRect/>
          </a:stretch>
        </p:blipFill>
        <p:spPr>
          <a:xfrm>
            <a:off x="31759" y="59395"/>
            <a:ext cx="3154228" cy="708447"/>
          </a:xfrm>
          <a:prstGeom prst="rect">
            <a:avLst/>
          </a:prstGeom>
        </p:spPr>
      </p:pic>
      <p:sp>
        <p:nvSpPr>
          <p:cNvPr id="5" name="矩形 4"/>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7" name="矩形 6"/>
          <p:cNvSpPr/>
          <p:nvPr/>
        </p:nvSpPr>
        <p:spPr>
          <a:xfrm>
            <a:off x="102879" y="1130317"/>
            <a:ext cx="9112241" cy="461665"/>
          </a:xfrm>
          <a:prstGeom prst="rect">
            <a:avLst/>
          </a:prstGeom>
        </p:spPr>
        <p:txBody>
          <a:bodyPr wrap="square">
            <a:spAutoFit/>
          </a:bodyPr>
          <a:lstStyle/>
          <a:p>
            <a:r>
              <a:rPr lang="en-US" altLang="zh-CN" sz="2400" dirty="0">
                <a:ea typeface="宋体" panose="02010600030101010101" pitchFamily="2" charset="-122"/>
                <a:cs typeface="Times New Roman" panose="02020603050405020304" pitchFamily="18" charset="0"/>
              </a:rPr>
              <a:t>2.</a:t>
            </a:r>
            <a:r>
              <a:rPr lang="zh-CN" altLang="en-US" sz="2400" dirty="0">
                <a:ea typeface="宋体" panose="02010600030101010101" pitchFamily="2" charset="-122"/>
                <a:cs typeface="Times New Roman" panose="02020603050405020304" pitchFamily="18" charset="0"/>
              </a:rPr>
              <a:t>无向图模型</a:t>
            </a:r>
            <a:r>
              <a:rPr lang="en-US" altLang="zh-CN" sz="2400" dirty="0">
                <a:ea typeface="宋体" panose="02010600030101010101" pitchFamily="2" charset="-122"/>
                <a:cs typeface="Times New Roman" panose="02020603050405020304" pitchFamily="18" charset="0"/>
              </a:rPr>
              <a:t>-</a:t>
            </a:r>
            <a:r>
              <a:rPr lang="zh-CN" altLang="en-US" sz="2400" dirty="0">
                <a:ea typeface="宋体" panose="02010600030101010101" pitchFamily="2" charset="-122"/>
                <a:cs typeface="Times New Roman" panose="02020603050405020304" pitchFamily="18" charset="0"/>
              </a:rPr>
              <a:t>模型表示</a:t>
            </a:r>
            <a:endParaRPr lang="en-US" altLang="zh-CN" sz="2400" dirty="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 name="矩形 7"/>
              <p:cNvSpPr>
                <a:spLocks noChangeArrowheads="1"/>
              </p:cNvSpPr>
              <p:nvPr/>
            </p:nvSpPr>
            <p:spPr bwMode="auto">
              <a:xfrm>
                <a:off x="31758" y="3982594"/>
                <a:ext cx="8968727" cy="227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对于一个随机变量的集合</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𝐾</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和相应的有</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𝐾</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个节点的无向图</a:t>
                </a:r>
                <a14:m>
                  <m:oMath xmlns:m="http://schemas.openxmlformats.org/officeDocument/2006/math">
                    <m:r>
                      <a:rPr lang="zh-CN" altLang="en-US" sz="2000" i="1" smtClean="0">
                        <a:latin typeface="Cambria Math" panose="02040503050406030204" pitchFamily="18" charset="0"/>
                        <a:ea typeface="宋体" panose="02010600030101010101" pitchFamily="2" charset="-122"/>
                        <a:cs typeface="Times New Roman" panose="02020603050405020304" pitchFamily="18" charset="0"/>
                      </a:rPr>
                      <m:t>𝒢</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𝑉</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𝐸</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（可以存在循环），图中的节点表示随机变量，如果</a:t>
                </a:r>
                <a14:m>
                  <m:oMath xmlns:m="http://schemas.openxmlformats.org/officeDocument/2006/math">
                    <m:r>
                      <a:rPr lang="zh-CN" altLang="en-US" sz="2000" i="1">
                        <a:latin typeface="Cambria Math" panose="02040503050406030204" pitchFamily="18" charset="0"/>
                        <a:ea typeface="宋体" panose="02010600030101010101" pitchFamily="2" charset="-122"/>
                        <a:cs typeface="Times New Roman" panose="02020603050405020304" pitchFamily="18" charset="0"/>
                      </a:rPr>
                      <m:t>𝒢</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满足</a:t>
                </a:r>
                <a:r>
                  <a:rPr lang="zh-CN" altLang="en-US" sz="2000" b="1" dirty="0">
                    <a:latin typeface="黑体" panose="02010609060101010101" pitchFamily="49" charset="-122"/>
                    <a:ea typeface="黑体" panose="02010609060101010101" pitchFamily="49" charset="-122"/>
                    <a:cs typeface="Times New Roman" panose="02020603050405020304" pitchFamily="18" charset="0"/>
                  </a:rPr>
                  <a:t>局部马尔可夫性质</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，即任一变量</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在给定它的邻居的情况下条件独立于所有其他变量，表示为</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在给定邻居变量和给定其他所有变量条件下的概率分布相同</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其中</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𝑛𝑒</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ub>
                    </m:sSub>
                  </m:oMath>
                </a14:m>
                <a:r>
                  <a:rPr lang="zh-CN" altLang="en-US" sz="2000" dirty="0">
                    <a:ea typeface="宋体" panose="02010600030101010101" pitchFamily="2" charset="-122"/>
                    <a:cs typeface="Times New Roman" panose="02020603050405020304" pitchFamily="18" charset="0"/>
                  </a:rPr>
                  <a:t>表示变量</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ea typeface="宋体" panose="02010600030101010101" pitchFamily="2" charset="-122"/>
                    <a:cs typeface="Times New Roman" panose="02020603050405020304" pitchFamily="18" charset="0"/>
                  </a:rPr>
                  <a:t>的邻居的集合，</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k</m:t>
                        </m:r>
                      </m:sub>
                    </m:sSub>
                  </m:oMath>
                </a14:m>
                <a:r>
                  <a:rPr lang="zh-CN" altLang="en-US" sz="2000" dirty="0">
                    <a:ea typeface="宋体" panose="02010600030101010101" pitchFamily="2" charset="-122"/>
                    <a:cs typeface="Times New Roman" panose="02020603050405020304" pitchFamily="18" charset="0"/>
                  </a:rPr>
                  <a:t>表示除</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ea typeface="宋体" panose="02010600030101010101" pitchFamily="2" charset="-122"/>
                    <a:cs typeface="Times New Roman" panose="02020603050405020304" pitchFamily="18" charset="0"/>
                  </a:rPr>
                  <a:t>之外其他变量的集合，那么</a:t>
                </a:r>
                <a14:m>
                  <m:oMath xmlns:m="http://schemas.openxmlformats.org/officeDocument/2006/math">
                    <m:r>
                      <a:rPr lang="zh-CN" altLang="en-US" sz="2000" i="1">
                        <a:latin typeface="Cambria Math" panose="02040503050406030204" pitchFamily="18" charset="0"/>
                        <a:ea typeface="宋体" panose="02010600030101010101" pitchFamily="2" charset="-122"/>
                        <a:cs typeface="Times New Roman" panose="02020603050405020304" pitchFamily="18" charset="0"/>
                      </a:rPr>
                      <m:t>𝒢</m:t>
                    </m:r>
                  </m:oMath>
                </a14:m>
                <a:r>
                  <a:rPr lang="zh-CN" altLang="en-US" sz="2000" dirty="0">
                    <a:ea typeface="宋体" panose="02010600030101010101" pitchFamily="2" charset="-122"/>
                    <a:cs typeface="Times New Roman" panose="02020603050405020304" pitchFamily="18" charset="0"/>
                  </a:rPr>
                  <a:t>就构成了一个马尔可夫随机场。</a:t>
                </a:r>
                <a:endParaRPr lang="zh-CN" altLang="en-US" sz="2000" dirty="0">
                  <a:ea typeface="宋体" panose="02010600030101010101" pitchFamily="2" charset="-122"/>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bwMode="auto">
              <a:xfrm>
                <a:off x="31758" y="3982594"/>
                <a:ext cx="8968727" cy="2276329"/>
              </a:xfrm>
              <a:prstGeom prst="rect">
                <a:avLst/>
              </a:prstGeom>
              <a:blipFill rotWithShape="1">
                <a:blip r:embed="rId2"/>
                <a:stretch>
                  <a:fillRect t="-22" r="7" b="1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2504805" y="1591982"/>
            <a:ext cx="4134389" cy="2276329"/>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p:cNvPicPr>
            <a:picLocks noChangeAspect="1"/>
          </p:cNvPicPr>
          <p:nvPr/>
        </p:nvPicPr>
        <p:blipFill>
          <a:blip r:embed="rId1"/>
          <a:stretch>
            <a:fillRect/>
          </a:stretch>
        </p:blipFill>
        <p:spPr>
          <a:xfrm>
            <a:off x="31759" y="59395"/>
            <a:ext cx="3154228" cy="708447"/>
          </a:xfrm>
          <a:prstGeom prst="rect">
            <a:avLst/>
          </a:prstGeom>
        </p:spPr>
      </p:pic>
      <p:sp>
        <p:nvSpPr>
          <p:cNvPr id="5" name="矩形 4"/>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7" name="矩形 6"/>
          <p:cNvSpPr/>
          <p:nvPr/>
        </p:nvSpPr>
        <p:spPr>
          <a:xfrm>
            <a:off x="102879" y="1130317"/>
            <a:ext cx="9112241" cy="461665"/>
          </a:xfrm>
          <a:prstGeom prst="rect">
            <a:avLst/>
          </a:prstGeom>
        </p:spPr>
        <p:txBody>
          <a:bodyPr wrap="square">
            <a:spAutoFit/>
          </a:bodyPr>
          <a:lstStyle/>
          <a:p>
            <a:r>
              <a:rPr lang="en-US" altLang="zh-CN" sz="2400" dirty="0">
                <a:ea typeface="宋体" panose="02010600030101010101" pitchFamily="2" charset="-122"/>
                <a:cs typeface="Times New Roman" panose="02020603050405020304" pitchFamily="18" charset="0"/>
              </a:rPr>
              <a:t>2.</a:t>
            </a:r>
            <a:r>
              <a:rPr lang="zh-CN" altLang="en-US" sz="2400" dirty="0">
                <a:ea typeface="宋体" panose="02010600030101010101" pitchFamily="2" charset="-122"/>
                <a:cs typeface="Times New Roman" panose="02020603050405020304" pitchFamily="18" charset="0"/>
              </a:rPr>
              <a:t>无向图模型</a:t>
            </a:r>
            <a:r>
              <a:rPr lang="en-US" altLang="zh-CN" sz="2400" dirty="0">
                <a:ea typeface="宋体" panose="02010600030101010101" pitchFamily="2" charset="-122"/>
                <a:cs typeface="Times New Roman" panose="02020603050405020304" pitchFamily="18" charset="0"/>
              </a:rPr>
              <a:t>-</a:t>
            </a:r>
            <a:r>
              <a:rPr lang="zh-CN" altLang="en-US" sz="2400" dirty="0">
                <a:ea typeface="宋体" panose="02010600030101010101" pitchFamily="2" charset="-122"/>
                <a:cs typeface="Times New Roman" panose="02020603050405020304" pitchFamily="18" charset="0"/>
              </a:rPr>
              <a:t>模型表示</a:t>
            </a:r>
            <a:endParaRPr lang="en-US" altLang="zh-CN" sz="2400" dirty="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 name="矩形 7"/>
              <p:cNvSpPr>
                <a:spLocks noChangeArrowheads="1"/>
              </p:cNvSpPr>
              <p:nvPr/>
            </p:nvSpPr>
            <p:spPr bwMode="auto">
              <a:xfrm>
                <a:off x="102879" y="4765019"/>
                <a:ext cx="8968727" cy="737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𝑛𝑒</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ub>
                    </m:sSub>
                  </m:oMath>
                </a14:m>
                <a:r>
                  <a:rPr lang="zh-CN" altLang="en-US" sz="2000" dirty="0">
                    <a:ea typeface="宋体" panose="02010600030101010101" pitchFamily="2" charset="-122"/>
                    <a:cs typeface="Times New Roman" panose="02020603050405020304" pitchFamily="18" charset="0"/>
                  </a:rPr>
                  <a:t>表示变量</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ea typeface="宋体" panose="02010600030101010101" pitchFamily="2" charset="-122"/>
                    <a:cs typeface="Times New Roman" panose="02020603050405020304" pitchFamily="18" charset="0"/>
                  </a:rPr>
                  <a:t>的邻居的集合，</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k</m:t>
                        </m:r>
                      </m:sub>
                    </m:sSub>
                  </m:oMath>
                </a14:m>
                <a:r>
                  <a:rPr lang="zh-CN" altLang="en-US" sz="2000" dirty="0">
                    <a:ea typeface="宋体" panose="02010600030101010101" pitchFamily="2" charset="-122"/>
                    <a:cs typeface="Times New Roman" panose="02020603050405020304" pitchFamily="18" charset="0"/>
                  </a:rPr>
                  <a:t>表示除</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ea typeface="宋体" panose="02010600030101010101" pitchFamily="2" charset="-122"/>
                    <a:cs typeface="Times New Roman" panose="02020603050405020304" pitchFamily="18" charset="0"/>
                  </a:rPr>
                  <a:t>之外其他变量的集合，那么</a:t>
                </a:r>
                <a14:m>
                  <m:oMath xmlns:m="http://schemas.openxmlformats.org/officeDocument/2006/math">
                    <m:r>
                      <a:rPr lang="zh-CN" altLang="en-US" sz="2000" i="1">
                        <a:latin typeface="Cambria Math" panose="02040503050406030204" pitchFamily="18" charset="0"/>
                        <a:ea typeface="宋体" panose="02010600030101010101" pitchFamily="2" charset="-122"/>
                        <a:cs typeface="Times New Roman" panose="02020603050405020304" pitchFamily="18" charset="0"/>
                      </a:rPr>
                      <m:t>𝒢</m:t>
                    </m:r>
                  </m:oMath>
                </a14:m>
                <a:r>
                  <a:rPr lang="zh-CN" altLang="en-US" sz="2000" dirty="0">
                    <a:ea typeface="宋体" panose="02010600030101010101" pitchFamily="2" charset="-122"/>
                    <a:cs typeface="Times New Roman" panose="02020603050405020304" pitchFamily="18" charset="0"/>
                  </a:rPr>
                  <a:t>就构成了一个马尔可夫随机场。</a:t>
                </a:r>
                <a:endParaRPr lang="zh-CN" altLang="en-US" sz="2000" dirty="0">
                  <a:ea typeface="宋体" panose="02010600030101010101" pitchFamily="2" charset="-122"/>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bwMode="auto">
              <a:xfrm>
                <a:off x="102879" y="4765019"/>
                <a:ext cx="8968727" cy="737446"/>
              </a:xfrm>
              <a:prstGeom prst="rect">
                <a:avLst/>
              </a:prstGeom>
              <a:blipFill rotWithShape="1">
                <a:blip r:embed="rId2"/>
                <a:stretch>
                  <a:fillRect t="-83" r="7" b="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2481238" y="1526469"/>
            <a:ext cx="4134389" cy="2276329"/>
          </a:xfrm>
          <a:prstGeom prst="rect">
            <a:avLst/>
          </a:prstGeom>
        </p:spPr>
      </p:pic>
      <p:sp>
        <p:nvSpPr>
          <p:cNvPr id="2" name="椭圆 1"/>
          <p:cNvSpPr/>
          <p:nvPr/>
        </p:nvSpPr>
        <p:spPr>
          <a:xfrm>
            <a:off x="4025245" y="2730146"/>
            <a:ext cx="1046376" cy="12762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769204" y="2022983"/>
            <a:ext cx="1046376" cy="12762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301094" y="2022983"/>
            <a:ext cx="1046376" cy="12762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035149" y="1281921"/>
            <a:ext cx="1046376" cy="12762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p:cNvPicPr>
            <a:picLocks noChangeAspect="1"/>
          </p:cNvPicPr>
          <p:nvPr/>
        </p:nvPicPr>
        <p:blipFill>
          <a:blip r:embed="rId1"/>
          <a:stretch>
            <a:fillRect/>
          </a:stretch>
        </p:blipFill>
        <p:spPr>
          <a:xfrm>
            <a:off x="31759" y="59395"/>
            <a:ext cx="3154228" cy="708447"/>
          </a:xfrm>
          <a:prstGeom prst="rect">
            <a:avLst/>
          </a:prstGeom>
        </p:spPr>
      </p:pic>
      <p:sp>
        <p:nvSpPr>
          <p:cNvPr id="5" name="矩形 4"/>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7" name="矩形 6"/>
          <p:cNvSpPr/>
          <p:nvPr/>
        </p:nvSpPr>
        <p:spPr>
          <a:xfrm>
            <a:off x="102879" y="1130317"/>
            <a:ext cx="9112241" cy="461665"/>
          </a:xfrm>
          <a:prstGeom prst="rect">
            <a:avLst/>
          </a:prstGeom>
        </p:spPr>
        <p:txBody>
          <a:bodyPr wrap="square">
            <a:spAutoFit/>
          </a:bodyPr>
          <a:lstStyle/>
          <a:p>
            <a:r>
              <a:rPr lang="en-US" altLang="zh-CN" sz="2400" dirty="0">
                <a:ea typeface="宋体" panose="02010600030101010101" pitchFamily="2" charset="-122"/>
                <a:cs typeface="Times New Roman" panose="02020603050405020304" pitchFamily="18" charset="0"/>
              </a:rPr>
              <a:t>2.</a:t>
            </a:r>
            <a:r>
              <a:rPr lang="zh-CN" altLang="en-US" sz="2400" dirty="0">
                <a:ea typeface="宋体" panose="02010600030101010101" pitchFamily="2" charset="-122"/>
                <a:cs typeface="Times New Roman" panose="02020603050405020304" pitchFamily="18" charset="0"/>
              </a:rPr>
              <a:t>无向图模型</a:t>
            </a:r>
            <a:r>
              <a:rPr lang="en-US" altLang="zh-CN" sz="2400" dirty="0">
                <a:ea typeface="宋体" panose="02010600030101010101" pitchFamily="2" charset="-122"/>
                <a:cs typeface="Times New Roman" panose="02020603050405020304" pitchFamily="18" charset="0"/>
              </a:rPr>
              <a:t>-</a:t>
            </a:r>
            <a:r>
              <a:rPr lang="zh-CN" altLang="en-US" sz="2400" dirty="0">
                <a:ea typeface="宋体" panose="02010600030101010101" pitchFamily="2" charset="-122"/>
                <a:cs typeface="Times New Roman" panose="02020603050405020304" pitchFamily="18" charset="0"/>
              </a:rPr>
              <a:t>模型表示</a:t>
            </a:r>
            <a:endParaRPr lang="en-US" altLang="zh-CN" sz="2400" dirty="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 name="矩形 7"/>
              <p:cNvSpPr>
                <a:spLocks noChangeArrowheads="1"/>
              </p:cNvSpPr>
              <p:nvPr/>
            </p:nvSpPr>
            <p:spPr bwMode="auto">
              <a:xfrm>
                <a:off x="102879" y="4765019"/>
                <a:ext cx="8968727" cy="737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𝑛𝑒</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ub>
                    </m:sSub>
                  </m:oMath>
                </a14:m>
                <a:r>
                  <a:rPr lang="zh-CN" altLang="en-US" sz="2000" dirty="0">
                    <a:ea typeface="宋体" panose="02010600030101010101" pitchFamily="2" charset="-122"/>
                    <a:cs typeface="Times New Roman" panose="02020603050405020304" pitchFamily="18" charset="0"/>
                  </a:rPr>
                  <a:t>表示变量</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ea typeface="宋体" panose="02010600030101010101" pitchFamily="2" charset="-122"/>
                    <a:cs typeface="Times New Roman" panose="02020603050405020304" pitchFamily="18" charset="0"/>
                  </a:rPr>
                  <a:t>的邻居的集合，</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k</m:t>
                        </m:r>
                      </m:sub>
                    </m:sSub>
                  </m:oMath>
                </a14:m>
                <a:r>
                  <a:rPr lang="zh-CN" altLang="en-US" sz="2000" dirty="0">
                    <a:ea typeface="宋体" panose="02010600030101010101" pitchFamily="2" charset="-122"/>
                    <a:cs typeface="Times New Roman" panose="02020603050405020304" pitchFamily="18" charset="0"/>
                  </a:rPr>
                  <a:t>表示除</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ea typeface="宋体" panose="02010600030101010101" pitchFamily="2" charset="-122"/>
                    <a:cs typeface="Times New Roman" panose="02020603050405020304" pitchFamily="18" charset="0"/>
                  </a:rPr>
                  <a:t>之外其他变量的集合，那么</a:t>
                </a:r>
                <a14:m>
                  <m:oMath xmlns:m="http://schemas.openxmlformats.org/officeDocument/2006/math">
                    <m:r>
                      <a:rPr lang="zh-CN" altLang="en-US" sz="2000" i="1">
                        <a:latin typeface="Cambria Math" panose="02040503050406030204" pitchFamily="18" charset="0"/>
                        <a:ea typeface="宋体" panose="02010600030101010101" pitchFamily="2" charset="-122"/>
                        <a:cs typeface="Times New Roman" panose="02020603050405020304" pitchFamily="18" charset="0"/>
                      </a:rPr>
                      <m:t>𝒢</m:t>
                    </m:r>
                  </m:oMath>
                </a14:m>
                <a:r>
                  <a:rPr lang="zh-CN" altLang="en-US" sz="2000" dirty="0">
                    <a:ea typeface="宋体" panose="02010600030101010101" pitchFamily="2" charset="-122"/>
                    <a:cs typeface="Times New Roman" panose="02020603050405020304" pitchFamily="18" charset="0"/>
                  </a:rPr>
                  <a:t>就构成了一个马尔可夫随机场。</a:t>
                </a:r>
                <a:endParaRPr lang="en-US" altLang="zh-CN" sz="2000" dirty="0">
                  <a:ea typeface="宋体" panose="02010600030101010101" pitchFamily="2" charset="-122"/>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bwMode="auto">
              <a:xfrm>
                <a:off x="102879" y="4765019"/>
                <a:ext cx="8968727" cy="737446"/>
              </a:xfrm>
              <a:prstGeom prst="rect">
                <a:avLst/>
              </a:prstGeom>
              <a:blipFill rotWithShape="1">
                <a:blip r:embed="rId2"/>
                <a:stretch>
                  <a:fillRect t="-83" r="7" b="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279263" y="1726294"/>
            <a:ext cx="4134389" cy="2276329"/>
          </a:xfrm>
          <a:prstGeom prst="rect">
            <a:avLst/>
          </a:prstGeom>
        </p:spPr>
      </p:pic>
      <p:sp>
        <p:nvSpPr>
          <p:cNvPr id="2" name="椭圆 1"/>
          <p:cNvSpPr/>
          <p:nvPr/>
        </p:nvSpPr>
        <p:spPr>
          <a:xfrm>
            <a:off x="102879" y="2157997"/>
            <a:ext cx="1046376" cy="12762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885906" y="3029755"/>
            <a:ext cx="1046376" cy="12762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809607" y="1425812"/>
            <a:ext cx="1046376" cy="12762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3412504" y="5880591"/>
            <a:ext cx="2492990" cy="369332"/>
          </a:xfrm>
          <a:prstGeom prst="rect">
            <a:avLst/>
          </a:prstGeom>
        </p:spPr>
        <p:txBody>
          <a:bodyPr wrap="none">
            <a:spAutoFit/>
          </a:bodyPr>
          <a:lstStyle/>
          <a:p>
            <a:r>
              <a:rPr lang="zh-CN" altLang="en-US" b="1" dirty="0">
                <a:ea typeface="宋体" panose="02010600030101010101" pitchFamily="2" charset="-122"/>
                <a:cs typeface="Times New Roman" panose="02020603050405020304" pitchFamily="18" charset="0"/>
              </a:rPr>
              <a:t>进一步讲一讲团的概念</a:t>
            </a:r>
            <a:endParaRPr lang="zh-CN" altLang="en-US" b="1" dirty="0"/>
          </a:p>
        </p:txBody>
      </p:sp>
      <p:pic>
        <p:nvPicPr>
          <p:cNvPr id="12" name="图片 11"/>
          <p:cNvPicPr/>
          <p:nvPr/>
        </p:nvPicPr>
        <p:blipFill>
          <a:blip r:embed="rId4">
            <a:extLst>
              <a:ext uri="{28A0092B-C50C-407E-A947-70E740481C1C}">
                <a14:useLocalDpi xmlns:a14="http://schemas.microsoft.com/office/drawing/2010/main" val="0"/>
              </a:ext>
            </a:extLst>
          </a:blip>
          <a:stretch>
            <a:fillRect/>
          </a:stretch>
        </p:blipFill>
        <p:spPr>
          <a:xfrm>
            <a:off x="5328581" y="1883643"/>
            <a:ext cx="3608029" cy="2500178"/>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a:spLocks noChangeArrowheads="1"/>
              </p:cNvSpPr>
              <p:nvPr/>
            </p:nvSpPr>
            <p:spPr bwMode="auto">
              <a:xfrm>
                <a:off x="31759" y="1130317"/>
                <a:ext cx="9112241"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无向图模型的联合分布首先需要获取全连通子图。</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无向图中的一个全连通子图，称为团（</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clique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），即团内的所有节点之间都有边相连。</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图中除单点团外共有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7</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个团，包括</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4</m:t>
                        </m:r>
                      </m:sub>
                    </m:s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4</m:t>
                        </m:r>
                      </m:sub>
                    </m:s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4</m:t>
                        </m:r>
                      </m:sub>
                    </m:s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注意</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，必须有边相连才可以组团，</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x1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x4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不可以组团）</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团里面有小团，最大团的区别</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在所有团中，如果一个团不能被其它的团包含，这个团就称作一个最大团（</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maximal clique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bwMode="auto">
              <a:xfrm>
                <a:off x="31759" y="1130317"/>
                <a:ext cx="9112241" cy="5324535"/>
              </a:xfrm>
              <a:prstGeom prst="rect">
                <a:avLst/>
              </a:prstGeom>
              <a:blipFill rotWithShape="1">
                <a:blip r:embed="rId1"/>
                <a:stretch>
                  <a:fillRect b="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矩形 2"/>
          <p:cNvSpPr/>
          <p:nvPr/>
        </p:nvSpPr>
        <p:spPr>
          <a:xfrm>
            <a:off x="1146064" y="4916982"/>
            <a:ext cx="6305113" cy="338554"/>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pPr algn="ctr"/>
            <a:r>
              <a:rPr lang="zh-CN" altLang="en-US" sz="1600" dirty="0">
                <a:latin typeface="宋体" panose="02010600030101010101" pitchFamily="2" charset="-122"/>
                <a:ea typeface="宋体" panose="02010600030101010101" pitchFamily="2" charset="-122"/>
                <a:cs typeface="Times New Roman" panose="02020603050405020304" pitchFamily="18" charset="0"/>
              </a:rPr>
              <a:t>图</a:t>
            </a:r>
            <a:r>
              <a:rPr lang="en-US" altLang="zh-CN" sz="1600" dirty="0">
                <a:latin typeface="宋体" panose="02010600030101010101" pitchFamily="2" charset="-122"/>
                <a:ea typeface="宋体" panose="02010600030101010101" pitchFamily="2" charset="-122"/>
                <a:cs typeface="Times New Roman" panose="02020603050405020304" pitchFamily="18" charset="0"/>
              </a:rPr>
              <a:t> </a:t>
            </a:r>
            <a:r>
              <a:rPr lang="zh-CN" altLang="en-US" sz="1600" dirty="0">
                <a:latin typeface="宋体" panose="02010600030101010101" pitchFamily="2" charset="-122"/>
                <a:ea typeface="宋体" panose="02010600030101010101" pitchFamily="2" charset="-122"/>
                <a:cs typeface="Times New Roman" panose="02020603050405020304" pitchFamily="18" charset="0"/>
              </a:rPr>
              <a:t>无向图模型中的小团和最大团示例</a:t>
            </a:r>
            <a:endParaRPr lang="zh-CN" altLang="en-US" sz="160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2689076" y="2799550"/>
            <a:ext cx="2879725" cy="2059940"/>
          </a:xfrm>
          <a:prstGeom prst="rect">
            <a:avLst/>
          </a:prstGeom>
        </p:spPr>
      </p:pic>
      <p:pic>
        <p:nvPicPr>
          <p:cNvPr id="5" name="图片 4" descr="素材G"/>
          <p:cNvPicPr>
            <a:picLocks noChangeAspect="1"/>
          </p:cNvPicPr>
          <p:nvPr/>
        </p:nvPicPr>
        <p:blipFill>
          <a:blip r:embed="rId3"/>
          <a:stretch>
            <a:fillRect/>
          </a:stretch>
        </p:blipFill>
        <p:spPr>
          <a:xfrm>
            <a:off x="31759" y="59395"/>
            <a:ext cx="3154228" cy="708447"/>
          </a:xfrm>
          <a:prstGeom prst="rect">
            <a:avLst/>
          </a:prstGeom>
        </p:spPr>
      </p:pic>
      <p:sp>
        <p:nvSpPr>
          <p:cNvPr id="6" name="矩形 5"/>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素材G"/>
          <p:cNvPicPr>
            <a:picLocks noChangeAspect="1"/>
          </p:cNvPicPr>
          <p:nvPr/>
        </p:nvPicPr>
        <p:blipFill>
          <a:blip r:embed="rId1"/>
          <a:stretch>
            <a:fillRect/>
          </a:stretch>
        </p:blipFill>
        <p:spPr>
          <a:xfrm>
            <a:off x="31759" y="59395"/>
            <a:ext cx="3154228" cy="708447"/>
          </a:xfrm>
          <a:prstGeom prst="rect">
            <a:avLst/>
          </a:prstGeom>
        </p:spPr>
      </p:pic>
      <p:sp>
        <p:nvSpPr>
          <p:cNvPr id="6" name="矩形 5"/>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7" name="矩形 6"/>
          <p:cNvSpPr>
            <a:spLocks noChangeArrowheads="1"/>
          </p:cNvSpPr>
          <p:nvPr/>
        </p:nvSpPr>
        <p:spPr bwMode="auto">
          <a:xfrm>
            <a:off x="31759" y="2965926"/>
            <a:ext cx="91440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无向图中的联合概率分布可以分解为一系列定义在</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最大团</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上的</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非负函数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的乘积形式</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 name="对象 7"/>
              <p:cNvSpPr txBox="1"/>
              <p:nvPr/>
            </p:nvSpPr>
            <p:spPr bwMode="auto">
              <a:xfrm>
                <a:off x="3470275" y="3595688"/>
                <a:ext cx="2987086" cy="692150"/>
              </a:xfrm>
              <a:prstGeom prst="rect">
                <a:avLst/>
              </a:prstGeom>
              <a:noFill/>
            </p:spPr>
            <p:txBody>
              <a:bodyPr>
                <a:noAutofit/>
              </a:bodyPr>
              <a:lstStyle/>
              <a:p>
                <a14:m>
                  <m:oMathPara xmlns:m="http://schemas.openxmlformats.org/officeDocument/2006/math">
                    <m:oMathParaPr>
                      <m:jc m:val="centerGroup"/>
                    </m:oMathParaPr>
                    <m:oMath xmlns:m="http://schemas.openxmlformats.org/officeDocument/2006/math">
                      <m:r>
                        <a:rPr lang="zh-CN" altLang="en-US" sz="2000" i="1">
                          <a:solidFill>
                            <a:srgbClr val="000000"/>
                          </a:solidFill>
                          <a:latin typeface="Cambria Math" panose="02040503050406030204" pitchFamily="18" charset="0"/>
                        </a:rPr>
                        <m:t>𝑝</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𝑋</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𝑍</m:t>
                          </m:r>
                        </m:den>
                      </m:f>
                      <m:nary>
                        <m:naryPr>
                          <m:chr m:val="∏"/>
                          <m:supHide m:val="on"/>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𝑐</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𝒞</m:t>
                          </m:r>
                        </m:sub>
                        <m:sup/>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𝜙</m:t>
                              </m:r>
                            </m:e>
                            <m:sub>
                              <m:r>
                                <a:rPr lang="zh-CN" altLang="en-US" sz="2000" i="1">
                                  <a:solidFill>
                                    <a:srgbClr val="000000"/>
                                  </a:solidFill>
                                  <a:latin typeface="Cambria Math" panose="02040503050406030204" pitchFamily="18" charset="0"/>
                                </a:rPr>
                                <m:t>𝑐</m:t>
                              </m:r>
                            </m:sub>
                          </m:sSub>
                        </m:e>
                      </m:nary>
                      <m:d>
                        <m:dPr>
                          <m:ctrlPr>
                            <a:rPr lang="zh-CN" altLang="en-US" sz="2000" i="1">
                              <a:solidFill>
                                <a:srgbClr val="000000"/>
                              </a:solidFill>
                              <a:latin typeface="Cambria Math" panose="02040503050406030204" pitchFamily="18" charset="0"/>
                            </a:rPr>
                          </m:ctrlPr>
                        </m:dP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𝑐</m:t>
                              </m:r>
                            </m:sub>
                          </m:sSub>
                        </m:e>
                      </m:d>
                      <m:r>
                        <a:rPr lang="zh-CN" altLang="en-US" sz="2000" i="1">
                          <a:solidFill>
                            <a:srgbClr val="000000"/>
                          </a:solidFill>
                          <a:latin typeface="Cambria Math" panose="02040503050406030204" pitchFamily="18" charset="0"/>
                        </a:rPr>
                        <m:t>,</m:t>
                      </m:r>
                    </m:oMath>
                  </m:oMathPara>
                </a14:m>
                <a:endParaRPr lang="zh-CN" altLang="en-US" sz="2000" dirty="0"/>
              </a:p>
            </p:txBody>
          </p:sp>
        </mc:Choice>
        <mc:Fallback>
          <p:sp>
            <p:nvSpPr>
              <p:cNvPr id="8" name="对象 7"/>
              <p:cNvSpPr txBox="1">
                <a:spLocks noRot="1" noChangeAspect="1" noMove="1" noResize="1" noEditPoints="1" noAdjustHandles="1" noChangeArrowheads="1" noChangeShapeType="1" noTextEdit="1"/>
              </p:cNvSpPr>
              <p:nvPr/>
            </p:nvSpPr>
            <p:spPr bwMode="auto">
              <a:xfrm>
                <a:off x="3470275" y="3595688"/>
                <a:ext cx="2987086" cy="692150"/>
              </a:xfrm>
              <a:prstGeom prst="rect">
                <a:avLst/>
              </a:prstGeom>
              <a:blipFill rotWithShape="1">
                <a:blip r:embed="rId2"/>
                <a:stretch>
                  <a:fillRect t="-46" r="2" b="-11697"/>
                </a:stretch>
              </a:blipFill>
            </p:spPr>
            <p:txBody>
              <a:bodyPr/>
              <a:lstStyle/>
              <a:p>
                <a:r>
                  <a:rPr lang="zh-CN" altLang="en-US">
                    <a:noFill/>
                  </a:rPr>
                  <a:t> </a:t>
                </a:r>
              </a:p>
            </p:txBody>
          </p:sp>
        </mc:Fallback>
      </mc:AlternateContent>
      <p:pic>
        <p:nvPicPr>
          <p:cNvPr id="10" name="图片 9"/>
          <p:cNvPicPr/>
          <p:nvPr/>
        </p:nvPicPr>
        <p:blipFill>
          <a:blip r:embed="rId3">
            <a:extLst>
              <a:ext uri="{28A0092B-C50C-407E-A947-70E740481C1C}">
                <a14:useLocalDpi xmlns:a14="http://schemas.microsoft.com/office/drawing/2010/main" val="0"/>
              </a:ext>
            </a:extLst>
          </a:blip>
          <a:stretch>
            <a:fillRect/>
          </a:stretch>
        </p:blipFill>
        <p:spPr>
          <a:xfrm>
            <a:off x="238107" y="1041960"/>
            <a:ext cx="2797323" cy="1923965"/>
          </a:xfrm>
          <a:prstGeom prst="rect">
            <a:avLst/>
          </a:prstGeom>
        </p:spPr>
      </p:pic>
      <mc:AlternateContent xmlns:mc="http://schemas.openxmlformats.org/markup-compatibility/2006">
        <mc:Choice xmlns:a14="http://schemas.microsoft.com/office/drawing/2010/main" Requires="a14">
          <p:sp>
            <p:nvSpPr>
              <p:cNvPr id="14" name="矩形 13"/>
              <p:cNvSpPr/>
              <p:nvPr/>
            </p:nvSpPr>
            <p:spPr>
              <a:xfrm>
                <a:off x="31759" y="4548268"/>
                <a:ext cx="5399235" cy="369332"/>
              </a:xfrm>
              <a:prstGeom prst="rect">
                <a:avLst/>
              </a:prstGeom>
            </p:spPr>
            <p:txBody>
              <a:bodyPr wrap="none">
                <a:spAutoFit/>
              </a:bodyPr>
              <a:lstStyle/>
              <a:p>
                <a14:m>
                  <m:oMath xmlns:m="http://schemas.openxmlformats.org/officeDocument/2006/math">
                    <m:r>
                      <a:rPr lang="zh-CN" altLang="en-US" i="1">
                        <a:solidFill>
                          <a:srgbClr val="000000"/>
                        </a:solidFill>
                        <a:latin typeface="Cambria Math" panose="02040503050406030204" pitchFamily="18" charset="0"/>
                      </a:rPr>
                      <m:t>𝑍</m:t>
                    </m:r>
                    <m:r>
                      <a:rPr lang="zh-CN" altLang="en-US" i="1" smtClean="0">
                        <a:solidFill>
                          <a:srgbClr val="000000"/>
                        </a:solidFill>
                        <a:latin typeface="Cambria Math" panose="02040503050406030204" pitchFamily="18" charset="0"/>
                      </a:rPr>
                      <m:t>为</m:t>
                    </m:r>
                  </m:oMath>
                </a14:m>
                <a:r>
                  <a:rPr lang="zh-CN" altLang="en-US" dirty="0"/>
                  <a:t>联合分布的的归一化因子，通常也叫做配分函数</a:t>
                </a:r>
                <a:endParaRPr lang="zh-CN" altLang="en-US" dirty="0"/>
              </a:p>
            </p:txBody>
          </p:sp>
        </mc:Choice>
        <mc:Fallback>
          <p:sp>
            <p:nvSpPr>
              <p:cNvPr id="14" name="矩形 13"/>
              <p:cNvSpPr>
                <a:spLocks noRot="1" noChangeAspect="1" noMove="1" noResize="1" noEditPoints="1" noAdjustHandles="1" noChangeArrowheads="1" noChangeShapeType="1" noTextEdit="1"/>
              </p:cNvSpPr>
              <p:nvPr/>
            </p:nvSpPr>
            <p:spPr>
              <a:xfrm>
                <a:off x="31759" y="4548268"/>
                <a:ext cx="5399235" cy="369332"/>
              </a:xfrm>
              <a:prstGeom prst="rect">
                <a:avLst/>
              </a:prstGeom>
              <a:blipFill rotWithShape="1">
                <a:blip r:embed="rId4"/>
                <a:stretch>
                  <a:fillRect t="-108" r="9" b="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31759" y="5042238"/>
                <a:ext cx="5963427" cy="369332"/>
              </a:xfrm>
              <a:prstGeom prst="rect">
                <a:avLst/>
              </a:prstGeom>
            </p:spPr>
            <p:txBody>
              <a:bodyPr wrap="none">
                <a:spAutoFit/>
              </a:bodyPr>
              <a:lstStyle/>
              <a:p>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𝑋</m:t>
                        </m:r>
                      </m:e>
                      <m:sub>
                        <m:r>
                          <a:rPr lang="zh-CN" altLang="en-US" i="1">
                            <a:solidFill>
                              <a:srgbClr val="000000"/>
                            </a:solidFill>
                            <a:latin typeface="Cambria Math" panose="02040503050406030204" pitchFamily="18" charset="0"/>
                          </a:rPr>
                          <m:t>𝑐</m:t>
                        </m:r>
                      </m:sub>
                    </m:sSub>
                  </m:oMath>
                </a14:m>
                <a:r>
                  <a:rPr lang="zh-CN" altLang="en-US" dirty="0"/>
                  <a:t>是随机变量的集合，定义在最大团上的随机变量集合，</a:t>
                </a:r>
                <a:endParaRPr lang="zh-CN" altLang="en-US" dirty="0"/>
              </a:p>
            </p:txBody>
          </p:sp>
        </mc:Choice>
        <mc:Fallback>
          <p:sp>
            <p:nvSpPr>
              <p:cNvPr id="15" name="矩形 14"/>
              <p:cNvSpPr>
                <a:spLocks noRot="1" noChangeAspect="1" noMove="1" noResize="1" noEditPoints="1" noAdjustHandles="1" noChangeArrowheads="1" noChangeShapeType="1" noTextEdit="1"/>
              </p:cNvSpPr>
              <p:nvPr/>
            </p:nvSpPr>
            <p:spPr>
              <a:xfrm>
                <a:off x="31759" y="5042238"/>
                <a:ext cx="5963427" cy="369332"/>
              </a:xfrm>
              <a:prstGeom prst="rect">
                <a:avLst/>
              </a:prstGeom>
              <a:blipFill rotWithShape="1">
                <a:blip r:embed="rId5"/>
                <a:stretch>
                  <a:fillRect t="-92" r="3" b="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31759" y="5536208"/>
                <a:ext cx="6079100" cy="369332"/>
              </a:xfrm>
              <a:prstGeom prst="rect">
                <a:avLst/>
              </a:prstGeom>
            </p:spPr>
            <p:txBody>
              <a:bodyPr wrap="none">
                <a:spAutoFit/>
              </a:bodyPr>
              <a:lstStyle/>
              <a:p>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𝜙</m:t>
                        </m:r>
                      </m:e>
                      <m:sub>
                        <m:r>
                          <a:rPr lang="zh-CN" altLang="en-US" i="1">
                            <a:solidFill>
                              <a:srgbClr val="000000"/>
                            </a:solidFill>
                            <a:latin typeface="Cambria Math" panose="02040503050406030204" pitchFamily="18" charset="0"/>
                          </a:rPr>
                          <m:t>𝑐</m:t>
                        </m:r>
                      </m:sub>
                    </m:sSub>
                    <m:r>
                      <a:rPr lang="zh-CN" altLang="en-US" i="1">
                        <a:solidFill>
                          <a:srgbClr val="000000"/>
                        </a:solidFill>
                        <a:latin typeface="Cambria Math" panose="02040503050406030204" pitchFamily="18" charset="0"/>
                      </a:rPr>
                      <m:t> </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𝑋</m:t>
                            </m:r>
                          </m:e>
                          <m:sub>
                            <m:r>
                              <a:rPr lang="zh-CN" altLang="en-US" i="1">
                                <a:solidFill>
                                  <a:srgbClr val="000000"/>
                                </a:solidFill>
                                <a:latin typeface="Cambria Math" panose="02040503050406030204" pitchFamily="18" charset="0"/>
                              </a:rPr>
                              <m:t>𝑐</m:t>
                            </m:r>
                          </m:sub>
                        </m:sSub>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是</m:t>
                    </m:r>
                  </m:oMath>
                </a14:m>
                <a:r>
                  <a:rPr lang="zh-CN" altLang="en-US" dirty="0"/>
                  <a:t>随机变量集合到实数域的一个映射，称为势函数</a:t>
                </a:r>
                <a:endParaRPr lang="zh-CN" altLang="en-US" dirty="0"/>
              </a:p>
            </p:txBody>
          </p:sp>
        </mc:Choice>
        <mc:Fallback>
          <p:sp>
            <p:nvSpPr>
              <p:cNvPr id="16" name="矩形 15"/>
              <p:cNvSpPr>
                <a:spLocks noRot="1" noChangeAspect="1" noMove="1" noResize="1" noEditPoints="1" noAdjustHandles="1" noChangeArrowheads="1" noChangeShapeType="1" noTextEdit="1"/>
              </p:cNvSpPr>
              <p:nvPr/>
            </p:nvSpPr>
            <p:spPr>
              <a:xfrm>
                <a:off x="31759" y="5536208"/>
                <a:ext cx="6079100" cy="369332"/>
              </a:xfrm>
              <a:prstGeom prst="rect">
                <a:avLst/>
              </a:prstGeom>
              <a:blipFill rotWithShape="1">
                <a:blip r:embed="rId6"/>
                <a:stretch>
                  <a:fillRect t="-75" r="4" b="11"/>
                </a:stretch>
              </a:blipFill>
            </p:spPr>
            <p:txBody>
              <a:bodyPr/>
              <a:lstStyle/>
              <a:p>
                <a:r>
                  <a:rPr lang="zh-CN" alt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素材G"/>
          <p:cNvPicPr>
            <a:picLocks noChangeAspect="1"/>
          </p:cNvPicPr>
          <p:nvPr/>
        </p:nvPicPr>
        <p:blipFill>
          <a:blip r:embed="rId1"/>
          <a:stretch>
            <a:fillRect/>
          </a:stretch>
        </p:blipFill>
        <p:spPr>
          <a:xfrm>
            <a:off x="31759" y="59395"/>
            <a:ext cx="3154228" cy="708447"/>
          </a:xfrm>
          <a:prstGeom prst="rect">
            <a:avLst/>
          </a:prstGeom>
        </p:spPr>
      </p:pic>
      <p:sp>
        <p:nvSpPr>
          <p:cNvPr id="6" name="矩形 5"/>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7" name="矩形 6"/>
          <p:cNvSpPr>
            <a:spLocks noChangeArrowheads="1"/>
          </p:cNvSpPr>
          <p:nvPr/>
        </p:nvSpPr>
        <p:spPr bwMode="auto">
          <a:xfrm>
            <a:off x="31759" y="2965926"/>
            <a:ext cx="91440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无向图中的联合概率分布可以分解为一系列定义在</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最大团</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上的</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非负函数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的乘积形式</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 name="对象 7"/>
              <p:cNvSpPr txBox="1"/>
              <p:nvPr/>
            </p:nvSpPr>
            <p:spPr bwMode="auto">
              <a:xfrm>
                <a:off x="3470275" y="3595688"/>
                <a:ext cx="2987086" cy="692150"/>
              </a:xfrm>
              <a:prstGeom prst="rect">
                <a:avLst/>
              </a:prstGeom>
              <a:noFill/>
            </p:spPr>
            <p:txBody>
              <a:bodyPr>
                <a:noAutofit/>
              </a:bodyPr>
              <a:lstStyle/>
              <a:p>
                <a14:m>
                  <m:oMathPara xmlns:m="http://schemas.openxmlformats.org/officeDocument/2006/math">
                    <m:oMathParaPr>
                      <m:jc m:val="centerGroup"/>
                    </m:oMathParaPr>
                    <m:oMath xmlns:m="http://schemas.openxmlformats.org/officeDocument/2006/math">
                      <m:r>
                        <a:rPr lang="zh-CN" altLang="en-US" sz="2000" i="1">
                          <a:solidFill>
                            <a:srgbClr val="000000"/>
                          </a:solidFill>
                          <a:latin typeface="Cambria Math" panose="02040503050406030204" pitchFamily="18" charset="0"/>
                        </a:rPr>
                        <m:t>𝑝</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𝑋</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𝑍</m:t>
                          </m:r>
                        </m:den>
                      </m:f>
                      <m:nary>
                        <m:naryPr>
                          <m:chr m:val="∏"/>
                          <m:supHide m:val="on"/>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𝑐</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𝒞</m:t>
                          </m:r>
                        </m:sub>
                        <m:sup/>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𝜙</m:t>
                              </m:r>
                            </m:e>
                            <m:sub>
                              <m:r>
                                <a:rPr lang="zh-CN" altLang="en-US" sz="2000" i="1">
                                  <a:solidFill>
                                    <a:srgbClr val="000000"/>
                                  </a:solidFill>
                                  <a:latin typeface="Cambria Math" panose="02040503050406030204" pitchFamily="18" charset="0"/>
                                </a:rPr>
                                <m:t>𝑐</m:t>
                              </m:r>
                            </m:sub>
                          </m:sSub>
                        </m:e>
                      </m:nary>
                      <m:d>
                        <m:dPr>
                          <m:ctrlPr>
                            <a:rPr lang="zh-CN" altLang="en-US" sz="2000" i="1">
                              <a:solidFill>
                                <a:srgbClr val="000000"/>
                              </a:solidFill>
                              <a:latin typeface="Cambria Math" panose="02040503050406030204" pitchFamily="18" charset="0"/>
                            </a:rPr>
                          </m:ctrlPr>
                        </m:dP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𝑐</m:t>
                              </m:r>
                            </m:sub>
                          </m:sSub>
                        </m:e>
                      </m:d>
                      <m:r>
                        <a:rPr lang="zh-CN" altLang="en-US" sz="2000" i="1">
                          <a:solidFill>
                            <a:srgbClr val="000000"/>
                          </a:solidFill>
                          <a:latin typeface="Cambria Math" panose="02040503050406030204" pitchFamily="18" charset="0"/>
                        </a:rPr>
                        <m:t>,</m:t>
                      </m:r>
                    </m:oMath>
                  </m:oMathPara>
                </a14:m>
                <a:endParaRPr lang="zh-CN" altLang="en-US" sz="2000" dirty="0"/>
              </a:p>
            </p:txBody>
          </p:sp>
        </mc:Choice>
        <mc:Fallback>
          <p:sp>
            <p:nvSpPr>
              <p:cNvPr id="8" name="对象 7"/>
              <p:cNvSpPr txBox="1">
                <a:spLocks noRot="1" noChangeAspect="1" noMove="1" noResize="1" noEditPoints="1" noAdjustHandles="1" noChangeArrowheads="1" noChangeShapeType="1" noTextEdit="1"/>
              </p:cNvSpPr>
              <p:nvPr/>
            </p:nvSpPr>
            <p:spPr bwMode="auto">
              <a:xfrm>
                <a:off x="3470275" y="3595688"/>
                <a:ext cx="2987086" cy="692150"/>
              </a:xfrm>
              <a:prstGeom prst="rect">
                <a:avLst/>
              </a:prstGeom>
              <a:blipFill rotWithShape="1">
                <a:blip r:embed="rId2"/>
                <a:stretch>
                  <a:fillRect t="-46" r="2" b="-11697"/>
                </a:stretch>
              </a:blipFill>
            </p:spPr>
            <p:txBody>
              <a:bodyPr/>
              <a:lstStyle/>
              <a:p>
                <a:r>
                  <a:rPr lang="zh-CN" altLang="en-US">
                    <a:noFill/>
                  </a:rPr>
                  <a:t> </a:t>
                </a:r>
              </a:p>
            </p:txBody>
          </p:sp>
        </mc:Fallback>
      </mc:AlternateContent>
      <p:pic>
        <p:nvPicPr>
          <p:cNvPr id="10" name="图片 9"/>
          <p:cNvPicPr/>
          <p:nvPr/>
        </p:nvPicPr>
        <p:blipFill>
          <a:blip r:embed="rId3">
            <a:extLst>
              <a:ext uri="{28A0092B-C50C-407E-A947-70E740481C1C}">
                <a14:useLocalDpi xmlns:a14="http://schemas.microsoft.com/office/drawing/2010/main" val="0"/>
              </a:ext>
            </a:extLst>
          </a:blip>
          <a:stretch>
            <a:fillRect/>
          </a:stretch>
        </p:blipFill>
        <p:spPr>
          <a:xfrm>
            <a:off x="238107" y="1041960"/>
            <a:ext cx="2797323" cy="1923965"/>
          </a:xfrm>
          <a:prstGeom prst="rect">
            <a:avLst/>
          </a:prstGeom>
        </p:spPr>
      </p:pic>
      <mc:AlternateContent xmlns:mc="http://schemas.openxmlformats.org/markup-compatibility/2006">
        <mc:Choice xmlns:a14="http://schemas.microsoft.com/office/drawing/2010/main" Requires="a14">
          <p:sp>
            <p:nvSpPr>
              <p:cNvPr id="14" name="矩形 13"/>
              <p:cNvSpPr/>
              <p:nvPr/>
            </p:nvSpPr>
            <p:spPr>
              <a:xfrm>
                <a:off x="31759" y="4548268"/>
                <a:ext cx="5399235" cy="369332"/>
              </a:xfrm>
              <a:prstGeom prst="rect">
                <a:avLst/>
              </a:prstGeom>
            </p:spPr>
            <p:txBody>
              <a:bodyPr wrap="none">
                <a:spAutoFit/>
              </a:bodyPr>
              <a:lstStyle/>
              <a:p>
                <a14:m>
                  <m:oMath xmlns:m="http://schemas.openxmlformats.org/officeDocument/2006/math">
                    <m:r>
                      <a:rPr lang="zh-CN" altLang="en-US" i="1">
                        <a:solidFill>
                          <a:srgbClr val="000000"/>
                        </a:solidFill>
                        <a:latin typeface="Cambria Math" panose="02040503050406030204" pitchFamily="18" charset="0"/>
                      </a:rPr>
                      <m:t>𝑍</m:t>
                    </m:r>
                    <m:r>
                      <a:rPr lang="zh-CN" altLang="en-US" i="1" smtClean="0">
                        <a:solidFill>
                          <a:srgbClr val="000000"/>
                        </a:solidFill>
                        <a:latin typeface="Cambria Math" panose="02040503050406030204" pitchFamily="18" charset="0"/>
                      </a:rPr>
                      <m:t>为</m:t>
                    </m:r>
                  </m:oMath>
                </a14:m>
                <a:r>
                  <a:rPr lang="zh-CN" altLang="en-US" dirty="0"/>
                  <a:t>联合分布的的归一化因子，通常也叫做配分函数</a:t>
                </a:r>
                <a:endParaRPr lang="zh-CN" altLang="en-US" dirty="0"/>
              </a:p>
            </p:txBody>
          </p:sp>
        </mc:Choice>
        <mc:Fallback>
          <p:sp>
            <p:nvSpPr>
              <p:cNvPr id="14" name="矩形 13"/>
              <p:cNvSpPr>
                <a:spLocks noRot="1" noChangeAspect="1" noMove="1" noResize="1" noEditPoints="1" noAdjustHandles="1" noChangeArrowheads="1" noChangeShapeType="1" noTextEdit="1"/>
              </p:cNvSpPr>
              <p:nvPr/>
            </p:nvSpPr>
            <p:spPr>
              <a:xfrm>
                <a:off x="31759" y="4548268"/>
                <a:ext cx="5399235" cy="369332"/>
              </a:xfrm>
              <a:prstGeom prst="rect">
                <a:avLst/>
              </a:prstGeom>
              <a:blipFill rotWithShape="1">
                <a:blip r:embed="rId4"/>
                <a:stretch>
                  <a:fillRect t="-108" r="9" b="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31759" y="5042238"/>
                <a:ext cx="5963427" cy="369332"/>
              </a:xfrm>
              <a:prstGeom prst="rect">
                <a:avLst/>
              </a:prstGeom>
            </p:spPr>
            <p:txBody>
              <a:bodyPr wrap="none">
                <a:spAutoFit/>
              </a:bodyPr>
              <a:lstStyle/>
              <a:p>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𝑋</m:t>
                        </m:r>
                      </m:e>
                      <m:sub>
                        <m:r>
                          <a:rPr lang="zh-CN" altLang="en-US" i="1">
                            <a:solidFill>
                              <a:srgbClr val="000000"/>
                            </a:solidFill>
                            <a:latin typeface="Cambria Math" panose="02040503050406030204" pitchFamily="18" charset="0"/>
                          </a:rPr>
                          <m:t>𝑐</m:t>
                        </m:r>
                      </m:sub>
                    </m:sSub>
                  </m:oMath>
                </a14:m>
                <a:r>
                  <a:rPr lang="zh-CN" altLang="en-US" dirty="0"/>
                  <a:t>是随机变量的集合，定义在最大团上的随机变量集合，</a:t>
                </a:r>
                <a:endParaRPr lang="zh-CN" altLang="en-US" dirty="0"/>
              </a:p>
            </p:txBody>
          </p:sp>
        </mc:Choice>
        <mc:Fallback>
          <p:sp>
            <p:nvSpPr>
              <p:cNvPr id="15" name="矩形 14"/>
              <p:cNvSpPr>
                <a:spLocks noRot="1" noChangeAspect="1" noMove="1" noResize="1" noEditPoints="1" noAdjustHandles="1" noChangeArrowheads="1" noChangeShapeType="1" noTextEdit="1"/>
              </p:cNvSpPr>
              <p:nvPr/>
            </p:nvSpPr>
            <p:spPr>
              <a:xfrm>
                <a:off x="31759" y="5042238"/>
                <a:ext cx="5963427" cy="369332"/>
              </a:xfrm>
              <a:prstGeom prst="rect">
                <a:avLst/>
              </a:prstGeom>
              <a:blipFill rotWithShape="1">
                <a:blip r:embed="rId5"/>
                <a:stretch>
                  <a:fillRect t="-92" r="3" b="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31759" y="5536208"/>
                <a:ext cx="6731523" cy="369332"/>
              </a:xfrm>
              <a:prstGeom prst="rect">
                <a:avLst/>
              </a:prstGeom>
            </p:spPr>
            <p:txBody>
              <a:bodyPr wrap="none">
                <a:spAutoFit/>
              </a:bodyPr>
              <a:lstStyle/>
              <a:p>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𝜙</m:t>
                        </m:r>
                      </m:e>
                      <m:sub>
                        <m:r>
                          <a:rPr lang="zh-CN" altLang="en-US" i="1">
                            <a:solidFill>
                              <a:srgbClr val="000000"/>
                            </a:solidFill>
                            <a:latin typeface="Cambria Math" panose="02040503050406030204" pitchFamily="18" charset="0"/>
                          </a:rPr>
                          <m:t>𝑐</m:t>
                        </m:r>
                      </m:sub>
                    </m:sSub>
                    <m:r>
                      <a:rPr lang="zh-CN" altLang="en-US" i="1">
                        <a:solidFill>
                          <a:srgbClr val="000000"/>
                        </a:solidFill>
                        <a:latin typeface="Cambria Math" panose="02040503050406030204" pitchFamily="18" charset="0"/>
                      </a:rPr>
                      <m:t> </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𝑋</m:t>
                            </m:r>
                          </m:e>
                          <m:sub>
                            <m:r>
                              <a:rPr lang="zh-CN" altLang="en-US" i="1">
                                <a:solidFill>
                                  <a:srgbClr val="000000"/>
                                </a:solidFill>
                                <a:latin typeface="Cambria Math" panose="02040503050406030204" pitchFamily="18" charset="0"/>
                              </a:rPr>
                              <m:t>𝑐</m:t>
                            </m:r>
                          </m:sub>
                        </m:sSub>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是</m:t>
                    </m:r>
                  </m:oMath>
                </a14:m>
                <a:r>
                  <a:rPr lang="zh-CN" altLang="en-US" dirty="0"/>
                  <a:t>随机变量集合到实数域的一个映射，称为势函数或因子</a:t>
                </a:r>
                <a:endParaRPr lang="zh-CN" altLang="en-US" dirty="0"/>
              </a:p>
            </p:txBody>
          </p:sp>
        </mc:Choice>
        <mc:Fallback>
          <p:sp>
            <p:nvSpPr>
              <p:cNvPr id="16" name="矩形 15"/>
              <p:cNvSpPr>
                <a:spLocks noRot="1" noChangeAspect="1" noMove="1" noResize="1" noEditPoints="1" noAdjustHandles="1" noChangeArrowheads="1" noChangeShapeType="1" noTextEdit="1"/>
              </p:cNvSpPr>
              <p:nvPr/>
            </p:nvSpPr>
            <p:spPr>
              <a:xfrm>
                <a:off x="31759" y="5536208"/>
                <a:ext cx="6731523" cy="369332"/>
              </a:xfrm>
              <a:prstGeom prst="rect">
                <a:avLst/>
              </a:prstGeom>
              <a:blipFill rotWithShape="1">
                <a:blip r:embed="rId6"/>
                <a:stretch>
                  <a:fillRect t="-75" r="8" b="11"/>
                </a:stretch>
              </a:blipFill>
            </p:spPr>
            <p:txBody>
              <a:bodyPr/>
              <a:lstStyle/>
              <a:p>
                <a:r>
                  <a:rPr lang="zh-CN" alt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素材G"/>
          <p:cNvPicPr>
            <a:picLocks noChangeAspect="1"/>
          </p:cNvPicPr>
          <p:nvPr/>
        </p:nvPicPr>
        <p:blipFill>
          <a:blip r:embed="rId1"/>
          <a:stretch>
            <a:fillRect/>
          </a:stretch>
        </p:blipFill>
        <p:spPr>
          <a:xfrm>
            <a:off x="31759" y="59395"/>
            <a:ext cx="3154228" cy="708447"/>
          </a:xfrm>
          <a:prstGeom prst="rect">
            <a:avLst/>
          </a:prstGeom>
        </p:spPr>
      </p:pic>
      <p:sp>
        <p:nvSpPr>
          <p:cNvPr id="11" name="矩形 10"/>
          <p:cNvSpPr/>
          <p:nvPr/>
        </p:nvSpPr>
        <p:spPr>
          <a:xfrm>
            <a:off x="102879" y="1130317"/>
            <a:ext cx="9112241" cy="461665"/>
          </a:xfrm>
          <a:prstGeom prst="rect">
            <a:avLst/>
          </a:prstGeom>
        </p:spPr>
        <p:txBody>
          <a:bodyPr wrap="square">
            <a:spAutoFit/>
          </a:bodyPr>
          <a:lstStyle/>
          <a:p>
            <a:r>
              <a:rPr lang="en-US" altLang="zh-CN" sz="2400" dirty="0">
                <a:ea typeface="宋体" panose="02010600030101010101" pitchFamily="2" charset="-122"/>
                <a:cs typeface="Times New Roman" panose="02020603050405020304" pitchFamily="18" charset="0"/>
              </a:rPr>
              <a:t>2.</a:t>
            </a:r>
            <a:r>
              <a:rPr lang="zh-CN" altLang="en-US" sz="2400" dirty="0">
                <a:ea typeface="宋体" panose="02010600030101010101" pitchFamily="2" charset="-122"/>
                <a:cs typeface="Times New Roman" panose="02020603050405020304" pitchFamily="18" charset="0"/>
              </a:rPr>
              <a:t>无向图模型</a:t>
            </a:r>
            <a:r>
              <a:rPr lang="en-US" altLang="zh-CN" sz="2400" dirty="0">
                <a:ea typeface="宋体" panose="02010600030101010101" pitchFamily="2" charset="-122"/>
                <a:cs typeface="Times New Roman" panose="02020603050405020304" pitchFamily="18" charset="0"/>
              </a:rPr>
              <a:t>-</a:t>
            </a:r>
            <a:r>
              <a:rPr lang="zh-CN" altLang="en-US" sz="2400" dirty="0">
                <a:ea typeface="宋体" panose="02010600030101010101" pitchFamily="2" charset="-122"/>
                <a:cs typeface="Times New Roman" panose="02020603050405020304" pitchFamily="18" charset="0"/>
              </a:rPr>
              <a:t>条件独立性</a:t>
            </a:r>
            <a:endParaRPr lang="en-US" altLang="zh-CN" sz="2400" dirty="0">
              <a:ea typeface="宋体" panose="02010600030101010101" pitchFamily="2" charset="-122"/>
              <a:cs typeface="Times New Roman" panose="02020603050405020304" pitchFamily="18" charset="0"/>
            </a:endParaRPr>
          </a:p>
        </p:txBody>
      </p:sp>
      <p:sp>
        <p:nvSpPr>
          <p:cNvPr id="13" name="矩形 12"/>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mc:AlternateContent xmlns:mc="http://schemas.openxmlformats.org/markup-compatibility/2006">
        <mc:Choice xmlns:a14="http://schemas.microsoft.com/office/drawing/2010/main" Requires="a14">
          <p:sp>
            <p:nvSpPr>
              <p:cNvPr id="17" name="矩形 16"/>
              <p:cNvSpPr>
                <a:spLocks noChangeArrowheads="1"/>
              </p:cNvSpPr>
              <p:nvPr/>
            </p:nvSpPr>
            <p:spPr bwMode="auto">
              <a:xfrm>
                <a:off x="0" y="1789430"/>
                <a:ext cx="9112241" cy="3507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无向图中的局部马尔可夫性可以表示为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其中            表示除</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e>
                      <m:sub>
                        <m:r>
                          <m:rPr>
                            <m:sty m:val="p"/>
                          </m:rPr>
                          <a:rPr lang="en-US" altLang="zh-CN" sz="2000" b="0" i="0" smtClean="0">
                            <a:latin typeface="Cambria Math" panose="02040503050406030204" pitchFamily="18" charset="0"/>
                            <a:ea typeface="宋体" panose="02010600030101010101" pitchFamily="2" charset="-122"/>
                            <a:cs typeface="Times New Roman" panose="02020603050405020304" pitchFamily="18" charset="0"/>
                          </a:rPr>
                          <m:t>ne</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ub>
                    </m:sSub>
                  </m:oMath>
                </a14:m>
                <a:r>
                  <a:rPr lang="zh-CN" altLang="en-US" sz="2000" dirty="0">
                    <a:ea typeface="宋体" panose="02010600030101010101" pitchFamily="2" charset="-122"/>
                    <a:cs typeface="Times New Roman" panose="02020603050405020304" pitchFamily="18" charset="0"/>
                  </a:rPr>
                  <a:t>和</a:t>
                </a:r>
                <a14:m>
                  <m:oMath xmlns:m="http://schemas.openxmlformats.org/officeDocument/2006/math">
                    <m:sSub>
                      <m:sSubPr>
                        <m:ctrlP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ea typeface="宋体" panose="02010600030101010101" pitchFamily="2" charset="-122"/>
                    <a:cs typeface="Times New Roman" panose="02020603050405020304" pitchFamily="18" charset="0"/>
                  </a:rPr>
                  <a:t>之外的其他变量。</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en-US" altLang="zh-CN" sz="2000" b="1" dirty="0">
                    <a:cs typeface="Times New Roman" panose="02020603050405020304" pitchFamily="18" charset="0"/>
                  </a:rPr>
                  <a:t>Hammersley-Clifford</a:t>
                </a:r>
                <a:r>
                  <a:rPr lang="zh-CN" altLang="en-US" sz="2000" b="1" dirty="0">
                    <a:cs typeface="Times New Roman" panose="02020603050405020304" pitchFamily="18" charset="0"/>
                  </a:rPr>
                  <a:t>定理</a:t>
                </a:r>
                <a:r>
                  <a:rPr lang="zh-CN" altLang="en-US" sz="2000" dirty="0">
                    <a:ea typeface="宋体" panose="02010600030101010101" pitchFamily="2" charset="-122"/>
                    <a:cs typeface="Times New Roman" panose="02020603050405020304" pitchFamily="18" charset="0"/>
                  </a:rPr>
                  <a:t>：如果一个分布</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m:t>
                    </m:r>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&gt;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0</m:t>
                    </m:r>
                  </m:oMath>
                </a14:m>
                <a:r>
                  <a:rPr lang="zh-CN" altLang="en-US" sz="2000" dirty="0">
                    <a:ea typeface="宋体" panose="02010600030101010101" pitchFamily="2" charset="-122"/>
                    <a:cs typeface="Times New Roman" panose="02020603050405020304" pitchFamily="18" charset="0"/>
                  </a:rPr>
                  <a:t>满足无向图中的局部马尔可夫性，即                         ，当且仅当</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可以表示为一系列定义在最大团上的非负函数的乘积形式，即</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zh-CN" altLang="en-US" sz="2000" dirty="0">
                  <a:ea typeface="宋体" panose="02010600030101010101" pitchFamily="2" charset="-122"/>
                  <a:cs typeface="Times New Roman" panose="02020603050405020304" pitchFamily="18" charset="0"/>
                </a:endParaRPr>
              </a:p>
            </p:txBody>
          </p:sp>
        </mc:Choice>
        <mc:Fallback>
          <p:sp>
            <p:nvSpPr>
              <p:cNvPr id="17" name="矩形 16"/>
              <p:cNvSpPr>
                <a:spLocks noRot="1" noChangeAspect="1" noMove="1" noResize="1" noEditPoints="1" noAdjustHandles="1" noChangeArrowheads="1" noChangeShapeType="1" noTextEdit="1"/>
              </p:cNvSpPr>
              <p:nvPr/>
            </p:nvSpPr>
            <p:spPr bwMode="auto">
              <a:xfrm>
                <a:off x="0" y="1789430"/>
                <a:ext cx="9112241" cy="3507435"/>
              </a:xfrm>
              <a:prstGeom prst="rect">
                <a:avLst/>
              </a:prstGeom>
              <a:blipFill rotWithShape="1">
                <a:blip r:embed="rId2"/>
                <a:stretch>
                  <a:fillRect r="7" b="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18" name="对象 17"/>
          <p:cNvGraphicFramePr>
            <a:graphicFrameLocks noChangeAspect="1"/>
          </p:cNvGraphicFramePr>
          <p:nvPr/>
        </p:nvGraphicFramePr>
        <p:xfrm>
          <a:off x="3442491" y="2297753"/>
          <a:ext cx="1731963" cy="350838"/>
        </p:xfrm>
        <a:graphic>
          <a:graphicData uri="http://schemas.openxmlformats.org/presentationml/2006/ole">
            <mc:AlternateContent xmlns:mc="http://schemas.openxmlformats.org/markup-compatibility/2006">
              <mc:Choice xmlns:v="urn:schemas-microsoft-com:vml" Requires="v">
                <p:oleObj spid="_x0000_s42042" name="Equation" r:id="rId3" imgW="41757600" imgH="8229600" progId="Equation.DSMT4">
                  <p:embed/>
                </p:oleObj>
              </mc:Choice>
              <mc:Fallback>
                <p:oleObj name="Equation" r:id="rId3" imgW="41757600" imgH="8229600" progId="Equation.DSMT4">
                  <p:embed/>
                  <p:pic>
                    <p:nvPicPr>
                      <p:cNvPr id="0" name="对象 2"/>
                      <p:cNvPicPr>
                        <a:picLocks noChangeAspect="1" noChangeArrowheads="1"/>
                      </p:cNvPicPr>
                      <p:nvPr/>
                    </p:nvPicPr>
                    <p:blipFill>
                      <a:blip r:embed="rId4"/>
                      <a:srcRect/>
                      <a:stretch>
                        <a:fillRect/>
                      </a:stretch>
                    </p:blipFill>
                    <p:spPr bwMode="auto">
                      <a:xfrm>
                        <a:off x="3442491" y="2297753"/>
                        <a:ext cx="1731963"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对象 18"/>
          <p:cNvGraphicFramePr>
            <a:graphicFrameLocks noChangeAspect="1"/>
          </p:cNvGraphicFramePr>
          <p:nvPr/>
        </p:nvGraphicFramePr>
        <p:xfrm>
          <a:off x="643145" y="2798065"/>
          <a:ext cx="723900" cy="322262"/>
        </p:xfrm>
        <a:graphic>
          <a:graphicData uri="http://schemas.openxmlformats.org/presentationml/2006/ole">
            <mc:AlternateContent xmlns:mc="http://schemas.openxmlformats.org/markup-compatibility/2006">
              <mc:Choice xmlns:v="urn:schemas-microsoft-com:vml" Requires="v">
                <p:oleObj spid="_x0000_s42043" name="Equation" r:id="rId5" imgW="16764000" imgH="8534400" progId="Equation.DSMT4">
                  <p:embed/>
                </p:oleObj>
              </mc:Choice>
              <mc:Fallback>
                <p:oleObj name="Equation" r:id="rId5" imgW="16764000" imgH="8534400" progId="Equation.DSMT4">
                  <p:embed/>
                  <p:pic>
                    <p:nvPicPr>
                      <p:cNvPr id="0" name="对象 13"/>
                      <p:cNvPicPr>
                        <a:picLocks noChangeAspect="1" noChangeArrowheads="1"/>
                      </p:cNvPicPr>
                      <p:nvPr/>
                    </p:nvPicPr>
                    <p:blipFill>
                      <a:blip r:embed="rId6"/>
                      <a:srcRect/>
                      <a:stretch>
                        <a:fillRect/>
                      </a:stretch>
                    </p:blipFill>
                    <p:spPr bwMode="auto">
                      <a:xfrm>
                        <a:off x="643145" y="2798065"/>
                        <a:ext cx="723900" cy="322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对象 19"/>
          <p:cNvGraphicFramePr>
            <a:graphicFrameLocks noChangeAspect="1"/>
          </p:cNvGraphicFramePr>
          <p:nvPr/>
        </p:nvGraphicFramePr>
        <p:xfrm>
          <a:off x="1171465" y="3706665"/>
          <a:ext cx="1731962" cy="350837"/>
        </p:xfrm>
        <a:graphic>
          <a:graphicData uri="http://schemas.openxmlformats.org/presentationml/2006/ole">
            <mc:AlternateContent xmlns:mc="http://schemas.openxmlformats.org/markup-compatibility/2006">
              <mc:Choice xmlns:v="urn:schemas-microsoft-com:vml" Requires="v">
                <p:oleObj spid="_x0000_s42044" name="Equation" r:id="rId7" imgW="41757600" imgH="8229600" progId="Equation.DSMT4">
                  <p:embed/>
                </p:oleObj>
              </mc:Choice>
              <mc:Fallback>
                <p:oleObj name="Equation" r:id="rId7" imgW="41757600" imgH="8229600" progId="Equation.DSMT4">
                  <p:embed/>
                  <p:pic>
                    <p:nvPicPr>
                      <p:cNvPr id="0" name="对象 21"/>
                      <p:cNvPicPr>
                        <a:picLocks noChangeAspect="1" noChangeArrowheads="1"/>
                      </p:cNvPicPr>
                      <p:nvPr/>
                    </p:nvPicPr>
                    <p:blipFill>
                      <a:blip r:embed="rId8"/>
                      <a:srcRect/>
                      <a:stretch>
                        <a:fillRect/>
                      </a:stretch>
                    </p:blipFill>
                    <p:spPr bwMode="auto">
                      <a:xfrm>
                        <a:off x="1171465" y="3706665"/>
                        <a:ext cx="1731962" cy="350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对象 20"/>
          <p:cNvGraphicFramePr>
            <a:graphicFrameLocks noChangeAspect="1"/>
          </p:cNvGraphicFramePr>
          <p:nvPr/>
        </p:nvGraphicFramePr>
        <p:xfrm>
          <a:off x="3268659" y="4390564"/>
          <a:ext cx="2079625" cy="692150"/>
        </p:xfrm>
        <a:graphic>
          <a:graphicData uri="http://schemas.openxmlformats.org/presentationml/2006/ole">
            <mc:AlternateContent xmlns:mc="http://schemas.openxmlformats.org/markup-compatibility/2006">
              <mc:Choice xmlns:v="urn:schemas-microsoft-com:vml" Requires="v">
                <p:oleObj spid="_x0000_s42045" name="Equation" r:id="rId9" imgW="49682400" imgH="14630400" progId="Equation.DSMT4">
                  <p:embed/>
                </p:oleObj>
              </mc:Choice>
              <mc:Fallback>
                <p:oleObj name="Equation" r:id="rId9" imgW="49682400" imgH="14630400" progId="Equation.DSMT4">
                  <p:embed/>
                  <p:pic>
                    <p:nvPicPr>
                      <p:cNvPr id="0" name="对象 22"/>
                      <p:cNvPicPr>
                        <a:picLocks noChangeAspect="1" noChangeArrowheads="1"/>
                      </p:cNvPicPr>
                      <p:nvPr/>
                    </p:nvPicPr>
                    <p:blipFill>
                      <a:blip r:embed="rId10"/>
                      <a:srcRect/>
                      <a:stretch>
                        <a:fillRect/>
                      </a:stretch>
                    </p:blipFill>
                    <p:spPr bwMode="auto">
                      <a:xfrm>
                        <a:off x="3268659" y="4390564"/>
                        <a:ext cx="2079625" cy="69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3" name="矩形 2"/>
          <p:cNvSpPr/>
          <p:nvPr/>
        </p:nvSpPr>
        <p:spPr>
          <a:xfrm>
            <a:off x="0" y="1148499"/>
            <a:ext cx="9080487" cy="1569660"/>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什么是概率图模型</a:t>
            </a:r>
            <a:endParaRPr lang="en-US" altLang="zh-CN" sz="2400" dirty="0">
              <a:latin typeface="宋体" panose="02010600030101010101" pitchFamily="2" charset="-122"/>
              <a:ea typeface="宋体" panose="02010600030101010101" pitchFamily="2" charset="-122"/>
            </a:endParaRPr>
          </a:p>
          <a:p>
            <a:r>
              <a:rPr lang="zh-CN" altLang="en-US" sz="2400" b="1" dirty="0">
                <a:solidFill>
                  <a:srgbClr val="FF0000"/>
                </a:solidFill>
                <a:latin typeface="宋体" panose="02010600030101010101" pitchFamily="2" charset="-122"/>
                <a:ea typeface="宋体" panose="02010600030101010101" pitchFamily="2" charset="-122"/>
              </a:rPr>
              <a:t>概率论</a:t>
            </a:r>
            <a:r>
              <a:rPr lang="zh-CN" altLang="en-US" sz="2400" dirty="0">
                <a:latin typeface="宋体" panose="02010600030101010101" pitchFamily="2" charset="-122"/>
                <a:ea typeface="宋体" panose="02010600030101010101" pitchFamily="2" charset="-122"/>
              </a:rPr>
              <a:t>与</a:t>
            </a:r>
            <a:r>
              <a:rPr lang="zh-CN" altLang="en-US" sz="2400" b="1" dirty="0">
                <a:solidFill>
                  <a:srgbClr val="FF0000"/>
                </a:solidFill>
                <a:latin typeface="宋体" panose="02010600030101010101" pitchFamily="2" charset="-122"/>
                <a:ea typeface="宋体" panose="02010600030101010101" pitchFamily="2" charset="-122"/>
              </a:rPr>
              <a:t>图论</a:t>
            </a:r>
            <a:r>
              <a:rPr lang="zh-CN" altLang="en-US" sz="2400" dirty="0">
                <a:latin typeface="宋体" panose="02010600030101010101" pitchFamily="2" charset="-122"/>
                <a:ea typeface="宋体" panose="02010600030101010101" pitchFamily="2" charset="-122"/>
              </a:rPr>
              <a:t>相结合的产物，为统计推理和学习提供了一个统一的灵活框架</a:t>
            </a: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sp>
        <p:nvSpPr>
          <p:cNvPr id="5" name="矩形 4"/>
          <p:cNvSpPr/>
          <p:nvPr/>
        </p:nvSpPr>
        <p:spPr>
          <a:xfrm>
            <a:off x="1311662" y="2507778"/>
            <a:ext cx="1112805" cy="461665"/>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rPr>
              <a:t>无向图</a:t>
            </a:r>
            <a:endParaRPr lang="en-US" altLang="zh-CN" sz="2400" b="1" dirty="0">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a:blip r:embed="rId2"/>
          <a:stretch>
            <a:fillRect/>
          </a:stretch>
        </p:blipFill>
        <p:spPr>
          <a:xfrm>
            <a:off x="0" y="2969443"/>
            <a:ext cx="4415692" cy="3699789"/>
          </a:xfrm>
          <a:prstGeom prst="rect">
            <a:avLst/>
          </a:prstGeom>
        </p:spPr>
      </p:pic>
      <p:cxnSp>
        <p:nvCxnSpPr>
          <p:cNvPr id="10" name="直接箭头连接符 9"/>
          <p:cNvCxnSpPr/>
          <p:nvPr/>
        </p:nvCxnSpPr>
        <p:spPr>
          <a:xfrm flipH="1">
            <a:off x="2488676" y="2824697"/>
            <a:ext cx="471340" cy="733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050577" y="4038530"/>
            <a:ext cx="942953" cy="461665"/>
          </a:xfrm>
          <a:prstGeom prst="rect">
            <a:avLst/>
          </a:prstGeom>
          <a:noFill/>
        </p:spPr>
        <p:txBody>
          <a:bodyPr wrap="square" rtlCol="0">
            <a:spAutoFit/>
          </a:bodyPr>
          <a:lstStyle/>
          <a:p>
            <a:r>
              <a:rPr lang="zh-CN" altLang="en-US" sz="2400" dirty="0"/>
              <a:t>边</a:t>
            </a:r>
            <a:endParaRPr lang="zh-CN" altLang="en-US" sz="2400" dirty="0"/>
          </a:p>
        </p:txBody>
      </p:sp>
      <p:sp>
        <p:nvSpPr>
          <p:cNvPr id="8" name="文本框 7"/>
          <p:cNvSpPr txBox="1"/>
          <p:nvPr/>
        </p:nvSpPr>
        <p:spPr>
          <a:xfrm>
            <a:off x="3050576" y="2256494"/>
            <a:ext cx="1365115" cy="646331"/>
          </a:xfrm>
          <a:prstGeom prst="rect">
            <a:avLst/>
          </a:prstGeom>
          <a:noFill/>
        </p:spPr>
        <p:txBody>
          <a:bodyPr wrap="square" rtlCol="0">
            <a:spAutoFit/>
          </a:bodyPr>
          <a:lstStyle/>
          <a:p>
            <a:r>
              <a:rPr lang="zh-CN" altLang="en-US" dirty="0"/>
              <a:t>有边无方向，两边均可走</a:t>
            </a:r>
            <a:endParaRPr lang="zh-CN" altLang="en-US" dirty="0"/>
          </a:p>
        </p:txBody>
      </p:sp>
      <p:pic>
        <p:nvPicPr>
          <p:cNvPr id="15" name="图片 14"/>
          <p:cNvPicPr>
            <a:picLocks noChangeAspect="1"/>
          </p:cNvPicPr>
          <p:nvPr/>
        </p:nvPicPr>
        <p:blipFill>
          <a:blip r:embed="rId3"/>
          <a:stretch>
            <a:fillRect/>
          </a:stretch>
        </p:blipFill>
        <p:spPr>
          <a:xfrm>
            <a:off x="4781362" y="2902825"/>
            <a:ext cx="4246009" cy="3398018"/>
          </a:xfrm>
          <a:prstGeom prst="rect">
            <a:avLst/>
          </a:prstGeom>
        </p:spPr>
      </p:pic>
      <p:sp>
        <p:nvSpPr>
          <p:cNvPr id="16" name="矩形 15"/>
          <p:cNvSpPr/>
          <p:nvPr/>
        </p:nvSpPr>
        <p:spPr>
          <a:xfrm>
            <a:off x="6347965" y="2507778"/>
            <a:ext cx="1112805" cy="461665"/>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rPr>
              <a:t>有向图</a:t>
            </a:r>
            <a:endParaRPr lang="en-US" altLang="zh-CN" sz="2400" b="1" dirty="0">
              <a:latin typeface="宋体" panose="02010600030101010101" pitchFamily="2" charset="-122"/>
              <a:ea typeface="宋体" panose="02010600030101010101" pitchFamily="2" charset="-122"/>
            </a:endParaRPr>
          </a:p>
        </p:txBody>
      </p:sp>
      <p:sp>
        <p:nvSpPr>
          <p:cNvPr id="17" name="文本框 16"/>
          <p:cNvSpPr txBox="1"/>
          <p:nvPr/>
        </p:nvSpPr>
        <p:spPr>
          <a:xfrm>
            <a:off x="3993530" y="5721130"/>
            <a:ext cx="1365115" cy="646331"/>
          </a:xfrm>
          <a:prstGeom prst="rect">
            <a:avLst/>
          </a:prstGeom>
          <a:noFill/>
        </p:spPr>
        <p:txBody>
          <a:bodyPr wrap="square" rtlCol="0">
            <a:spAutoFit/>
          </a:bodyPr>
          <a:lstStyle/>
          <a:p>
            <a:r>
              <a:rPr lang="zh-CN" altLang="en-US" dirty="0"/>
              <a:t>有边有方向，只有一条路</a:t>
            </a:r>
            <a:endParaRPr lang="zh-CN" altLang="en-US" dirty="0"/>
          </a:p>
        </p:txBody>
      </p:sp>
      <p:cxnSp>
        <p:nvCxnSpPr>
          <p:cNvPr id="19" name="直接箭头连接符 18"/>
          <p:cNvCxnSpPr/>
          <p:nvPr/>
        </p:nvCxnSpPr>
        <p:spPr>
          <a:xfrm flipV="1">
            <a:off x="4901938" y="5141775"/>
            <a:ext cx="533383" cy="56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5054338" y="5294175"/>
            <a:ext cx="533383" cy="56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9144000" cy="836613"/>
          </a:xfrm>
          <a:prstGeom prst="rect">
            <a:avLst/>
          </a:prstGeom>
          <a:gradFill flip="none" rotWithShape="1">
            <a:gsLst>
              <a:gs pos="53000">
                <a:srgbClr val="8CA9D9"/>
              </a:gs>
              <a:gs pos="100000">
                <a:srgbClr val="BBE0E3">
                  <a:lumMod val="30000"/>
                  <a:lumOff val="70000"/>
                </a:srgbClr>
              </a:gs>
            </a:gsLst>
            <a:lin ang="10800000" scaled="1"/>
            <a:tileRect/>
          </a:gradFill>
          <a:ln w="12700" cap="flat" cmpd="sng" algn="ctr">
            <a:noFill/>
            <a:prstDash val="solid"/>
            <a:miter lim="800000"/>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8CA9D9"/>
              </a:solidFill>
              <a:effectLst/>
              <a:uLnTx/>
              <a:uFillTx/>
              <a:latin typeface="Arial" panose="020B0604020202020204"/>
              <a:ea typeface="微软雅黑" panose="020B0503020204020204" pitchFamily="34" charset="-122"/>
              <a:cs typeface="+mn-cs"/>
            </a:endParaRPr>
          </a:p>
        </p:txBody>
      </p:sp>
      <p:sp>
        <p:nvSpPr>
          <p:cNvPr id="11" name="矩形 10"/>
          <p:cNvSpPr/>
          <p:nvPr/>
        </p:nvSpPr>
        <p:spPr>
          <a:xfrm>
            <a:off x="0" y="6308725"/>
            <a:ext cx="9144000" cy="549275"/>
          </a:xfrm>
          <a:prstGeom prst="rect">
            <a:avLst/>
          </a:prstGeom>
          <a:gradFill flip="none" rotWithShape="1">
            <a:gsLst>
              <a:gs pos="53000">
                <a:srgbClr val="8CA9D9"/>
              </a:gs>
              <a:gs pos="100000">
                <a:srgbClr val="BBE0E3">
                  <a:lumMod val="30000"/>
                  <a:lumOff val="70000"/>
                </a:srgbClr>
              </a:gs>
            </a:gsLst>
            <a:lin ang="0" scaled="1"/>
            <a:tileRect/>
          </a:gradFill>
          <a:ln w="12700" cap="flat" cmpd="sng" algn="ctr">
            <a:noFill/>
            <a:prstDash val="solid"/>
            <a:miter lim="800000"/>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defRPr/>
            </a:pPr>
            <a:r>
              <a:rPr lang="zh-CN" altLang="en-US" kern="0" dirty="0">
                <a:solidFill>
                  <a:srgbClr val="FFFFFF"/>
                </a:solidFill>
                <a:latin typeface="Arial" panose="020B0604020202020204"/>
                <a:ea typeface="微软雅黑" panose="020B0503020204020204" pitchFamily="34" charset="-122"/>
              </a:rPr>
              <a:t>     </a:t>
            </a:r>
            <a:r>
              <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第四讲 概率图模型基础</a:t>
            </a:r>
            <a:endParaRPr kumimoji="0" lang="zh-CN" altLang="en-US" sz="1800" b="0" i="0" u="none" strike="noStrike" kern="0" cap="none" spc="0" normalizeH="0" baseline="0" noProof="0" dirty="0">
              <a:ln>
                <a:noFill/>
              </a:ln>
              <a:solidFill>
                <a:srgbClr val="8CA9D9"/>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9" name="矩形 8"/>
              <p:cNvSpPr>
                <a:spLocks noChangeArrowheads="1"/>
              </p:cNvSpPr>
              <p:nvPr/>
            </p:nvSpPr>
            <p:spPr bwMode="auto">
              <a:xfrm>
                <a:off x="802243" y="1020503"/>
                <a:ext cx="810206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ea typeface="宋体" panose="02010600030101010101" pitchFamily="2" charset="-122"/>
                    <a:cs typeface="Times New Roman" panose="02020603050405020304" pitchFamily="18" charset="0"/>
                  </a:rPr>
                  <a:t>证明：</a:t>
                </a:r>
                <a:r>
                  <a:rPr lang="en-US" altLang="zh-CN" sz="2000" dirty="0">
                    <a:ea typeface="宋体" panose="02010600030101010101" pitchFamily="2" charset="-122"/>
                    <a:cs typeface="Times New Roman" panose="02020603050405020304" pitchFamily="18" charset="0"/>
                  </a:rPr>
                  <a:t>Hammersley-Clifford</a:t>
                </a:r>
                <a:r>
                  <a:rPr lang="zh-CN" altLang="en-US" sz="2000" dirty="0">
                    <a:ea typeface="宋体" panose="02010600030101010101" pitchFamily="2" charset="-122"/>
                    <a:cs typeface="Times New Roman" panose="02020603050405020304" pitchFamily="18" charset="0"/>
                  </a:rPr>
                  <a:t>定理</a:t>
                </a:r>
                <a:endParaRPr lang="en-US" altLang="zh-CN" sz="2000" dirty="0">
                  <a:ea typeface="宋体" panose="02010600030101010101" pitchFamily="2" charset="-122"/>
                  <a:cs typeface="Times New Roman" panose="02020603050405020304" pitchFamily="18" charset="0"/>
                </a:endParaRPr>
              </a:p>
              <a:p>
                <a:pPr>
                  <a:spcBef>
                    <a:spcPct val="0"/>
                  </a:spcBef>
                  <a:buNone/>
                </a:pPr>
                <a:r>
                  <a:rPr lang="en-US" altLang="zh-CN" sz="2000" dirty="0">
                    <a:ea typeface="宋体" panose="02010600030101010101" pitchFamily="2" charset="-122"/>
                    <a:cs typeface="Times New Roman" panose="02020603050405020304" pitchFamily="18" charset="0"/>
                  </a:rPr>
                  <a:t>1. </a:t>
                </a:r>
                <a:r>
                  <a:rPr lang="zh-CN" altLang="en-US" sz="2000" dirty="0">
                    <a:ea typeface="宋体" panose="02010600030101010101" pitchFamily="2" charset="-122"/>
                    <a:cs typeface="Times New Roman" panose="02020603050405020304" pitchFamily="18" charset="0"/>
                  </a:rPr>
                  <a:t>充分性证明</a:t>
                </a:r>
                <a:endParaRPr lang="en-US" altLang="zh-CN" sz="2000" dirty="0">
                  <a:ea typeface="宋体" panose="02010600030101010101" pitchFamily="2" charset="-122"/>
                  <a:cs typeface="Times New Roman" panose="02020603050405020304" pitchFamily="18" charset="0"/>
                </a:endParaRPr>
              </a:p>
              <a:p>
                <a:pPr>
                  <a:spcBef>
                    <a:spcPct val="0"/>
                  </a:spcBef>
                  <a:buNone/>
                </a:pPr>
                <a:r>
                  <a:rPr lang="zh-CN" altLang="en-US" sz="2000" dirty="0">
                    <a:ea typeface="宋体" panose="02010600030101010101" pitchFamily="2" charset="-122"/>
                    <a:cs typeface="Times New Roman" panose="02020603050405020304" pitchFamily="18" charset="0"/>
                  </a:rPr>
                  <a:t>定义                         表示</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ea typeface="宋体" panose="02010600030101010101" pitchFamily="2" charset="-122"/>
                    <a:cs typeface="Times New Roman" panose="02020603050405020304" pitchFamily="18" charset="0"/>
                  </a:rPr>
                  <a:t>的邻居节点和</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ea typeface="宋体" panose="02010600030101010101" pitchFamily="2" charset="-122"/>
                    <a:cs typeface="Times New Roman" panose="02020603050405020304" pitchFamily="18" charset="0"/>
                  </a:rPr>
                  <a:t>本身的集合，</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ea typeface="宋体" panose="02010600030101010101" pitchFamily="2" charset="-122"/>
                    <a:cs typeface="Times New Roman" panose="02020603050405020304" pitchFamily="18" charset="0"/>
                  </a:rPr>
                  <a:t>与其邻居的联合概率表示为</a:t>
                </a:r>
                <a:endParaRPr lang="en-US" altLang="zh-CN" sz="2000" dirty="0">
                  <a:ea typeface="宋体" panose="02010600030101010101" pitchFamily="2" charset="-122"/>
                  <a:cs typeface="Times New Roman" panose="02020603050405020304" pitchFamily="18" charset="0"/>
                </a:endParaRPr>
              </a:p>
              <a:p>
                <a:pPr marL="457200" indent="-457200">
                  <a:spcBef>
                    <a:spcPct val="0"/>
                  </a:spcBef>
                  <a:buFont typeface="+mj-ea"/>
                  <a:buAutoNum type="circleNumDbPlain"/>
                </a:pPr>
                <a:endParaRPr lang="en-US" altLang="zh-CN" sz="2000" dirty="0">
                  <a:ea typeface="宋体" panose="02010600030101010101" pitchFamily="2" charset="-122"/>
                  <a:cs typeface="Times New Roman" panose="02020603050405020304" pitchFamily="18" charset="0"/>
                </a:endParaRPr>
              </a:p>
              <a:p>
                <a:pPr>
                  <a:spcBef>
                    <a:spcPct val="0"/>
                  </a:spcBef>
                  <a:buNone/>
                </a:pPr>
                <a:r>
                  <a:rPr lang="zh-CN" altLang="en-US" sz="2000" dirty="0">
                    <a:ea typeface="宋体" panose="02010600030101010101" pitchFamily="2" charset="-122"/>
                    <a:cs typeface="Times New Roman" panose="02020603050405020304" pitchFamily="18" charset="0"/>
                  </a:rPr>
                  <a:t>又根据最大团的银子表示                    可以得到条件概率为</a:t>
                </a: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r>
                  <a:rPr lang="zh-CN" altLang="en-US" sz="2000" dirty="0">
                    <a:ea typeface="宋体" panose="02010600030101010101" pitchFamily="2" charset="-122"/>
                    <a:cs typeface="Times New Roman" panose="02020603050405020304" pitchFamily="18" charset="0"/>
                  </a:rPr>
                  <a:t>根据是否包含</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ea typeface="宋体" panose="02010600030101010101" pitchFamily="2" charset="-122"/>
                    <a:cs typeface="Times New Roman" panose="02020603050405020304" pitchFamily="18" charset="0"/>
                  </a:rPr>
                  <a:t>将最大团的集合</a:t>
                </a:r>
                <a14:m>
                  <m:oMath xmlns:m="http://schemas.openxmlformats.org/officeDocument/2006/math">
                    <m:r>
                      <a:rPr lang="zh-CN" altLang="en-US" sz="2000" i="1" smtClean="0">
                        <a:latin typeface="Cambria Math" panose="02040503050406030204" pitchFamily="18" charset="0"/>
                        <a:ea typeface="宋体" panose="02010600030101010101" pitchFamily="2" charset="-122"/>
                        <a:cs typeface="Times New Roman" panose="02020603050405020304" pitchFamily="18" charset="0"/>
                      </a:rPr>
                      <m:t>𝒞</m:t>
                    </m:r>
                  </m:oMath>
                </a14:m>
                <a:r>
                  <a:rPr lang="zh-CN" altLang="en-US" sz="2000" dirty="0">
                    <a:ea typeface="宋体" panose="02010600030101010101" pitchFamily="2" charset="-122"/>
                    <a:cs typeface="Times New Roman" panose="02020603050405020304" pitchFamily="18" charset="0"/>
                  </a:rPr>
                  <a:t>分为两组</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ea typeface="宋体" panose="02010600030101010101" pitchFamily="2" charset="-122"/>
                    <a:cs typeface="Times New Roman" panose="02020603050405020304" pitchFamily="18" charset="0"/>
                  </a:rPr>
                  <a:t>和</a:t>
                </a:r>
                <a14:m>
                  <m:oMath xmlns:m="http://schemas.openxmlformats.org/officeDocument/2006/math">
                    <m:sSub>
                      <m:sSubPr>
                        <m:ctrlP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en-US" altLang="zh-CN" sz="2000" dirty="0">
                    <a:ea typeface="宋体" panose="02010600030101010101" pitchFamily="2" charset="-122"/>
                    <a:cs typeface="Times New Roman" panose="02020603050405020304" pitchFamily="18" charset="0"/>
                  </a:rPr>
                  <a:t>,</a:t>
                </a:r>
                <a:r>
                  <a:rPr lang="zh-CN" altLang="en-US" sz="2000" dirty="0">
                    <a:ea typeface="宋体" panose="02010600030101010101" pitchFamily="2" charset="-122"/>
                    <a:cs typeface="Times New Roman" panose="02020603050405020304" pitchFamily="18" charset="0"/>
                  </a:rPr>
                  <a:t>其中</a:t>
                </a:r>
                <a:endParaRPr lang="en-US" altLang="zh-CN" sz="2000" dirty="0">
                  <a:ea typeface="宋体" panose="02010600030101010101" pitchFamily="2" charset="-122"/>
                  <a:cs typeface="Times New Roman" panose="02020603050405020304" pitchFamily="18" charset="0"/>
                </a:endParaRPr>
              </a:p>
              <a:p>
                <a:pPr>
                  <a:spcBef>
                    <a:spcPct val="0"/>
                  </a:spcBef>
                  <a:buNone/>
                </a:pPr>
                <a:r>
                  <a:rPr lang="zh-CN" altLang="en-US" sz="2000" dirty="0">
                    <a:ea typeface="宋体" panose="02010600030101010101" pitchFamily="2" charset="-122"/>
                    <a:cs typeface="Times New Roman" panose="02020603050405020304" pitchFamily="18" charset="0"/>
                  </a:rPr>
                  <a:t>包含</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ea typeface="宋体" panose="02010600030101010101" pitchFamily="2" charset="-122"/>
                    <a:cs typeface="Times New Roman" panose="02020603050405020304" pitchFamily="18" charset="0"/>
                  </a:rPr>
                  <a:t>，                          不包含</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oMath>
                </a14:m>
                <a:endParaRPr lang="en-US" altLang="zh-CN" sz="2000" dirty="0">
                  <a:ea typeface="宋体" panose="02010600030101010101" pitchFamily="2" charset="-122"/>
                  <a:cs typeface="Times New Roman" panose="02020603050405020304" pitchFamily="18" charset="0"/>
                </a:endParaRPr>
              </a:p>
            </p:txBody>
          </p:sp>
        </mc:Choice>
        <mc:Fallback>
          <p:sp>
            <p:nvSpPr>
              <p:cNvPr id="9" name="矩形 8"/>
              <p:cNvSpPr>
                <a:spLocks noRot="1" noChangeAspect="1" noMove="1" noResize="1" noEditPoints="1" noAdjustHandles="1" noChangeArrowheads="1" noChangeShapeType="1" noTextEdit="1"/>
              </p:cNvSpPr>
              <p:nvPr/>
            </p:nvSpPr>
            <p:spPr bwMode="auto">
              <a:xfrm>
                <a:off x="802243" y="1020503"/>
                <a:ext cx="8102060" cy="3477875"/>
              </a:xfrm>
              <a:prstGeom prst="rect">
                <a:avLst/>
              </a:prstGeom>
              <a:blipFill rotWithShape="1">
                <a:blip r:embed="rId1"/>
                <a:stretch>
                  <a:fillRect l="-3" t="-2" r="4" b="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标题 1"/>
          <p:cNvSpPr txBox="1">
            <a:spLocks noChangeArrowheads="1"/>
          </p:cNvSpPr>
          <p:nvPr/>
        </p:nvSpPr>
        <p:spPr bwMode="auto">
          <a:xfrm>
            <a:off x="7183119" y="115888"/>
            <a:ext cx="1781493"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有向图模型</a:t>
            </a:r>
            <a:endParaRPr lang="zh-CN" altLang="en-US" sz="2400" dirty="0">
              <a:solidFill>
                <a:schemeClr val="bg1"/>
              </a:solidFill>
            </a:endParaRPr>
          </a:p>
        </p:txBody>
      </p:sp>
      <p:sp>
        <p:nvSpPr>
          <p:cNvPr id="26"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7" name="对象 26"/>
          <p:cNvGraphicFramePr>
            <a:graphicFrameLocks noChangeAspect="1"/>
          </p:cNvGraphicFramePr>
          <p:nvPr/>
        </p:nvGraphicFramePr>
        <p:xfrm>
          <a:off x="1472428" y="1668875"/>
          <a:ext cx="1658937" cy="352425"/>
        </p:xfrm>
        <a:graphic>
          <a:graphicData uri="http://schemas.openxmlformats.org/presentationml/2006/ole">
            <mc:AlternateContent xmlns:mc="http://schemas.openxmlformats.org/markup-compatibility/2006">
              <mc:Choice xmlns:v="urn:schemas-microsoft-com:vml" Requires="v">
                <p:oleObj spid="_x0000_s43108" name="Equation" r:id="rId2" imgW="39928800" imgH="8229600" progId="Equation.DSMT4">
                  <p:embed/>
                </p:oleObj>
              </mc:Choice>
              <mc:Fallback>
                <p:oleObj name="Equation" r:id="rId2" imgW="39928800" imgH="8229600" progId="Equation.DSMT4">
                  <p:embed/>
                  <p:pic>
                    <p:nvPicPr>
                      <p:cNvPr id="0" name="对象 26"/>
                      <p:cNvPicPr>
                        <a:picLocks noChangeAspect="1" noChangeArrowheads="1"/>
                      </p:cNvPicPr>
                      <p:nvPr/>
                    </p:nvPicPr>
                    <p:blipFill>
                      <a:blip r:embed="rId3"/>
                      <a:srcRect/>
                      <a:stretch>
                        <a:fillRect/>
                      </a:stretch>
                    </p:blipFill>
                    <p:spPr bwMode="auto">
                      <a:xfrm>
                        <a:off x="1472428" y="1668875"/>
                        <a:ext cx="1658937"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对象 28"/>
          <p:cNvGraphicFramePr>
            <a:graphicFrameLocks noChangeAspect="1"/>
          </p:cNvGraphicFramePr>
          <p:nvPr/>
        </p:nvGraphicFramePr>
        <p:xfrm>
          <a:off x="3370262" y="2186171"/>
          <a:ext cx="2403475" cy="349250"/>
        </p:xfrm>
        <a:graphic>
          <a:graphicData uri="http://schemas.openxmlformats.org/presentationml/2006/ole">
            <mc:AlternateContent xmlns:mc="http://schemas.openxmlformats.org/markup-compatibility/2006">
              <mc:Choice xmlns:v="urn:schemas-microsoft-com:vml" Requires="v">
                <p:oleObj spid="_x0000_s43109" name="Equation" r:id="rId4" imgW="57912000" imgH="8229600" progId="Equation.DSMT4">
                  <p:embed/>
                </p:oleObj>
              </mc:Choice>
              <mc:Fallback>
                <p:oleObj name="Equation" r:id="rId4" imgW="57912000" imgH="8229600" progId="Equation.DSMT4">
                  <p:embed/>
                  <p:pic>
                    <p:nvPicPr>
                      <p:cNvPr id="0" name="对象 28"/>
                      <p:cNvPicPr>
                        <a:picLocks noChangeAspect="1" noChangeArrowheads="1"/>
                      </p:cNvPicPr>
                      <p:nvPr/>
                    </p:nvPicPr>
                    <p:blipFill>
                      <a:blip r:embed="rId5"/>
                      <a:srcRect/>
                      <a:stretch>
                        <a:fillRect/>
                      </a:stretch>
                    </p:blipFill>
                    <p:spPr bwMode="auto">
                      <a:xfrm>
                        <a:off x="3370262" y="2186171"/>
                        <a:ext cx="2403475"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1" name="对象 30"/>
          <p:cNvGraphicFramePr>
            <a:graphicFrameLocks noChangeAspect="1"/>
          </p:cNvGraphicFramePr>
          <p:nvPr/>
        </p:nvGraphicFramePr>
        <p:xfrm>
          <a:off x="3749675" y="2516188"/>
          <a:ext cx="1339850" cy="476250"/>
        </p:xfrm>
        <a:graphic>
          <a:graphicData uri="http://schemas.openxmlformats.org/presentationml/2006/ole">
            <mc:AlternateContent xmlns:mc="http://schemas.openxmlformats.org/markup-compatibility/2006">
              <mc:Choice xmlns:v="urn:schemas-microsoft-com:vml" Requires="v">
                <p:oleObj spid="_x0000_s43110" name="Equation" r:id="rId6" imgW="32004000" imgH="10058400" progId="Equation.DSMT4">
                  <p:embed/>
                </p:oleObj>
              </mc:Choice>
              <mc:Fallback>
                <p:oleObj name="Equation" r:id="rId6" imgW="32004000" imgH="10058400" progId="Equation.DSMT4">
                  <p:embed/>
                  <p:pic>
                    <p:nvPicPr>
                      <p:cNvPr id="0" name="对象 30"/>
                      <p:cNvPicPr>
                        <a:picLocks noChangeAspect="1" noChangeArrowheads="1"/>
                      </p:cNvPicPr>
                      <p:nvPr/>
                    </p:nvPicPr>
                    <p:blipFill>
                      <a:blip r:embed="rId7"/>
                      <a:srcRect/>
                      <a:stretch>
                        <a:fillRect/>
                      </a:stretch>
                    </p:blipFill>
                    <p:spPr bwMode="auto">
                      <a:xfrm>
                        <a:off x="3749675" y="2516188"/>
                        <a:ext cx="1339850"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对象 32"/>
          <p:cNvGraphicFramePr>
            <a:graphicFrameLocks noChangeAspect="1"/>
          </p:cNvGraphicFramePr>
          <p:nvPr/>
        </p:nvGraphicFramePr>
        <p:xfrm>
          <a:off x="2251868" y="2998243"/>
          <a:ext cx="4640262" cy="719137"/>
        </p:xfrm>
        <a:graphic>
          <a:graphicData uri="http://schemas.openxmlformats.org/presentationml/2006/ole">
            <mc:AlternateContent xmlns:mc="http://schemas.openxmlformats.org/markup-compatibility/2006">
              <mc:Choice xmlns:v="urn:schemas-microsoft-com:vml" Requires="v">
                <p:oleObj spid="_x0000_s43111" name="Equation" r:id="rId8" imgW="111556800" imgH="17068800" progId="Equation.DSMT4">
                  <p:embed/>
                </p:oleObj>
              </mc:Choice>
              <mc:Fallback>
                <p:oleObj name="Equation" r:id="rId8" imgW="111556800" imgH="17068800" progId="Equation.DSMT4">
                  <p:embed/>
                  <p:pic>
                    <p:nvPicPr>
                      <p:cNvPr id="0" name="对象 32"/>
                      <p:cNvPicPr>
                        <a:picLocks noChangeAspect="1" noChangeArrowheads="1"/>
                      </p:cNvPicPr>
                      <p:nvPr/>
                    </p:nvPicPr>
                    <p:blipFill>
                      <a:blip r:embed="rId9"/>
                      <a:srcRect/>
                      <a:stretch>
                        <a:fillRect/>
                      </a:stretch>
                    </p:blipFill>
                    <p:spPr bwMode="auto">
                      <a:xfrm>
                        <a:off x="2251868" y="2998243"/>
                        <a:ext cx="4640262" cy="71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3" name="对象 52"/>
          <p:cNvGraphicFramePr>
            <a:graphicFrameLocks noChangeAspect="1"/>
          </p:cNvGraphicFramePr>
          <p:nvPr/>
        </p:nvGraphicFramePr>
        <p:xfrm>
          <a:off x="6997400" y="3800469"/>
          <a:ext cx="1965325" cy="346075"/>
        </p:xfrm>
        <a:graphic>
          <a:graphicData uri="http://schemas.openxmlformats.org/presentationml/2006/ole">
            <mc:AlternateContent xmlns:mc="http://schemas.openxmlformats.org/markup-compatibility/2006">
              <mc:Choice xmlns:v="urn:schemas-microsoft-com:vml" Requires="v">
                <p:oleObj spid="_x0000_s43112" name="Equation" r:id="rId10" imgW="46939200" imgH="8534400" progId="Equation.DSMT4">
                  <p:embed/>
                </p:oleObj>
              </mc:Choice>
              <mc:Fallback>
                <p:oleObj name="Equation" r:id="rId10" imgW="46939200" imgH="8534400" progId="Equation.DSMT4">
                  <p:embed/>
                  <p:pic>
                    <p:nvPicPr>
                      <p:cNvPr id="0" name="对象 52"/>
                      <p:cNvPicPr>
                        <a:picLocks noChangeAspect="1" noChangeArrowheads="1"/>
                      </p:cNvPicPr>
                      <p:nvPr/>
                    </p:nvPicPr>
                    <p:blipFill>
                      <a:blip r:embed="rId11"/>
                      <a:srcRect/>
                      <a:stretch>
                        <a:fillRect/>
                      </a:stretch>
                    </p:blipFill>
                    <p:spPr bwMode="auto">
                      <a:xfrm>
                        <a:off x="6997400" y="3800469"/>
                        <a:ext cx="1965325" cy="346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 name="对象 54"/>
          <p:cNvGraphicFramePr>
            <a:graphicFrameLocks noChangeAspect="1"/>
          </p:cNvGraphicFramePr>
          <p:nvPr/>
        </p:nvGraphicFramePr>
        <p:xfrm>
          <a:off x="1854200" y="4131472"/>
          <a:ext cx="1895475" cy="303212"/>
        </p:xfrm>
        <a:graphic>
          <a:graphicData uri="http://schemas.openxmlformats.org/presentationml/2006/ole">
            <mc:AlternateContent xmlns:mc="http://schemas.openxmlformats.org/markup-compatibility/2006">
              <mc:Choice xmlns:v="urn:schemas-microsoft-com:vml" Requires="v">
                <p:oleObj spid="_x0000_s43113" name="Equation" r:id="rId12" imgW="45720000" imgH="7924800" progId="Equation.DSMT4">
                  <p:embed/>
                </p:oleObj>
              </mc:Choice>
              <mc:Fallback>
                <p:oleObj name="Equation" r:id="rId12" imgW="45720000" imgH="7924800" progId="Equation.DSMT4">
                  <p:embed/>
                  <p:pic>
                    <p:nvPicPr>
                      <p:cNvPr id="0" name="对象 54"/>
                      <p:cNvPicPr>
                        <a:picLocks noChangeAspect="1" noChangeArrowheads="1"/>
                      </p:cNvPicPr>
                      <p:nvPr/>
                    </p:nvPicPr>
                    <p:blipFill>
                      <a:blip r:embed="rId13"/>
                      <a:srcRect/>
                      <a:stretch>
                        <a:fillRect/>
                      </a:stretch>
                    </p:blipFill>
                    <p:spPr bwMode="auto">
                      <a:xfrm>
                        <a:off x="1854200" y="4131472"/>
                        <a:ext cx="1895475" cy="303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 name="对象 56"/>
          <p:cNvGraphicFramePr>
            <a:graphicFrameLocks noChangeAspect="1"/>
          </p:cNvGraphicFramePr>
          <p:nvPr/>
        </p:nvGraphicFramePr>
        <p:xfrm>
          <a:off x="2355849" y="4538396"/>
          <a:ext cx="4432300" cy="665162"/>
        </p:xfrm>
        <a:graphic>
          <a:graphicData uri="http://schemas.openxmlformats.org/presentationml/2006/ole">
            <mc:AlternateContent xmlns:mc="http://schemas.openxmlformats.org/markup-compatibility/2006">
              <mc:Choice xmlns:v="urn:schemas-microsoft-com:vml" Requires="v">
                <p:oleObj spid="_x0000_s43114" name="Equation" r:id="rId14" imgW="106070400" imgH="16154400" progId="Equation.DSMT4">
                  <p:embed/>
                </p:oleObj>
              </mc:Choice>
              <mc:Fallback>
                <p:oleObj name="Equation" r:id="rId14" imgW="106070400" imgH="16154400" progId="Equation.DSMT4">
                  <p:embed/>
                  <p:pic>
                    <p:nvPicPr>
                      <p:cNvPr id="0" name="对象 56"/>
                      <p:cNvPicPr>
                        <a:picLocks noChangeAspect="1" noChangeArrowheads="1"/>
                      </p:cNvPicPr>
                      <p:nvPr/>
                    </p:nvPicPr>
                    <p:blipFill>
                      <a:blip r:embed="rId15"/>
                      <a:srcRect/>
                      <a:stretch>
                        <a:fillRect/>
                      </a:stretch>
                    </p:blipFill>
                    <p:spPr bwMode="auto">
                      <a:xfrm>
                        <a:off x="2355849" y="4538396"/>
                        <a:ext cx="4432300" cy="665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9144000" cy="836613"/>
          </a:xfrm>
          <a:prstGeom prst="rect">
            <a:avLst/>
          </a:prstGeom>
          <a:gradFill flip="none" rotWithShape="1">
            <a:gsLst>
              <a:gs pos="53000">
                <a:srgbClr val="8CA9D9"/>
              </a:gs>
              <a:gs pos="100000">
                <a:srgbClr val="BBE0E3">
                  <a:lumMod val="30000"/>
                  <a:lumOff val="70000"/>
                </a:srgbClr>
              </a:gs>
            </a:gsLst>
            <a:lin ang="10800000" scaled="1"/>
            <a:tileRect/>
          </a:gradFill>
          <a:ln w="12700" cap="flat" cmpd="sng" algn="ctr">
            <a:noFill/>
            <a:prstDash val="solid"/>
            <a:miter lim="800000"/>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8CA9D9"/>
              </a:solidFill>
              <a:effectLst/>
              <a:uLnTx/>
              <a:uFillTx/>
              <a:latin typeface="Arial" panose="020B0604020202020204"/>
              <a:ea typeface="微软雅黑" panose="020B0503020204020204" pitchFamily="34" charset="-122"/>
              <a:cs typeface="+mn-cs"/>
            </a:endParaRPr>
          </a:p>
        </p:txBody>
      </p:sp>
      <p:sp>
        <p:nvSpPr>
          <p:cNvPr id="11" name="矩形 10"/>
          <p:cNvSpPr/>
          <p:nvPr/>
        </p:nvSpPr>
        <p:spPr>
          <a:xfrm>
            <a:off x="0" y="6308725"/>
            <a:ext cx="9144000" cy="549275"/>
          </a:xfrm>
          <a:prstGeom prst="rect">
            <a:avLst/>
          </a:prstGeom>
          <a:gradFill flip="none" rotWithShape="1">
            <a:gsLst>
              <a:gs pos="53000">
                <a:srgbClr val="8CA9D9"/>
              </a:gs>
              <a:gs pos="100000">
                <a:srgbClr val="BBE0E3">
                  <a:lumMod val="30000"/>
                  <a:lumOff val="70000"/>
                </a:srgbClr>
              </a:gs>
            </a:gsLst>
            <a:lin ang="0" scaled="1"/>
            <a:tileRect/>
          </a:gradFill>
          <a:ln w="12700" cap="flat" cmpd="sng" algn="ctr">
            <a:noFill/>
            <a:prstDash val="solid"/>
            <a:miter lim="800000"/>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defRPr/>
            </a:pPr>
            <a:r>
              <a:rPr lang="zh-CN" altLang="en-US" kern="0" dirty="0">
                <a:solidFill>
                  <a:srgbClr val="FFFFFF"/>
                </a:solidFill>
                <a:latin typeface="Arial" panose="020B0604020202020204"/>
                <a:ea typeface="微软雅黑" panose="020B0503020204020204" pitchFamily="34" charset="-122"/>
              </a:rPr>
              <a:t>     </a:t>
            </a:r>
            <a:r>
              <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第四讲 概率图模型基础</a:t>
            </a:r>
            <a:endParaRPr kumimoji="0" lang="zh-CN" altLang="en-US" sz="1800" b="0" i="0" u="none" strike="noStrike" kern="0" cap="none" spc="0" normalizeH="0" baseline="0" noProof="0" dirty="0">
              <a:ln>
                <a:noFill/>
              </a:ln>
              <a:solidFill>
                <a:srgbClr val="8CA9D9"/>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9" name="矩形 8"/>
              <p:cNvSpPr>
                <a:spLocks noChangeArrowheads="1"/>
              </p:cNvSpPr>
              <p:nvPr/>
            </p:nvSpPr>
            <p:spPr bwMode="auto">
              <a:xfrm>
                <a:off x="802243" y="1020503"/>
                <a:ext cx="8102060"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ea typeface="宋体" panose="02010600030101010101" pitchFamily="2" charset="-122"/>
                    <a:cs typeface="Times New Roman" panose="02020603050405020304" pitchFamily="18" charset="0"/>
                  </a:rPr>
                  <a:t>证明：</a:t>
                </a:r>
                <a:r>
                  <a:rPr lang="en-US" altLang="zh-CN" sz="2000" dirty="0">
                    <a:ea typeface="宋体" panose="02010600030101010101" pitchFamily="2" charset="-122"/>
                    <a:cs typeface="Times New Roman" panose="02020603050405020304" pitchFamily="18" charset="0"/>
                  </a:rPr>
                  <a:t>Hammersley-Clifford</a:t>
                </a:r>
                <a:r>
                  <a:rPr lang="zh-CN" altLang="en-US" sz="2000" dirty="0">
                    <a:ea typeface="宋体" panose="02010600030101010101" pitchFamily="2" charset="-122"/>
                    <a:cs typeface="Times New Roman" panose="02020603050405020304" pitchFamily="18" charset="0"/>
                  </a:rPr>
                  <a:t>定理</a:t>
                </a:r>
                <a:endParaRPr lang="en-US" altLang="zh-CN" sz="2000" dirty="0">
                  <a:ea typeface="宋体" panose="02010600030101010101" pitchFamily="2" charset="-122"/>
                  <a:cs typeface="Times New Roman" panose="02020603050405020304" pitchFamily="18" charset="0"/>
                </a:endParaRPr>
              </a:p>
              <a:p>
                <a:pPr>
                  <a:spcBef>
                    <a:spcPct val="0"/>
                  </a:spcBef>
                  <a:buNone/>
                </a:pPr>
                <a:r>
                  <a:rPr lang="en-US" altLang="zh-CN" sz="2000" dirty="0">
                    <a:ea typeface="宋体" panose="02010600030101010101" pitchFamily="2" charset="-122"/>
                    <a:cs typeface="Times New Roman" panose="02020603050405020304" pitchFamily="18" charset="0"/>
                  </a:rPr>
                  <a:t>1. </a:t>
                </a:r>
                <a:r>
                  <a:rPr lang="zh-CN" altLang="en-US" sz="2000" dirty="0">
                    <a:ea typeface="宋体" panose="02010600030101010101" pitchFamily="2" charset="-122"/>
                    <a:cs typeface="Times New Roman" panose="02020603050405020304" pitchFamily="18" charset="0"/>
                  </a:rPr>
                  <a:t>充分性证明</a:t>
                </a:r>
                <a:endParaRPr lang="en-US" altLang="zh-CN" sz="2000" dirty="0">
                  <a:ea typeface="宋体" panose="02010600030101010101" pitchFamily="2" charset="-122"/>
                  <a:cs typeface="Times New Roman" panose="02020603050405020304" pitchFamily="18" charset="0"/>
                </a:endParaRPr>
              </a:p>
              <a:p>
                <a:pPr>
                  <a:spcBef>
                    <a:spcPct val="0"/>
                  </a:spcBef>
                  <a:buNone/>
                </a:pPr>
                <a:r>
                  <a:rPr lang="zh-CN" altLang="en-US" sz="2000" dirty="0">
                    <a:ea typeface="宋体" panose="02010600030101010101" pitchFamily="2" charset="-122"/>
                    <a:cs typeface="Times New Roman" panose="02020603050405020304" pitchFamily="18" charset="0"/>
                  </a:rPr>
                  <a:t>根据</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ea typeface="宋体" panose="02010600030101010101" pitchFamily="2" charset="-122"/>
                    <a:cs typeface="Times New Roman" panose="02020603050405020304" pitchFamily="18" charset="0"/>
                  </a:rPr>
                  <a:t>的定义可知，</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ea typeface="宋体" panose="02010600030101010101" pitchFamily="2" charset="-122"/>
                    <a:cs typeface="Times New Roman" panose="02020603050405020304" pitchFamily="18" charset="0"/>
                  </a:rPr>
                  <a:t>中所有节点都与</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ea typeface="宋体" panose="02010600030101010101" pitchFamily="2" charset="-122"/>
                    <a:cs typeface="Times New Roman" panose="02020603050405020304" pitchFamily="18" charset="0"/>
                  </a:rPr>
                  <a:t>相联，因此这些节点一定属于</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sz="2000" i="1">
                            <a:latin typeface="Cambria Math" panose="02040503050406030204" pitchFamily="18" charset="0"/>
                            <a:ea typeface="宋体" panose="02010600030101010101" pitchFamily="2" charset="-122"/>
                            <a:cs typeface="Times New Roman" panose="02020603050405020304" pitchFamily="18" charset="0"/>
                          </a:rPr>
                          <m:t>𝒬</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ea typeface="宋体" panose="02010600030101010101" pitchFamily="2" charset="-122"/>
                    <a:cs typeface="Times New Roman" panose="02020603050405020304" pitchFamily="18" charset="0"/>
                  </a:rPr>
                  <a:t>。因为                      是对图</a:t>
                </a:r>
                <a14:m>
                  <m:oMath xmlns:m="http://schemas.openxmlformats.org/officeDocument/2006/math">
                    <m:r>
                      <a:rPr lang="zh-CN" altLang="en-US" sz="2000" i="1" smtClean="0">
                        <a:latin typeface="Cambria Math" panose="02040503050406030204" pitchFamily="18" charset="0"/>
                        <a:ea typeface="宋体" panose="02010600030101010101" pitchFamily="2" charset="-122"/>
                        <a:cs typeface="Times New Roman" panose="02020603050405020304" pitchFamily="18" charset="0"/>
                      </a:rPr>
                      <m:t>𝒢</m:t>
                    </m:r>
                  </m:oMath>
                </a14:m>
                <a:r>
                  <a:rPr lang="zh-CN" altLang="en-US" sz="2000" dirty="0">
                    <a:ea typeface="宋体" panose="02010600030101010101" pitchFamily="2" charset="-122"/>
                    <a:cs typeface="Times New Roman" panose="02020603050405020304" pitchFamily="18" charset="0"/>
                  </a:rPr>
                  <a:t>中不包含</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sz="2000" i="1" smtClean="0">
                            <a:latin typeface="Cambria Math" panose="02040503050406030204" pitchFamily="18" charset="0"/>
                            <a:ea typeface="宋体" panose="02010600030101010101" pitchFamily="2" charset="-122"/>
                            <a:cs typeface="Times New Roman" panose="02020603050405020304" pitchFamily="18" charset="0"/>
                          </a:rPr>
                          <m:t>𝒬</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ea typeface="宋体" panose="02010600030101010101" pitchFamily="2" charset="-122"/>
                    <a:cs typeface="Times New Roman" panose="02020603050405020304" pitchFamily="18" charset="0"/>
                  </a:rPr>
                  <a:t>的节点求和，那么可以将 </a:t>
                </a:r>
                <a:endParaRPr lang="en-US" altLang="zh-CN" sz="2000" dirty="0">
                  <a:ea typeface="宋体" panose="02010600030101010101" pitchFamily="2" charset="-122"/>
                  <a:cs typeface="Times New Roman" panose="02020603050405020304" pitchFamily="18" charset="0"/>
                </a:endParaRPr>
              </a:p>
              <a:p>
                <a:pPr>
                  <a:spcBef>
                    <a:spcPct val="0"/>
                  </a:spcBef>
                  <a:buNone/>
                </a:pPr>
                <a:r>
                  <a:rPr lang="en-US" altLang="zh-CN" sz="2000" dirty="0">
                    <a:ea typeface="宋体" panose="02010600030101010101" pitchFamily="2" charset="-122"/>
                    <a:cs typeface="Times New Roman" panose="02020603050405020304" pitchFamily="18" charset="0"/>
                  </a:rPr>
                  <a:t>                 </a:t>
                </a:r>
                <a:r>
                  <a:rPr lang="zh-CN" altLang="en-US" sz="2000" dirty="0">
                    <a:ea typeface="宋体" panose="02010600030101010101" pitchFamily="2" charset="-122"/>
                    <a:cs typeface="Times New Roman" panose="02020603050405020304" pitchFamily="18" charset="0"/>
                  </a:rPr>
                  <a:t>作为一个常数提到求和的前面</a:t>
                </a: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r>
                  <a:rPr lang="zh-CN" altLang="en-US" sz="2000" dirty="0">
                    <a:ea typeface="宋体" panose="02010600030101010101" pitchFamily="2" charset="-122"/>
                    <a:cs typeface="Times New Roman" panose="02020603050405020304" pitchFamily="18" charset="0"/>
                  </a:rPr>
                  <a:t>由于因子                      不包含</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dirty="0">
                    <a:ea typeface="宋体" panose="02010600030101010101" pitchFamily="2" charset="-122"/>
                    <a:cs typeface="Times New Roman" panose="02020603050405020304" pitchFamily="18" charset="0"/>
                  </a:rPr>
                  <a:t>，且在分子和分母中同时出现，因此</a:t>
                </a: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r>
                  <a:rPr lang="zh-CN" altLang="en-US" sz="2000" dirty="0">
                    <a:ea typeface="宋体" panose="02010600030101010101" pitchFamily="2" charset="-122"/>
                    <a:cs typeface="Times New Roman" panose="02020603050405020304" pitchFamily="18" charset="0"/>
                  </a:rPr>
                  <a:t>充分性得证</a:t>
                </a:r>
                <a:endParaRPr lang="en-US" altLang="zh-CN" sz="2000" dirty="0">
                  <a:ea typeface="宋体" panose="02010600030101010101" pitchFamily="2" charset="-122"/>
                  <a:cs typeface="Times New Roman" panose="02020603050405020304" pitchFamily="18" charset="0"/>
                </a:endParaRPr>
              </a:p>
            </p:txBody>
          </p:sp>
        </mc:Choice>
        <mc:Fallback>
          <p:sp>
            <p:nvSpPr>
              <p:cNvPr id="9" name="矩形 8"/>
              <p:cNvSpPr>
                <a:spLocks noRot="1" noChangeAspect="1" noMove="1" noResize="1" noEditPoints="1" noAdjustHandles="1" noChangeArrowheads="1" noChangeShapeType="1" noTextEdit="1"/>
              </p:cNvSpPr>
              <p:nvPr/>
            </p:nvSpPr>
            <p:spPr bwMode="auto">
              <a:xfrm>
                <a:off x="802243" y="1020503"/>
                <a:ext cx="8102060" cy="5324535"/>
              </a:xfrm>
              <a:prstGeom prst="rect">
                <a:avLst/>
              </a:prstGeom>
              <a:blipFill rotWithShape="1">
                <a:blip r:embed="rId1"/>
                <a:stretch>
                  <a:fillRect l="-3" t="-1" r="4" b="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标题 1"/>
          <p:cNvSpPr txBox="1">
            <a:spLocks noChangeArrowheads="1"/>
          </p:cNvSpPr>
          <p:nvPr/>
        </p:nvSpPr>
        <p:spPr bwMode="auto">
          <a:xfrm>
            <a:off x="7183119" y="115888"/>
            <a:ext cx="1781493"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有向图模型</a:t>
            </a:r>
            <a:endParaRPr lang="zh-CN" altLang="en-US" sz="2400" dirty="0">
              <a:solidFill>
                <a:schemeClr val="bg1"/>
              </a:solidFill>
            </a:endParaRPr>
          </a:p>
        </p:txBody>
      </p:sp>
      <p:sp>
        <p:nvSpPr>
          <p:cNvPr id="26"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2"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8" name="对象 37"/>
          <p:cNvGraphicFramePr>
            <a:graphicFrameLocks noChangeAspect="1"/>
          </p:cNvGraphicFramePr>
          <p:nvPr/>
        </p:nvGraphicFramePr>
        <p:xfrm>
          <a:off x="1968725" y="1977951"/>
          <a:ext cx="1497013" cy="323850"/>
        </p:xfrm>
        <a:graphic>
          <a:graphicData uri="http://schemas.openxmlformats.org/presentationml/2006/ole">
            <mc:AlternateContent xmlns:mc="http://schemas.openxmlformats.org/markup-compatibility/2006">
              <mc:Choice xmlns:v="urn:schemas-microsoft-com:vml" Requires="v">
                <p:oleObj spid="_x0000_s44104" name="Equation" r:id="rId2" imgW="36271200" imgH="7924800" progId="Equation.DSMT4">
                  <p:embed/>
                </p:oleObj>
              </mc:Choice>
              <mc:Fallback>
                <p:oleObj name="Equation" r:id="rId2" imgW="36271200" imgH="7924800" progId="Equation.DSMT4">
                  <p:embed/>
                  <p:pic>
                    <p:nvPicPr>
                      <p:cNvPr id="0" name="对象 37"/>
                      <p:cNvPicPr>
                        <a:picLocks noChangeAspect="1" noChangeArrowheads="1"/>
                      </p:cNvPicPr>
                      <p:nvPr/>
                    </p:nvPicPr>
                    <p:blipFill>
                      <a:blip r:embed="rId3"/>
                      <a:srcRect/>
                      <a:stretch>
                        <a:fillRect/>
                      </a:stretch>
                    </p:blipFill>
                    <p:spPr bwMode="auto">
                      <a:xfrm>
                        <a:off x="1968725" y="1977951"/>
                        <a:ext cx="1497013"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对象 39"/>
          <p:cNvGraphicFramePr>
            <a:graphicFrameLocks noChangeAspect="1"/>
          </p:cNvGraphicFramePr>
          <p:nvPr/>
        </p:nvGraphicFramePr>
        <p:xfrm>
          <a:off x="923501" y="2297775"/>
          <a:ext cx="1096963" cy="323850"/>
        </p:xfrm>
        <a:graphic>
          <a:graphicData uri="http://schemas.openxmlformats.org/presentationml/2006/ole">
            <mc:AlternateContent xmlns:mc="http://schemas.openxmlformats.org/markup-compatibility/2006">
              <mc:Choice xmlns:v="urn:schemas-microsoft-com:vml" Requires="v">
                <p:oleObj spid="_x0000_s44105" name="Equation" r:id="rId4" imgW="26517600" imgH="7924800" progId="Equation.DSMT4">
                  <p:embed/>
                </p:oleObj>
              </mc:Choice>
              <mc:Fallback>
                <p:oleObj name="Equation" r:id="rId4" imgW="26517600" imgH="7924800" progId="Equation.DSMT4">
                  <p:embed/>
                  <p:pic>
                    <p:nvPicPr>
                      <p:cNvPr id="0" name="对象 39"/>
                      <p:cNvPicPr>
                        <a:picLocks noChangeAspect="1" noChangeArrowheads="1"/>
                      </p:cNvPicPr>
                      <p:nvPr/>
                    </p:nvPicPr>
                    <p:blipFill>
                      <a:blip r:embed="rId5"/>
                      <a:srcRect/>
                      <a:stretch>
                        <a:fillRect/>
                      </a:stretch>
                    </p:blipFill>
                    <p:spPr bwMode="auto">
                      <a:xfrm>
                        <a:off x="923501" y="2297775"/>
                        <a:ext cx="1096963"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2" name="对象 41"/>
          <p:cNvGraphicFramePr>
            <a:graphicFrameLocks noChangeAspect="1"/>
          </p:cNvGraphicFramePr>
          <p:nvPr/>
        </p:nvGraphicFramePr>
        <p:xfrm>
          <a:off x="2373312" y="2679783"/>
          <a:ext cx="4397375" cy="665162"/>
        </p:xfrm>
        <a:graphic>
          <a:graphicData uri="http://schemas.openxmlformats.org/presentationml/2006/ole">
            <mc:AlternateContent xmlns:mc="http://schemas.openxmlformats.org/markup-compatibility/2006">
              <mc:Choice xmlns:v="urn:schemas-microsoft-com:vml" Requires="v">
                <p:oleObj spid="_x0000_s44106" name="Equation" r:id="rId6" imgW="106070400" imgH="16154400" progId="Equation.DSMT4">
                  <p:embed/>
                </p:oleObj>
              </mc:Choice>
              <mc:Fallback>
                <p:oleObj name="Equation" r:id="rId6" imgW="106070400" imgH="16154400" progId="Equation.DSMT4">
                  <p:embed/>
                  <p:pic>
                    <p:nvPicPr>
                      <p:cNvPr id="0" name="对象 41"/>
                      <p:cNvPicPr>
                        <a:picLocks noChangeAspect="1" noChangeArrowheads="1"/>
                      </p:cNvPicPr>
                      <p:nvPr/>
                    </p:nvPicPr>
                    <p:blipFill>
                      <a:blip r:embed="rId7"/>
                      <a:srcRect/>
                      <a:stretch>
                        <a:fillRect/>
                      </a:stretch>
                    </p:blipFill>
                    <p:spPr bwMode="auto">
                      <a:xfrm>
                        <a:off x="2373312" y="2679783"/>
                        <a:ext cx="4397375" cy="665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对象 43"/>
          <p:cNvGraphicFramePr>
            <a:graphicFrameLocks noChangeAspect="1"/>
          </p:cNvGraphicFramePr>
          <p:nvPr/>
        </p:nvGraphicFramePr>
        <p:xfrm>
          <a:off x="1923548" y="3503041"/>
          <a:ext cx="1487488" cy="323850"/>
        </p:xfrm>
        <a:graphic>
          <a:graphicData uri="http://schemas.openxmlformats.org/presentationml/2006/ole">
            <mc:AlternateContent xmlns:mc="http://schemas.openxmlformats.org/markup-compatibility/2006">
              <mc:Choice xmlns:v="urn:schemas-microsoft-com:vml" Requires="v">
                <p:oleObj spid="_x0000_s44107" name="Equation" r:id="rId8" imgW="36271200" imgH="7924800" progId="Equation.DSMT4">
                  <p:embed/>
                </p:oleObj>
              </mc:Choice>
              <mc:Fallback>
                <p:oleObj name="Equation" r:id="rId8" imgW="36271200" imgH="7924800" progId="Equation.DSMT4">
                  <p:embed/>
                  <p:pic>
                    <p:nvPicPr>
                      <p:cNvPr id="0" name="对象 43"/>
                      <p:cNvPicPr>
                        <a:picLocks noChangeAspect="1" noChangeArrowheads="1"/>
                      </p:cNvPicPr>
                      <p:nvPr/>
                    </p:nvPicPr>
                    <p:blipFill>
                      <a:blip r:embed="rId9"/>
                      <a:srcRect/>
                      <a:stretch>
                        <a:fillRect/>
                      </a:stretch>
                    </p:blipFill>
                    <p:spPr bwMode="auto">
                      <a:xfrm>
                        <a:off x="1923548" y="3503041"/>
                        <a:ext cx="1487488"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对象 45"/>
          <p:cNvGraphicFramePr>
            <a:graphicFrameLocks noChangeAspect="1"/>
          </p:cNvGraphicFramePr>
          <p:nvPr/>
        </p:nvGraphicFramePr>
        <p:xfrm>
          <a:off x="2247392" y="3883309"/>
          <a:ext cx="5211762" cy="2174875"/>
        </p:xfrm>
        <a:graphic>
          <a:graphicData uri="http://schemas.openxmlformats.org/presentationml/2006/ole">
            <mc:AlternateContent xmlns:mc="http://schemas.openxmlformats.org/markup-compatibility/2006">
              <mc:Choice xmlns:v="urn:schemas-microsoft-com:vml" Requires="v">
                <p:oleObj spid="_x0000_s44108" name="Equation" r:id="rId10" imgW="125272800" imgH="52425600" progId="Equation.DSMT4">
                  <p:embed/>
                </p:oleObj>
              </mc:Choice>
              <mc:Fallback>
                <p:oleObj name="Equation" r:id="rId10" imgW="125272800" imgH="52425600" progId="Equation.DSMT4">
                  <p:embed/>
                  <p:pic>
                    <p:nvPicPr>
                      <p:cNvPr id="0" name="对象 45"/>
                      <p:cNvPicPr>
                        <a:picLocks noChangeAspect="1" noChangeArrowheads="1"/>
                      </p:cNvPicPr>
                      <p:nvPr/>
                    </p:nvPicPr>
                    <p:blipFill>
                      <a:blip r:embed="rId11"/>
                      <a:srcRect/>
                      <a:stretch>
                        <a:fillRect/>
                      </a:stretch>
                    </p:blipFill>
                    <p:spPr bwMode="auto">
                      <a:xfrm>
                        <a:off x="2247392" y="3883309"/>
                        <a:ext cx="5211762" cy="217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9144000" cy="836613"/>
          </a:xfrm>
          <a:prstGeom prst="rect">
            <a:avLst/>
          </a:prstGeom>
          <a:gradFill flip="none" rotWithShape="1">
            <a:gsLst>
              <a:gs pos="53000">
                <a:srgbClr val="8CA9D9"/>
              </a:gs>
              <a:gs pos="100000">
                <a:srgbClr val="BBE0E3">
                  <a:lumMod val="30000"/>
                  <a:lumOff val="70000"/>
                </a:srgbClr>
              </a:gs>
            </a:gsLst>
            <a:lin ang="10800000" scaled="1"/>
            <a:tileRect/>
          </a:gradFill>
          <a:ln w="12700" cap="flat" cmpd="sng" algn="ctr">
            <a:noFill/>
            <a:prstDash val="solid"/>
            <a:miter lim="800000"/>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8CA9D9"/>
              </a:solidFill>
              <a:effectLst/>
              <a:uLnTx/>
              <a:uFillTx/>
              <a:latin typeface="Arial" panose="020B0604020202020204"/>
              <a:ea typeface="微软雅黑" panose="020B0503020204020204" pitchFamily="34" charset="-122"/>
              <a:cs typeface="+mn-cs"/>
            </a:endParaRPr>
          </a:p>
        </p:txBody>
      </p:sp>
      <p:sp>
        <p:nvSpPr>
          <p:cNvPr id="11" name="矩形 10"/>
          <p:cNvSpPr/>
          <p:nvPr/>
        </p:nvSpPr>
        <p:spPr>
          <a:xfrm>
            <a:off x="0" y="6308725"/>
            <a:ext cx="9144000" cy="549275"/>
          </a:xfrm>
          <a:prstGeom prst="rect">
            <a:avLst/>
          </a:prstGeom>
          <a:gradFill flip="none" rotWithShape="1">
            <a:gsLst>
              <a:gs pos="53000">
                <a:srgbClr val="8CA9D9"/>
              </a:gs>
              <a:gs pos="100000">
                <a:srgbClr val="BBE0E3">
                  <a:lumMod val="30000"/>
                  <a:lumOff val="70000"/>
                </a:srgbClr>
              </a:gs>
            </a:gsLst>
            <a:lin ang="0" scaled="1"/>
            <a:tileRect/>
          </a:gradFill>
          <a:ln w="12700" cap="flat" cmpd="sng" algn="ctr">
            <a:noFill/>
            <a:prstDash val="solid"/>
            <a:miter lim="800000"/>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defRPr/>
            </a:pPr>
            <a:r>
              <a:rPr lang="zh-CN" altLang="en-US" kern="0" dirty="0">
                <a:solidFill>
                  <a:srgbClr val="FFFFFF"/>
                </a:solidFill>
                <a:latin typeface="Arial" panose="020B0604020202020204"/>
                <a:ea typeface="微软雅黑" panose="020B0503020204020204" pitchFamily="34" charset="-122"/>
              </a:rPr>
              <a:t>     </a:t>
            </a:r>
            <a:r>
              <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第四讲 概率图模型基础</a:t>
            </a:r>
            <a:endParaRPr kumimoji="0" lang="zh-CN" altLang="en-US" sz="1800" b="0" i="0" u="none" strike="noStrike" kern="0" cap="none" spc="0" normalizeH="0" baseline="0" noProof="0" dirty="0">
              <a:ln>
                <a:noFill/>
              </a:ln>
              <a:solidFill>
                <a:srgbClr val="8CA9D9"/>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9" name="矩形 8"/>
              <p:cNvSpPr>
                <a:spLocks noChangeArrowheads="1"/>
              </p:cNvSpPr>
              <p:nvPr/>
            </p:nvSpPr>
            <p:spPr bwMode="auto">
              <a:xfrm>
                <a:off x="802243" y="1020503"/>
                <a:ext cx="810206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ea typeface="宋体" panose="02010600030101010101" pitchFamily="2" charset="-122"/>
                    <a:cs typeface="Times New Roman" panose="02020603050405020304" pitchFamily="18" charset="0"/>
                  </a:rPr>
                  <a:t>证明：</a:t>
                </a:r>
                <a:r>
                  <a:rPr lang="en-US" altLang="zh-CN" sz="2000" dirty="0">
                    <a:ea typeface="宋体" panose="02010600030101010101" pitchFamily="2" charset="-122"/>
                    <a:cs typeface="Times New Roman" panose="02020603050405020304" pitchFamily="18" charset="0"/>
                  </a:rPr>
                  <a:t>Hammersley-Clifford</a:t>
                </a:r>
                <a:r>
                  <a:rPr lang="zh-CN" altLang="en-US" sz="2000" dirty="0">
                    <a:ea typeface="宋体" panose="02010600030101010101" pitchFamily="2" charset="-122"/>
                    <a:cs typeface="Times New Roman" panose="02020603050405020304" pitchFamily="18" charset="0"/>
                  </a:rPr>
                  <a:t>定理</a:t>
                </a:r>
                <a:endParaRPr lang="en-US" altLang="zh-CN" sz="2000" dirty="0">
                  <a:ea typeface="宋体" panose="02010600030101010101" pitchFamily="2" charset="-122"/>
                  <a:cs typeface="Times New Roman" panose="02020603050405020304" pitchFamily="18" charset="0"/>
                </a:endParaRPr>
              </a:p>
              <a:p>
                <a:pPr>
                  <a:spcBef>
                    <a:spcPct val="0"/>
                  </a:spcBef>
                  <a:buNone/>
                </a:pPr>
                <a:r>
                  <a:rPr lang="en-US" altLang="zh-CN" sz="2000" dirty="0">
                    <a:ea typeface="宋体" panose="02010600030101010101" pitchFamily="2" charset="-122"/>
                    <a:cs typeface="Times New Roman" panose="02020603050405020304" pitchFamily="18" charset="0"/>
                  </a:rPr>
                  <a:t>2. </a:t>
                </a:r>
                <a:r>
                  <a:rPr lang="zh-CN" altLang="en-US" sz="2000" dirty="0">
                    <a:ea typeface="宋体" panose="02010600030101010101" pitchFamily="2" charset="-122"/>
                    <a:cs typeface="Times New Roman" panose="02020603050405020304" pitchFamily="18" charset="0"/>
                  </a:rPr>
                  <a:t>必要性证明需要证明如下两点</a:t>
                </a:r>
                <a:endParaRPr lang="en-US" altLang="zh-CN" sz="2000" dirty="0">
                  <a:ea typeface="宋体" panose="02010600030101010101" pitchFamily="2" charset="-122"/>
                  <a:cs typeface="Times New Roman" panose="02020603050405020304" pitchFamily="18" charset="0"/>
                </a:endParaRPr>
              </a:p>
              <a:p>
                <a:pPr marL="342900" indent="-342900">
                  <a:spcBef>
                    <a:spcPct val="0"/>
                  </a:spcBef>
                </a:pP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m:t>
                    </m:r>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supHide m:val="on"/>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naryPr>
                      <m:sub>
                        <m:r>
                          <m:rPr>
                            <m:brk m:alnAt="9"/>
                          </m:r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𝑠</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𝑉</m:t>
                        </m:r>
                      </m:sub>
                      <m:sup/>
                      <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e>
                    </m:nary>
                  </m:oMath>
                </a14:m>
                <a:r>
                  <a:rPr lang="zh-CN" altLang="en-US" sz="2000" dirty="0">
                    <a:ea typeface="宋体" panose="02010600030101010101" pitchFamily="2" charset="-122"/>
                    <a:cs typeface="Times New Roman" panose="02020603050405020304" pitchFamily="18" charset="0"/>
                  </a:rPr>
                  <a:t>，其中</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表示</a:t>
                </a:r>
                <a14:m>
                  <m:oMath xmlns:m="http://schemas.openxmlformats.org/officeDocument/2006/math">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𝑠</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𝑠</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𝑉</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的势函数；</a:t>
                </a:r>
                <a:endParaRPr lang="en-US" altLang="zh-CN" sz="2000" dirty="0">
                  <a:ea typeface="宋体" panose="02010600030101010101" pitchFamily="2" charset="-122"/>
                  <a:cs typeface="Times New Roman" panose="02020603050405020304" pitchFamily="18" charset="0"/>
                </a:endParaRPr>
              </a:p>
              <a:p>
                <a:pPr marL="342900" indent="-342900">
                  <a:spcBef>
                    <a:spcPct val="0"/>
                  </a:spcBef>
                </a:pPr>
                <a:r>
                  <a:rPr lang="zh-CN" altLang="en-US" sz="2000" dirty="0">
                    <a:ea typeface="宋体" panose="02010600030101010101" pitchFamily="2" charset="-122"/>
                    <a:cs typeface="Times New Roman" panose="02020603050405020304" pitchFamily="18" charset="0"/>
                  </a:rPr>
                  <a:t>如果</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𝑠</m:t>
                    </m:r>
                  </m:oMath>
                </a14:m>
                <a:r>
                  <a:rPr lang="zh-CN" altLang="en-US" sz="2000" dirty="0">
                    <a:ea typeface="宋体" panose="02010600030101010101" pitchFamily="2" charset="-122"/>
                    <a:cs typeface="Times New Roman" panose="02020603050405020304" pitchFamily="18" charset="0"/>
                  </a:rPr>
                  <a:t>不是一个团的话，那么</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sub>
                        </m:sSub>
                      </m:e>
                    </m:d>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2000" dirty="0">
                  <a:ea typeface="宋体" panose="02010600030101010101" pitchFamily="2" charset="-122"/>
                  <a:cs typeface="Times New Roman" panose="02020603050405020304" pitchFamily="18" charset="0"/>
                </a:endParaRPr>
              </a:p>
              <a:p>
                <a:pPr>
                  <a:spcBef>
                    <a:spcPct val="0"/>
                  </a:spcBef>
                  <a:buNone/>
                </a:pPr>
                <a:r>
                  <a:rPr lang="zh-CN" altLang="en-US" sz="2000" dirty="0">
                    <a:ea typeface="宋体" panose="02010600030101010101" pitchFamily="2" charset="-122"/>
                    <a:cs typeface="Times New Roman" panose="02020603050405020304" pitchFamily="18" charset="0"/>
                  </a:rPr>
                  <a:t>证明</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𝑝</m:t>
                    </m:r>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supHide m:val="on"/>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naryPr>
                      <m:sub>
                        <m:r>
                          <m:rPr>
                            <m:brk m:alnAt="9"/>
                          </m:rP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𝑉</m:t>
                        </m:r>
                      </m:sub>
                      <m:sup/>
                      <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e>
                    </m:nary>
                  </m:oMath>
                </a14:m>
                <a:endParaRPr lang="en-US" altLang="zh-CN" sz="2000" dirty="0">
                  <a:ea typeface="宋体" panose="02010600030101010101" pitchFamily="2" charset="-122"/>
                  <a:cs typeface="Times New Roman" panose="02020603050405020304" pitchFamily="18" charset="0"/>
                </a:endParaRPr>
              </a:p>
              <a:p>
                <a:pPr>
                  <a:spcBef>
                    <a:spcPct val="0"/>
                  </a:spcBef>
                  <a:buNone/>
                </a:pPr>
                <a:r>
                  <a:rPr lang="zh-CN" altLang="en-US" sz="2000" dirty="0">
                    <a:ea typeface="宋体" panose="02010600030101010101" pitchFamily="2" charset="-122"/>
                    <a:cs typeface="Times New Roman" panose="02020603050405020304" pitchFamily="18" charset="0"/>
                  </a:rPr>
                  <a:t>首先，定义任意一个集合</a:t>
                </a:r>
                <a14:m>
                  <m:oMath xmlns:m="http://schemas.openxmlformats.org/officeDocument/2006/math">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𝑠</m:t>
                    </m:r>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𝑠</m:t>
                    </m:r>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𝑉</m:t>
                    </m:r>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的势函数为</a:t>
                </a: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r>
                  <a:rPr lang="zh-CN" altLang="en-US" sz="2000" dirty="0">
                    <a:ea typeface="宋体" panose="02010600030101010101" pitchFamily="2" charset="-122"/>
                    <a:cs typeface="Times New Roman" panose="02020603050405020304" pitchFamily="18" charset="0"/>
                  </a:rPr>
                  <a:t>其次，引入一个恒等式</a:t>
                </a: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r>
                  <a:rPr lang="zh-CN" altLang="en-US" sz="2000" dirty="0">
                    <a:ea typeface="宋体" panose="02010600030101010101" pitchFamily="2" charset="-122"/>
                    <a:cs typeface="Times New Roman" panose="02020603050405020304" pitchFamily="18" charset="0"/>
                  </a:rPr>
                  <a:t>其中</a:t>
                </a:r>
                <a14:m>
                  <m:oMath xmlns:m="http://schemas.openxmlformats.org/officeDocument/2006/math">
                    <m:sSubSup>
                      <m:sSubSup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𝑁</m:t>
                        </m:r>
                      </m:sub>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zh-CN" altLang="en-US" sz="2000" dirty="0">
                    <a:ea typeface="宋体" panose="02010600030101010101" pitchFamily="2" charset="-122"/>
                    <a:cs typeface="Times New Roman" panose="02020603050405020304" pitchFamily="18" charset="0"/>
                  </a:rPr>
                  <a:t>表示从</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𝑁</m:t>
                    </m:r>
                  </m:oMath>
                </a14:m>
                <a:r>
                  <a:rPr lang="zh-CN" altLang="en-US" sz="2000" dirty="0">
                    <a:ea typeface="宋体" panose="02010600030101010101" pitchFamily="2" charset="-122"/>
                    <a:cs typeface="Times New Roman" panose="02020603050405020304" pitchFamily="18" charset="0"/>
                  </a:rPr>
                  <a:t>个元素中选取</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𝐾</m:t>
                    </m:r>
                  </m:oMath>
                </a14:m>
                <a:r>
                  <a:rPr lang="zh-CN" altLang="en-US" sz="2000" dirty="0">
                    <a:ea typeface="宋体" panose="02010600030101010101" pitchFamily="2" charset="-122"/>
                    <a:cs typeface="Times New Roman" panose="02020603050405020304" pitchFamily="18" charset="0"/>
                  </a:rPr>
                  <a:t>个元素的所有组合的情况数目，目的是为了证明在</a:t>
                </a:r>
                <a14:m>
                  <m:oMath xmlns:m="http://schemas.openxmlformats.org/officeDocument/2006/math">
                    <m:nary>
                      <m:naryPr>
                        <m:chr m:val="∏"/>
                        <m:limLoc m:val="subSup"/>
                        <m:supHide m:val="on"/>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naryPr>
                      <m:sub>
                        <m:r>
                          <m:rPr>
                            <m:brk m:alnAt="9"/>
                          </m:rP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𝑉</m:t>
                        </m:r>
                      </m:sub>
                      <m:sup/>
                      <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e>
                    </m:nary>
                  </m:oMath>
                </a14:m>
                <a:r>
                  <a:rPr lang="zh-CN" altLang="en-US" sz="2000" dirty="0">
                    <a:ea typeface="宋体" panose="02010600030101010101" pitchFamily="2" charset="-122"/>
                    <a:cs typeface="Times New Roman" panose="02020603050405020304" pitchFamily="18" charset="0"/>
                  </a:rPr>
                  <a:t>中除了</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𝑝</m:t>
                    </m:r>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𝑋</m:t>
                        </m:r>
                      </m:e>
                    </m:d>
                  </m:oMath>
                </a14:m>
                <a:r>
                  <a:rPr lang="zh-CN" altLang="en-US" sz="2000" dirty="0">
                    <a:ea typeface="宋体" panose="02010600030101010101" pitchFamily="2" charset="-122"/>
                    <a:cs typeface="Times New Roman" panose="02020603050405020304" pitchFamily="18" charset="0"/>
                  </a:rPr>
                  <a:t>的其他因子可以相互抵消。</a:t>
                </a:r>
                <a:endParaRPr lang="en-US" altLang="zh-CN" sz="2000" dirty="0">
                  <a:ea typeface="宋体" panose="02010600030101010101" pitchFamily="2" charset="-122"/>
                  <a:cs typeface="Times New Roman" panose="02020603050405020304" pitchFamily="18" charset="0"/>
                </a:endParaRPr>
              </a:p>
            </p:txBody>
          </p:sp>
        </mc:Choice>
        <mc:Fallback>
          <p:sp>
            <p:nvSpPr>
              <p:cNvPr id="9" name="矩形 8"/>
              <p:cNvSpPr>
                <a:spLocks noRot="1" noChangeAspect="1" noMove="1" noResize="1" noEditPoints="1" noAdjustHandles="1" noChangeArrowheads="1" noChangeShapeType="1" noTextEdit="1"/>
              </p:cNvSpPr>
              <p:nvPr/>
            </p:nvSpPr>
            <p:spPr bwMode="auto">
              <a:xfrm>
                <a:off x="802243" y="1020503"/>
                <a:ext cx="8102060" cy="4093428"/>
              </a:xfrm>
              <a:prstGeom prst="rect">
                <a:avLst/>
              </a:prstGeom>
              <a:blipFill rotWithShape="1">
                <a:blip r:embed="rId1"/>
                <a:stretch>
                  <a:fillRect l="-3" t="-1" r="4" b="-78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标题 1"/>
          <p:cNvSpPr txBox="1">
            <a:spLocks noChangeArrowheads="1"/>
          </p:cNvSpPr>
          <p:nvPr/>
        </p:nvSpPr>
        <p:spPr bwMode="auto">
          <a:xfrm>
            <a:off x="7183119" y="115888"/>
            <a:ext cx="1781493"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有向图模型</a:t>
            </a:r>
            <a:endParaRPr lang="zh-CN" altLang="en-US" sz="2400" dirty="0">
              <a:solidFill>
                <a:schemeClr val="bg1"/>
              </a:solidFill>
            </a:endParaRPr>
          </a:p>
        </p:txBody>
      </p:sp>
      <p:graphicFrame>
        <p:nvGraphicFramePr>
          <p:cNvPr id="3" name="对象 2"/>
          <p:cNvGraphicFramePr>
            <a:graphicFrameLocks noChangeAspect="1"/>
          </p:cNvGraphicFramePr>
          <p:nvPr/>
        </p:nvGraphicFramePr>
        <p:xfrm>
          <a:off x="2532062" y="3015695"/>
          <a:ext cx="4079875" cy="387350"/>
        </p:xfrm>
        <a:graphic>
          <a:graphicData uri="http://schemas.openxmlformats.org/presentationml/2006/ole">
            <mc:AlternateContent xmlns:mc="http://schemas.openxmlformats.org/markup-compatibility/2006">
              <mc:Choice xmlns:v="urn:schemas-microsoft-com:vml" Requires="v">
                <p:oleObj spid="_x0000_s45086" name="Equation" r:id="rId2" imgW="98145600" imgH="9448800" progId="Equation.DSMT4">
                  <p:embed/>
                </p:oleObj>
              </mc:Choice>
              <mc:Fallback>
                <p:oleObj name="Equation" r:id="rId2" imgW="98145600" imgH="9448800" progId="Equation.DSMT4">
                  <p:embed/>
                  <p:pic>
                    <p:nvPicPr>
                      <p:cNvPr id="0" name="对象 2"/>
                      <p:cNvPicPr>
                        <a:picLocks noChangeAspect="1" noChangeArrowheads="1"/>
                      </p:cNvPicPr>
                      <p:nvPr/>
                    </p:nvPicPr>
                    <p:blipFill>
                      <a:blip r:embed="rId3"/>
                      <a:srcRect/>
                      <a:stretch>
                        <a:fillRect/>
                      </a:stretch>
                    </p:blipFill>
                    <p:spPr bwMode="auto">
                      <a:xfrm>
                        <a:off x="2532062" y="3015695"/>
                        <a:ext cx="4079875"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2" name="对象 11"/>
          <p:cNvGraphicFramePr>
            <a:graphicFrameLocks noChangeAspect="1"/>
          </p:cNvGraphicFramePr>
          <p:nvPr/>
        </p:nvGraphicFramePr>
        <p:xfrm>
          <a:off x="2157411" y="3907838"/>
          <a:ext cx="4829175" cy="339725"/>
        </p:xfrm>
        <a:graphic>
          <a:graphicData uri="http://schemas.openxmlformats.org/presentationml/2006/ole">
            <mc:AlternateContent xmlns:mc="http://schemas.openxmlformats.org/markup-compatibility/2006">
              <mc:Choice xmlns:v="urn:schemas-microsoft-com:vml" Requires="v">
                <p:oleObj spid="_x0000_s45087" name="Equation" r:id="rId4" imgW="116128800" imgH="7924800" progId="Equation.DSMT4">
                  <p:embed/>
                </p:oleObj>
              </mc:Choice>
              <mc:Fallback>
                <p:oleObj name="Equation" r:id="rId4" imgW="116128800" imgH="7924800" progId="Equation.DSMT4">
                  <p:embed/>
                  <p:pic>
                    <p:nvPicPr>
                      <p:cNvPr id="0" name="对象 11"/>
                      <p:cNvPicPr>
                        <a:picLocks noChangeAspect="1" noChangeArrowheads="1"/>
                      </p:cNvPicPr>
                      <p:nvPr/>
                    </p:nvPicPr>
                    <p:blipFill>
                      <a:blip r:embed="rId5"/>
                      <a:srcRect/>
                      <a:stretch>
                        <a:fillRect/>
                      </a:stretch>
                    </p:blipFill>
                    <p:spPr bwMode="auto">
                      <a:xfrm>
                        <a:off x="2157411" y="3907838"/>
                        <a:ext cx="4829175"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9144000" cy="836613"/>
          </a:xfrm>
          <a:prstGeom prst="rect">
            <a:avLst/>
          </a:prstGeom>
          <a:gradFill flip="none" rotWithShape="1">
            <a:gsLst>
              <a:gs pos="53000">
                <a:srgbClr val="8CA9D9"/>
              </a:gs>
              <a:gs pos="100000">
                <a:srgbClr val="BBE0E3">
                  <a:lumMod val="30000"/>
                  <a:lumOff val="70000"/>
                </a:srgbClr>
              </a:gs>
            </a:gsLst>
            <a:lin ang="10800000" scaled="1"/>
            <a:tileRect/>
          </a:gradFill>
          <a:ln w="12700" cap="flat" cmpd="sng" algn="ctr">
            <a:noFill/>
            <a:prstDash val="solid"/>
            <a:miter lim="800000"/>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8CA9D9"/>
              </a:solidFill>
              <a:effectLst/>
              <a:uLnTx/>
              <a:uFillTx/>
              <a:latin typeface="Arial" panose="020B0604020202020204"/>
              <a:ea typeface="微软雅黑" panose="020B0503020204020204" pitchFamily="34" charset="-122"/>
              <a:cs typeface="+mn-cs"/>
            </a:endParaRPr>
          </a:p>
        </p:txBody>
      </p:sp>
      <p:sp>
        <p:nvSpPr>
          <p:cNvPr id="11" name="矩形 10"/>
          <p:cNvSpPr/>
          <p:nvPr/>
        </p:nvSpPr>
        <p:spPr>
          <a:xfrm>
            <a:off x="0" y="6308725"/>
            <a:ext cx="9144000" cy="549275"/>
          </a:xfrm>
          <a:prstGeom prst="rect">
            <a:avLst/>
          </a:prstGeom>
          <a:gradFill flip="none" rotWithShape="1">
            <a:gsLst>
              <a:gs pos="53000">
                <a:srgbClr val="8CA9D9"/>
              </a:gs>
              <a:gs pos="100000">
                <a:srgbClr val="BBE0E3">
                  <a:lumMod val="30000"/>
                  <a:lumOff val="70000"/>
                </a:srgbClr>
              </a:gs>
            </a:gsLst>
            <a:lin ang="0" scaled="1"/>
            <a:tileRect/>
          </a:gradFill>
          <a:ln w="12700" cap="flat" cmpd="sng" algn="ctr">
            <a:noFill/>
            <a:prstDash val="solid"/>
            <a:miter lim="800000"/>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defRPr/>
            </a:pPr>
            <a:r>
              <a:rPr lang="zh-CN" altLang="en-US" kern="0" dirty="0">
                <a:solidFill>
                  <a:srgbClr val="FFFFFF"/>
                </a:solidFill>
                <a:latin typeface="Arial" panose="020B0604020202020204"/>
                <a:ea typeface="微软雅黑" panose="020B0503020204020204" pitchFamily="34" charset="-122"/>
              </a:rPr>
              <a:t>     </a:t>
            </a:r>
            <a:r>
              <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第四讲 概率图模型基础</a:t>
            </a:r>
            <a:endParaRPr kumimoji="0" lang="zh-CN" altLang="en-US" sz="1800" b="0" i="0" u="none" strike="noStrike" kern="0" cap="none" spc="0" normalizeH="0" baseline="0" noProof="0" dirty="0">
              <a:ln>
                <a:noFill/>
              </a:ln>
              <a:solidFill>
                <a:srgbClr val="8CA9D9"/>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9" name="矩形 8"/>
              <p:cNvSpPr>
                <a:spLocks noChangeArrowheads="1"/>
              </p:cNvSpPr>
              <p:nvPr/>
            </p:nvSpPr>
            <p:spPr bwMode="auto">
              <a:xfrm>
                <a:off x="382792" y="1020503"/>
                <a:ext cx="8459203" cy="4512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ea typeface="宋体" panose="02010600030101010101" pitchFamily="2" charset="-122"/>
                    <a:cs typeface="Times New Roman" panose="02020603050405020304" pitchFamily="18" charset="0"/>
                  </a:rPr>
                  <a:t>证明：</a:t>
                </a:r>
                <a:r>
                  <a:rPr lang="en-US" altLang="zh-CN" sz="2000" dirty="0">
                    <a:ea typeface="宋体" panose="02010600030101010101" pitchFamily="2" charset="-122"/>
                    <a:cs typeface="Times New Roman" panose="02020603050405020304" pitchFamily="18" charset="0"/>
                  </a:rPr>
                  <a:t>Hammersley-Clifford</a:t>
                </a:r>
                <a:r>
                  <a:rPr lang="zh-CN" altLang="en-US" sz="2000" dirty="0">
                    <a:ea typeface="宋体" panose="02010600030101010101" pitchFamily="2" charset="-122"/>
                    <a:cs typeface="Times New Roman" panose="02020603050405020304" pitchFamily="18" charset="0"/>
                  </a:rPr>
                  <a:t>定理</a:t>
                </a:r>
                <a:endParaRPr lang="en-US" altLang="zh-CN" sz="2000" dirty="0">
                  <a:ea typeface="宋体" panose="02010600030101010101" pitchFamily="2" charset="-122"/>
                  <a:cs typeface="Times New Roman" panose="02020603050405020304" pitchFamily="18" charset="0"/>
                </a:endParaRPr>
              </a:p>
              <a:p>
                <a:pPr>
                  <a:spcBef>
                    <a:spcPct val="0"/>
                  </a:spcBef>
                  <a:buNone/>
                </a:pPr>
                <a:r>
                  <a:rPr lang="en-US" altLang="zh-CN" sz="2000" dirty="0">
                    <a:ea typeface="宋体" panose="02010600030101010101" pitchFamily="2" charset="-122"/>
                    <a:cs typeface="Times New Roman" panose="02020603050405020304" pitchFamily="18" charset="0"/>
                  </a:rPr>
                  <a:t>2. </a:t>
                </a:r>
                <a:r>
                  <a:rPr lang="zh-CN" altLang="en-US" sz="2000" dirty="0">
                    <a:ea typeface="宋体" panose="02010600030101010101" pitchFamily="2" charset="-122"/>
                    <a:cs typeface="Times New Roman" panose="02020603050405020304" pitchFamily="18" charset="0"/>
                  </a:rPr>
                  <a:t>必要性证明</a:t>
                </a:r>
                <a:endParaRPr lang="en-US" altLang="zh-CN" sz="2000" dirty="0">
                  <a:ea typeface="宋体" panose="02010600030101010101" pitchFamily="2" charset="-122"/>
                  <a:cs typeface="Times New Roman" panose="02020603050405020304" pitchFamily="18" charset="0"/>
                </a:endParaRPr>
              </a:p>
              <a:p>
                <a:pPr>
                  <a:spcBef>
                    <a:spcPct val="0"/>
                  </a:spcBef>
                  <a:buNone/>
                </a:pP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𝑠</m:t>
                    </m:r>
                  </m:oMath>
                </a14:m>
                <a:r>
                  <a:rPr lang="zh-CN" altLang="en-US" sz="2000" dirty="0">
                    <a:ea typeface="宋体" panose="02010600030101010101" pitchFamily="2" charset="-122"/>
                    <a:cs typeface="Times New Roman" panose="02020603050405020304" pitchFamily="18" charset="0"/>
                  </a:rPr>
                  <a:t>的子集</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oMath>
                </a14:m>
                <a:r>
                  <a:rPr lang="zh-CN" altLang="en-US" sz="2000" dirty="0">
                    <a:ea typeface="宋体" panose="02010600030101010101" pitchFamily="2" charset="-122"/>
                    <a:cs typeface="Times New Roman" panose="02020603050405020304" pitchFamily="18" charset="0"/>
                  </a:rPr>
                  <a:t>也是</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𝑉</m:t>
                    </m:r>
                  </m:oMath>
                </a14:m>
                <a:r>
                  <a:rPr lang="zh-CN" altLang="en-US" sz="2000" dirty="0">
                    <a:ea typeface="宋体" panose="02010600030101010101" pitchFamily="2" charset="-122"/>
                    <a:cs typeface="Times New Roman" panose="02020603050405020304" pitchFamily="18" charset="0"/>
                  </a:rPr>
                  <a:t>的子集，包括</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𝑉</m:t>
                    </m:r>
                  </m:oMath>
                </a14:m>
                <a:r>
                  <a:rPr lang="zh-CN" altLang="en-US" sz="2000" dirty="0">
                    <a:ea typeface="宋体" panose="02010600030101010101" pitchFamily="2" charset="-122"/>
                    <a:cs typeface="Times New Roman" panose="02020603050405020304" pitchFamily="18" charset="0"/>
                  </a:rPr>
                  <a:t>本身和</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𝑉</m:t>
                    </m:r>
                  </m:oMath>
                </a14:m>
                <a:r>
                  <a:rPr lang="zh-CN" altLang="en-US" sz="2000" dirty="0">
                    <a:ea typeface="宋体" panose="02010600030101010101" pitchFamily="2" charset="-122"/>
                    <a:cs typeface="Times New Roman" panose="02020603050405020304" pitchFamily="18" charset="0"/>
                  </a:rPr>
                  <a:t>的真子集         。对于任何一个在</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𝑉</m:t>
                    </m:r>
                  </m:oMath>
                </a14:m>
                <a:r>
                  <a:rPr lang="zh-CN" altLang="en-US" sz="2000" dirty="0">
                    <a:ea typeface="宋体" panose="02010600030101010101" pitchFamily="2" charset="-122"/>
                    <a:cs typeface="Times New Roman" panose="02020603050405020304" pitchFamily="18" charset="0"/>
                  </a:rPr>
                  <a:t>中的真子集</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oMath>
                </a14:m>
                <a:r>
                  <a:rPr lang="zh-CN" altLang="en-US" sz="2000" dirty="0">
                    <a:ea typeface="宋体" panose="02010600030101010101" pitchFamily="2" charset="-122"/>
                    <a:cs typeface="Times New Roman" panose="02020603050405020304" pitchFamily="18" charset="0"/>
                  </a:rPr>
                  <a:t>，       ，其对应的因子                           在</a:t>
                </a:r>
                <a14:m>
                  <m:oMath xmlns:m="http://schemas.openxmlformats.org/officeDocument/2006/math">
                    <m:nary>
                      <m:naryPr>
                        <m:chr m:val="∏"/>
                        <m:limLoc m:val="subSup"/>
                        <m:supHide m:val="on"/>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naryPr>
                      <m:sub>
                        <m:r>
                          <m:rPr>
                            <m:brk m:alnAt="9"/>
                          </m:rP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𝑉</m:t>
                        </m:r>
                      </m:sub>
                      <m:sup/>
                      <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e>
                    </m:nary>
                  </m:oMath>
                </a14:m>
                <a:endParaRPr lang="en-US" altLang="zh-CN" sz="2000" dirty="0">
                  <a:ea typeface="宋体" panose="02010600030101010101" pitchFamily="2" charset="-122"/>
                  <a:cs typeface="Times New Roman" panose="02020603050405020304" pitchFamily="18" charset="0"/>
                </a:endParaRPr>
              </a:p>
              <a:p>
                <a:pPr>
                  <a:spcBef>
                    <a:spcPct val="0"/>
                  </a:spcBef>
                  <a:buNone/>
                </a:pPr>
                <a:r>
                  <a:rPr lang="zh-CN" altLang="en-US" sz="2000" dirty="0">
                    <a:ea typeface="宋体" panose="02010600030101010101" pitchFamily="2" charset="-122"/>
                    <a:cs typeface="Times New Roman" panose="02020603050405020304" pitchFamily="18" charset="0"/>
                  </a:rPr>
                  <a:t>中的表示有以下几种情况：</a:t>
                </a:r>
                <a:endParaRPr lang="en-US" altLang="zh-CN" sz="2000" dirty="0">
                  <a:ea typeface="宋体" panose="02010600030101010101" pitchFamily="2" charset="-122"/>
                  <a:cs typeface="Times New Roman" panose="02020603050405020304" pitchFamily="18" charset="0"/>
                </a:endParaRPr>
              </a:p>
              <a:p>
                <a:pPr marL="457200" indent="-457200">
                  <a:spcBef>
                    <a:spcPct val="0"/>
                  </a:spcBef>
                  <a:buFont typeface="+mj-ea"/>
                  <a:buAutoNum type="circleNumDbPlain"/>
                </a:pPr>
                <a:r>
                  <a:rPr lang="zh-CN" altLang="en-US" sz="2000" dirty="0">
                    <a:ea typeface="宋体" panose="02010600030101010101" pitchFamily="2" charset="-122"/>
                    <a:cs typeface="Times New Roman" panose="02020603050405020304" pitchFamily="18" charset="0"/>
                  </a:rPr>
                  <a:t>当        时，根据势函数公式，</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不包含因子</a:t>
                </a:r>
                <a14:m>
                  <m:oMath xmlns:m="http://schemas.openxmlformats.org/officeDocument/2006/math">
                    <m:r>
                      <m:rPr>
                        <m:sty m:val="p"/>
                      </m:rPr>
                      <a:rPr lang="en-US" altLang="zh-CN" sz="2000" b="0" i="0" smtClean="0">
                        <a:latin typeface="Cambria Math" panose="02040503050406030204" pitchFamily="18" charset="0"/>
                        <a:ea typeface="宋体" panose="02010600030101010101" pitchFamily="2" charset="-122"/>
                        <a:cs typeface="Times New Roman" panose="02020603050405020304" pitchFamily="18" charset="0"/>
                      </a:rPr>
                      <m:t>Δ</m:t>
                    </m:r>
                  </m:oMath>
                </a14:m>
                <a:r>
                  <a:rPr lang="en-US" altLang="zh-CN" sz="2000" dirty="0">
                    <a:ea typeface="宋体" panose="02010600030101010101" pitchFamily="2" charset="-122"/>
                    <a:cs typeface="Times New Roman" panose="02020603050405020304" pitchFamily="18" charset="0"/>
                  </a:rPr>
                  <a:t>.</a:t>
                </a:r>
                <a:endParaRPr lang="en-US" altLang="zh-CN" sz="2000" dirty="0">
                  <a:ea typeface="宋体" panose="02010600030101010101" pitchFamily="2" charset="-122"/>
                  <a:cs typeface="Times New Roman" panose="02020603050405020304" pitchFamily="18" charset="0"/>
                </a:endParaRPr>
              </a:p>
              <a:p>
                <a:pPr marL="457200" indent="-457200">
                  <a:spcBef>
                    <a:spcPct val="0"/>
                  </a:spcBef>
                  <a:buFont typeface="+mj-ea"/>
                  <a:buAutoNum type="circleNumDbPlain"/>
                </a:pPr>
                <a:r>
                  <a:rPr lang="zh-CN" altLang="en-US" sz="2000" dirty="0">
                    <a:ea typeface="宋体" panose="02010600030101010101" pitchFamily="2" charset="-122"/>
                    <a:cs typeface="Times New Roman" panose="02020603050405020304" pitchFamily="18" charset="0"/>
                  </a:rPr>
                  <a:t>当</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𝑠</m:t>
                    </m:r>
                  </m:oMath>
                </a14:m>
                <a:r>
                  <a:rPr lang="zh-CN" altLang="en-US" sz="2000" dirty="0">
                    <a:ea typeface="宋体" panose="02010600030101010101" pitchFamily="2" charset="-122"/>
                    <a:cs typeface="Times New Roman" panose="02020603050405020304" pitchFamily="18" charset="0"/>
                  </a:rPr>
                  <a:t>，即</a:t>
                </a:r>
                <a14:m>
                  <m:oMath xmlns:m="http://schemas.openxmlformats.org/officeDocument/2006/math">
                    <m:d>
                      <m:dPr>
                        <m:begChr m:val="|"/>
                        <m:endChr m:val="|"/>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𝑠</m:t>
                        </m:r>
                      </m:e>
                    </m:d>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时，</a:t>
                </a:r>
                <a14:m>
                  <m:oMath xmlns:m="http://schemas.openxmlformats.org/officeDocument/2006/math">
                    <m:r>
                      <m:rPr>
                        <m:sty m:val="p"/>
                      </m:rPr>
                      <a:rPr lang="en-US" altLang="zh-CN" sz="2000" b="0" i="0" smtClean="0">
                        <a:latin typeface="Cambria Math" panose="02040503050406030204" pitchFamily="18" charset="0"/>
                        <a:ea typeface="宋体" panose="02010600030101010101" pitchFamily="2" charset="-122"/>
                        <a:cs typeface="Times New Roman" panose="02020603050405020304" pitchFamily="18" charset="0"/>
                      </a:rPr>
                      <m:t>Δ</m:t>
                    </m:r>
                    <m:r>
                      <a:rPr lang="zh-CN" altLang="en-US" sz="2000" i="1">
                        <a:latin typeface="Cambria Math" panose="02040503050406030204" pitchFamily="18" charset="0"/>
                        <a:ea typeface="宋体" panose="02010600030101010101" pitchFamily="2" charset="-122"/>
                        <a:cs typeface="Times New Roman" panose="02020603050405020304" pitchFamily="18" charset="0"/>
                      </a:rPr>
                      <m:t>在</m:t>
                    </m:r>
                    <m:nary>
                      <m:naryPr>
                        <m:chr m:val="∏"/>
                        <m:limLoc m:val="subSup"/>
                        <m:supHide m:val="on"/>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naryPr>
                      <m:sub>
                        <m:r>
                          <m:rPr>
                            <m:brk m:alnAt="9"/>
                          </m:rP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𝑉</m:t>
                        </m:r>
                      </m:sub>
                      <m:sup/>
                      <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e>
                    </m:nary>
                  </m:oMath>
                </a14:m>
                <a:r>
                  <a:rPr lang="zh-CN" altLang="en-US" sz="2000" dirty="0">
                    <a:ea typeface="宋体" panose="02010600030101010101" pitchFamily="2" charset="-122"/>
                    <a:cs typeface="Times New Roman" panose="02020603050405020304" pitchFamily="18" charset="0"/>
                  </a:rPr>
                  <a:t>中出现一次。</a:t>
                </a:r>
                <a:endParaRPr lang="en-US" altLang="zh-CN" sz="2000" dirty="0">
                  <a:ea typeface="宋体" panose="02010600030101010101" pitchFamily="2" charset="-122"/>
                  <a:cs typeface="Times New Roman" panose="02020603050405020304" pitchFamily="18" charset="0"/>
                </a:endParaRPr>
              </a:p>
              <a:p>
                <a:pPr marL="457200" indent="-457200">
                  <a:spcBef>
                    <a:spcPct val="0"/>
                  </a:spcBef>
                  <a:buFont typeface="+mj-ea"/>
                  <a:buAutoNum type="circleNumDbPlain"/>
                </a:pPr>
                <a:r>
                  <a:rPr lang="zh-CN" altLang="en-US" sz="2000" dirty="0">
                    <a:ea typeface="宋体" panose="02010600030101010101" pitchFamily="2" charset="-122"/>
                    <a:cs typeface="Times New Roman" panose="02020603050405020304" pitchFamily="18" charset="0"/>
                  </a:rPr>
                  <a:t>当</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𝑠</m:t>
                    </m:r>
                  </m:oMath>
                </a14:m>
                <a:r>
                  <a:rPr lang="zh-CN" altLang="en-US" sz="2000" dirty="0">
                    <a:ea typeface="宋体" panose="02010600030101010101" pitchFamily="2" charset="-122"/>
                    <a:cs typeface="Times New Roman" panose="02020603050405020304" pitchFamily="18" charset="0"/>
                  </a:rPr>
                  <a:t>，</a:t>
                </a:r>
                <a14:m>
                  <m:oMath xmlns:m="http://schemas.openxmlformats.org/officeDocument/2006/math">
                    <m:d>
                      <m:dPr>
                        <m:begChr m:val="|"/>
                        <m:endChr m:val="|"/>
                        <m:ctrlP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𝑠</m:t>
                        </m:r>
                      </m:e>
                    </m:d>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𝑧</m:t>
                        </m:r>
                      </m:e>
                    </m:d>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1</m:t>
                    </m:r>
                    <m:r>
                      <a:rPr lang="zh-CN" altLang="en-US" sz="2000" i="1" dirty="0">
                        <a:latin typeface="Cambria Math" panose="02040503050406030204" pitchFamily="18" charset="0"/>
                        <a:ea typeface="宋体" panose="02010600030101010101" pitchFamily="2" charset="-122"/>
                        <a:cs typeface="Times New Roman" panose="02020603050405020304" pitchFamily="18" charset="0"/>
                      </a:rPr>
                      <m:t>时</m:t>
                    </m:r>
                  </m:oMath>
                </a14:m>
                <a:r>
                  <a:rPr lang="zh-CN" altLang="en-US" sz="2000" dirty="0">
                    <a:ea typeface="宋体" panose="02010600030101010101" pitchFamily="2" charset="-122"/>
                    <a:cs typeface="Times New Roman" panose="02020603050405020304" pitchFamily="18" charset="0"/>
                  </a:rPr>
                  <a:t>，</a:t>
                </a:r>
                <a14:m>
                  <m:oMath xmlns:m="http://schemas.openxmlformats.org/officeDocument/2006/math">
                    <m:sSup>
                      <m:sSupPr>
                        <m:ctrlP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ctrlPr>
                      </m:sSupPr>
                      <m:e>
                        <m:r>
                          <m:rPr>
                            <m:sty m:val="p"/>
                          </m:rPr>
                          <a:rPr lang="en-US" altLang="zh-CN" sz="2000" b="0" i="0" dirty="0" smtClean="0">
                            <a:latin typeface="Cambria Math" panose="02040503050406030204" pitchFamily="18" charset="0"/>
                            <a:ea typeface="宋体" panose="02010600030101010101" pitchFamily="2" charset="-122"/>
                            <a:cs typeface="Times New Roman" panose="02020603050405020304" pitchFamily="18" charset="0"/>
                          </a:rPr>
                          <m:t>Δ</m:t>
                        </m:r>
                      </m:e>
                      <m:sup>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1</m:t>
                        </m:r>
                      </m:sup>
                    </m:sSup>
                  </m:oMath>
                </a14:m>
                <a:r>
                  <a:rPr lang="zh-CN" altLang="en-US" sz="2000" dirty="0">
                    <a:ea typeface="宋体" panose="02010600030101010101" pitchFamily="2" charset="-122"/>
                    <a:cs typeface="Times New Roman" panose="02020603050405020304" pitchFamily="18" charset="0"/>
                  </a:rPr>
                  <a:t>出现</a:t>
                </a:r>
                <a14:m>
                  <m:oMath xmlns:m="http://schemas.openxmlformats.org/officeDocument/2006/math">
                    <m:sSubSup>
                      <m:sSubSupPr>
                        <m:ctrlP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𝐶</m:t>
                        </m:r>
                      </m:e>
                      <m:sub>
                        <m:d>
                          <m:dPr>
                            <m:begChr m:val="|"/>
                            <m:endChr m:val="|"/>
                            <m:ctrlP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𝑉</m:t>
                            </m:r>
                          </m:e>
                        </m:d>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𝑧</m:t>
                            </m:r>
                          </m:e>
                        </m:d>
                      </m:sub>
                      <m:sup>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1</m:t>
                        </m:r>
                      </m:sup>
                    </m:sSubSup>
                    <m:r>
                      <a:rPr lang="zh-CN" altLang="en-US" sz="2000" i="1" dirty="0">
                        <a:latin typeface="Cambria Math" panose="02040503050406030204" pitchFamily="18" charset="0"/>
                        <a:ea typeface="宋体" panose="02010600030101010101" pitchFamily="2" charset="-122"/>
                        <a:cs typeface="Times New Roman" panose="02020603050405020304" pitchFamily="18" charset="0"/>
                      </a:rPr>
                      <m:t>次</m:t>
                    </m:r>
                  </m:oMath>
                </a14:m>
                <a:r>
                  <a:rPr lang="zh-CN" altLang="en-US" sz="2000" dirty="0">
                    <a:ea typeface="宋体" panose="02010600030101010101" pitchFamily="2" charset="-122"/>
                    <a:cs typeface="Times New Roman" panose="02020603050405020304" pitchFamily="18" charset="0"/>
                  </a:rPr>
                  <a:t>，因此</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𝑠</m:t>
                    </m:r>
                  </m:oMath>
                </a14:m>
                <a:r>
                  <a:rPr lang="zh-CN" altLang="en-US" sz="2000" dirty="0">
                    <a:ea typeface="宋体" panose="02010600030101010101" pitchFamily="2" charset="-122"/>
                    <a:cs typeface="Times New Roman" panose="02020603050405020304" pitchFamily="18" charset="0"/>
                  </a:rPr>
                  <a:t>的选择有</a:t>
                </a:r>
                <a14:m>
                  <m:oMath xmlns:m="http://schemas.openxmlformats.org/officeDocument/2006/math">
                    <m:sSubSup>
                      <m:sSubSupPr>
                        <m:ctrlPr>
                          <a:rPr lang="en-US" altLang="zh-CN" sz="2000" i="1" dirty="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𝐶</m:t>
                        </m:r>
                      </m:e>
                      <m:sub>
                        <m:d>
                          <m:dPr>
                            <m:begChr m:val="|"/>
                            <m:endChr m:val="|"/>
                            <m:ctrlPr>
                              <a:rPr lang="en-US" altLang="zh-CN" sz="2000" i="1" dirty="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𝑉</m:t>
                            </m:r>
                          </m:e>
                        </m:d>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2000" i="1" dirty="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𝑧</m:t>
                            </m:r>
                          </m:e>
                        </m:d>
                      </m:sub>
                      <m:sup>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1</m:t>
                        </m:r>
                      </m:sup>
                    </m:sSubSup>
                  </m:oMath>
                </a14:m>
                <a:r>
                  <a:rPr lang="zh-CN" altLang="en-US" sz="2000" dirty="0">
                    <a:ea typeface="宋体" panose="02010600030101010101" pitchFamily="2" charset="-122"/>
                    <a:cs typeface="Times New Roman" panose="02020603050405020304" pitchFamily="18" charset="0"/>
                  </a:rPr>
                  <a:t>种。</a:t>
                </a:r>
                <a:endParaRPr lang="en-US" altLang="zh-CN" sz="2000" dirty="0">
                  <a:ea typeface="宋体" panose="02010600030101010101" pitchFamily="2" charset="-122"/>
                  <a:cs typeface="Times New Roman" panose="02020603050405020304" pitchFamily="18" charset="0"/>
                </a:endParaRPr>
              </a:p>
              <a:p>
                <a:pPr marL="457200" indent="-457200">
                  <a:spcBef>
                    <a:spcPct val="0"/>
                  </a:spcBef>
                  <a:buFont typeface="+mj-ea"/>
                  <a:buAutoNum type="circleNumDbPlain"/>
                </a:pPr>
                <a:r>
                  <a:rPr lang="zh-CN" altLang="en-US" sz="2000" dirty="0">
                    <a:ea typeface="宋体" panose="02010600030101010101" pitchFamily="2" charset="-122"/>
                    <a:cs typeface="Times New Roman" panose="02020603050405020304" pitchFamily="18" charset="0"/>
                  </a:rPr>
                  <a:t>当</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oMath>
                </a14:m>
                <a:r>
                  <a:rPr lang="zh-CN" altLang="en-US" sz="2000" dirty="0">
                    <a:ea typeface="宋体" panose="02010600030101010101" pitchFamily="2" charset="-122"/>
                    <a:cs typeface="Times New Roman" panose="02020603050405020304" pitchFamily="18" charset="0"/>
                  </a:rPr>
                  <a:t>，</a:t>
                </a:r>
                <a14:m>
                  <m:oMath xmlns:m="http://schemas.openxmlformats.org/officeDocument/2006/math">
                    <m:d>
                      <m:dPr>
                        <m:begChr m:val="|"/>
                        <m:endChr m:val="|"/>
                        <m:ctrlPr>
                          <a:rPr lang="en-US" altLang="zh-CN" sz="2000" i="1" dirty="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𝑠</m:t>
                        </m:r>
                      </m:e>
                    </m:d>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2000" i="1" dirty="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𝑧</m:t>
                        </m:r>
                      </m:e>
                    </m:d>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2</m:t>
                    </m:r>
                    <m:r>
                      <a:rPr lang="zh-CN" altLang="en-US" sz="2000" i="1" dirty="0">
                        <a:latin typeface="Cambria Math" panose="02040503050406030204" pitchFamily="18" charset="0"/>
                        <a:ea typeface="宋体" panose="02010600030101010101" pitchFamily="2" charset="-122"/>
                        <a:cs typeface="Times New Roman" panose="02020603050405020304" pitchFamily="18" charset="0"/>
                      </a:rPr>
                      <m:t>时</m:t>
                    </m:r>
                  </m:oMath>
                </a14:m>
                <a:r>
                  <a:rPr lang="zh-CN" altLang="en-US" sz="2000" dirty="0">
                    <a:ea typeface="宋体" panose="02010600030101010101" pitchFamily="2" charset="-122"/>
                    <a:cs typeface="Times New Roman" panose="02020603050405020304" pitchFamily="18" charset="0"/>
                  </a:rPr>
                  <a:t>，</a:t>
                </a:r>
                <a14:m>
                  <m:oMath xmlns:m="http://schemas.openxmlformats.org/officeDocument/2006/math">
                    <m:r>
                      <m:rPr>
                        <m:sty m:val="p"/>
                      </m:rPr>
                      <a:rPr lang="en-US" altLang="zh-CN" sz="2000" b="0" i="0" dirty="0" smtClean="0">
                        <a:latin typeface="Cambria Math" panose="02040503050406030204" pitchFamily="18" charset="0"/>
                        <a:ea typeface="宋体" panose="02010600030101010101" pitchFamily="2" charset="-122"/>
                        <a:cs typeface="Times New Roman" panose="02020603050405020304" pitchFamily="18" charset="0"/>
                      </a:rPr>
                      <m:t>Δ</m:t>
                    </m:r>
                  </m:oMath>
                </a14:m>
                <a:r>
                  <a:rPr lang="zh-CN" altLang="en-US" sz="2000" dirty="0">
                    <a:ea typeface="宋体" panose="02010600030101010101" pitchFamily="2" charset="-122"/>
                    <a:cs typeface="Times New Roman" panose="02020603050405020304" pitchFamily="18" charset="0"/>
                  </a:rPr>
                  <a:t>出现</a:t>
                </a:r>
                <a14:m>
                  <m:oMath xmlns:m="http://schemas.openxmlformats.org/officeDocument/2006/math">
                    <m:sSubSup>
                      <m:sSubSupPr>
                        <m:ctrlPr>
                          <a:rPr lang="en-US" altLang="zh-CN" sz="2000" i="1" dirty="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𝐶</m:t>
                        </m:r>
                      </m:e>
                      <m:sub>
                        <m:d>
                          <m:dPr>
                            <m:begChr m:val="|"/>
                            <m:endChr m:val="|"/>
                            <m:ctrlPr>
                              <a:rPr lang="en-US" altLang="zh-CN" sz="2000" i="1" dirty="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𝑉</m:t>
                            </m:r>
                          </m:e>
                        </m:d>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2000" i="1" dirty="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𝑧</m:t>
                            </m:r>
                          </m:e>
                        </m:d>
                      </m:sub>
                      <m:sup>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2</m:t>
                        </m:r>
                      </m:sup>
                    </m:sSubSup>
                    <m:r>
                      <a:rPr lang="zh-CN" altLang="en-US" sz="2000" i="1" dirty="0">
                        <a:latin typeface="Cambria Math" panose="02040503050406030204" pitchFamily="18" charset="0"/>
                        <a:ea typeface="宋体" panose="02010600030101010101" pitchFamily="2" charset="-122"/>
                        <a:cs typeface="Times New Roman" panose="02020603050405020304" pitchFamily="18" charset="0"/>
                      </a:rPr>
                      <m:t>次</m:t>
                    </m:r>
                  </m:oMath>
                </a14:m>
                <a:r>
                  <a:rPr lang="zh-CN" altLang="en-US" sz="2000" dirty="0">
                    <a:ea typeface="宋体" panose="02010600030101010101" pitchFamily="2" charset="-122"/>
                    <a:cs typeface="Times New Roman" panose="02020603050405020304" pitchFamily="18" charset="0"/>
                  </a:rPr>
                  <a:t>，因此</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oMath>
                </a14:m>
                <a:r>
                  <a:rPr lang="zh-CN" altLang="en-US" sz="2000" dirty="0">
                    <a:ea typeface="宋体" panose="02010600030101010101" pitchFamily="2" charset="-122"/>
                    <a:cs typeface="Times New Roman" panose="02020603050405020304" pitchFamily="18" charset="0"/>
                  </a:rPr>
                  <a:t>的选择有</a:t>
                </a:r>
                <a14:m>
                  <m:oMath xmlns:m="http://schemas.openxmlformats.org/officeDocument/2006/math">
                    <m:sSubSup>
                      <m:sSubSupPr>
                        <m:ctrlPr>
                          <a:rPr lang="en-US" altLang="zh-CN" sz="2000" i="1" dirty="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𝐶</m:t>
                        </m:r>
                      </m:e>
                      <m:sub>
                        <m:d>
                          <m:dPr>
                            <m:begChr m:val="|"/>
                            <m:endChr m:val="|"/>
                            <m:ctrlPr>
                              <a:rPr lang="en-US" altLang="zh-CN" sz="2000" i="1" dirty="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𝑉</m:t>
                            </m:r>
                          </m:e>
                        </m:d>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2000" i="1" dirty="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𝑧</m:t>
                            </m:r>
                          </m:e>
                        </m:d>
                      </m:sub>
                      <m:sup>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2</m:t>
                        </m:r>
                      </m:sup>
                    </m:sSubSup>
                  </m:oMath>
                </a14:m>
                <a:r>
                  <a:rPr lang="zh-CN" altLang="en-US" sz="2000" dirty="0">
                    <a:ea typeface="宋体" panose="02010600030101010101" pitchFamily="2" charset="-122"/>
                    <a:cs typeface="Times New Roman" panose="02020603050405020304" pitchFamily="18" charset="0"/>
                  </a:rPr>
                  <a:t>种。</a:t>
                </a:r>
                <a:endParaRPr lang="en-US" altLang="zh-CN" sz="2000" dirty="0">
                  <a:ea typeface="宋体" panose="02010600030101010101" pitchFamily="2" charset="-122"/>
                  <a:cs typeface="Times New Roman" panose="02020603050405020304" pitchFamily="18" charset="0"/>
                </a:endParaRPr>
              </a:p>
              <a:p>
                <a:pPr marL="457200" indent="-457200">
                  <a:spcBef>
                    <a:spcPct val="0"/>
                  </a:spcBef>
                  <a:buFont typeface="+mj-ea"/>
                  <a:buAutoNum type="circleNumDbPlain"/>
                </a:pPr>
                <a:r>
                  <a:rPr lang="zh-CN" altLang="en-US" sz="2000" dirty="0">
                    <a:ea typeface="宋体" panose="02010600030101010101" pitchFamily="2" charset="-122"/>
                    <a:cs typeface="Times New Roman" panose="02020603050405020304" pitchFamily="18" charset="0"/>
                  </a:rPr>
                  <a:t>以此类推，可以发现</a:t>
                </a:r>
                <a14:m>
                  <m:oMath xmlns:m="http://schemas.openxmlformats.org/officeDocument/2006/math">
                    <m:nary>
                      <m:naryPr>
                        <m:chr m:val="∏"/>
                        <m:limLoc m:val="subSup"/>
                        <m:supHide m:val="on"/>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naryPr>
                      <m:sub>
                        <m:r>
                          <m:rPr>
                            <m:brk m:alnAt="9"/>
                          </m:rP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𝑉</m:t>
                        </m:r>
                      </m:sub>
                      <m:sup/>
                      <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e>
                    </m:nary>
                  </m:oMath>
                </a14:m>
                <a:r>
                  <a:rPr lang="zh-CN" altLang="en-US" sz="2000" dirty="0">
                    <a:ea typeface="宋体" panose="02010600030101010101" pitchFamily="2" charset="-122"/>
                    <a:cs typeface="Times New Roman" panose="02020603050405020304" pitchFamily="18" charset="0"/>
                  </a:rPr>
                  <a:t>中，</a:t>
                </a:r>
                <a14:m>
                  <m:oMath xmlns:m="http://schemas.openxmlformats.org/officeDocument/2006/math">
                    <m:r>
                      <m:rPr>
                        <m:sty m:val="p"/>
                      </m:rPr>
                      <a:rPr lang="en-US" altLang="zh-CN" sz="2000" b="0" i="0" smtClean="0">
                        <a:latin typeface="Cambria Math" panose="02040503050406030204" pitchFamily="18" charset="0"/>
                        <a:ea typeface="宋体" panose="02010600030101010101" pitchFamily="2" charset="-122"/>
                        <a:cs typeface="Times New Roman" panose="02020603050405020304" pitchFamily="18" charset="0"/>
                      </a:rPr>
                      <m:t>Δ</m:t>
                    </m:r>
                  </m:oMath>
                </a14:m>
                <a:r>
                  <a:rPr lang="zh-CN" altLang="en-US" sz="2000" dirty="0">
                    <a:ea typeface="宋体" panose="02010600030101010101" pitchFamily="2" charset="-122"/>
                    <a:cs typeface="Times New Roman" panose="02020603050405020304" pitchFamily="18" charset="0"/>
                  </a:rPr>
                  <a:t>和</a:t>
                </a:r>
                <a14:m>
                  <m:oMath xmlns:m="http://schemas.openxmlformats.org/officeDocument/2006/math">
                    <m:sSup>
                      <m:sSupPr>
                        <m:ctrlPr>
                          <a:rPr lang="en-US" altLang="zh-CN" sz="2000" i="1" dirty="0">
                            <a:latin typeface="Cambria Math" panose="02040503050406030204" pitchFamily="18" charset="0"/>
                            <a:ea typeface="宋体" panose="02010600030101010101" pitchFamily="2" charset="-122"/>
                            <a:cs typeface="Times New Roman" panose="02020603050405020304" pitchFamily="18" charset="0"/>
                          </a:rPr>
                        </m:ctrlPr>
                      </m:sSupPr>
                      <m:e>
                        <m:r>
                          <m:rPr>
                            <m:sty m:val="p"/>
                          </m:rPr>
                          <a:rPr lang="en-US" altLang="zh-CN" sz="2000" dirty="0">
                            <a:latin typeface="Cambria Math" panose="02040503050406030204" pitchFamily="18" charset="0"/>
                            <a:ea typeface="宋体" panose="02010600030101010101" pitchFamily="2" charset="-122"/>
                            <a:cs typeface="Times New Roman" panose="02020603050405020304" pitchFamily="18" charset="0"/>
                          </a:rPr>
                          <m:t>Δ</m:t>
                        </m:r>
                      </m:e>
                      <m:sup>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1</m:t>
                        </m:r>
                      </m:sup>
                    </m:sSup>
                  </m:oMath>
                </a14:m>
                <a:r>
                  <a:rPr lang="zh-CN" altLang="en-US" sz="2000" dirty="0">
                    <a:ea typeface="宋体" panose="02010600030101010101" pitchFamily="2" charset="-122"/>
                    <a:cs typeface="Times New Roman" panose="02020603050405020304" pitchFamily="18" charset="0"/>
                  </a:rPr>
                  <a:t>交替出现。并且根据</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oMath>
                </a14:m>
                <a:r>
                  <a:rPr lang="zh-CN" altLang="en-US" sz="2000" dirty="0">
                    <a:ea typeface="宋体" panose="02010600030101010101" pitchFamily="2" charset="-122"/>
                    <a:cs typeface="Times New Roman" panose="02020603050405020304" pitchFamily="18" charset="0"/>
                  </a:rPr>
                  <a:t>集合与</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𝑠</m:t>
                    </m:r>
                  </m:oMath>
                </a14:m>
                <a:r>
                  <a:rPr lang="zh-CN" altLang="en-US" sz="2000" dirty="0">
                    <a:ea typeface="宋体" panose="02010600030101010101" pitchFamily="2" charset="-122"/>
                    <a:cs typeface="Times New Roman" panose="02020603050405020304" pitchFamily="18" charset="0"/>
                  </a:rPr>
                  <a:t>集合的大小，可以确定</a:t>
                </a:r>
                <a14:m>
                  <m:oMath xmlns:m="http://schemas.openxmlformats.org/officeDocument/2006/math">
                    <m:nary>
                      <m:naryPr>
                        <m:chr m:val="∏"/>
                        <m:limLoc m:val="subSup"/>
                        <m:supHide m:val="on"/>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naryPr>
                      <m:sub>
                        <m:r>
                          <m:rPr>
                            <m:brk m:alnAt="9"/>
                          </m:rP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𝑉</m:t>
                        </m:r>
                      </m:sub>
                      <m:sup/>
                      <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e>
                    </m:nary>
                  </m:oMath>
                </a14:m>
                <a:r>
                  <a:rPr lang="zh-CN" altLang="en-US" sz="2000" dirty="0">
                    <a:ea typeface="宋体" panose="02010600030101010101" pitchFamily="2" charset="-122"/>
                    <a:cs typeface="Times New Roman" panose="02020603050405020304" pitchFamily="18" charset="0"/>
                  </a:rPr>
                  <a:t>包含多少个</a:t>
                </a:r>
                <a14:m>
                  <m:oMath xmlns:m="http://schemas.openxmlformats.org/officeDocument/2006/math">
                    <m:r>
                      <m:rPr>
                        <m:sty m:val="p"/>
                      </m:rPr>
                      <a:rPr lang="en-US" altLang="zh-CN" sz="2000">
                        <a:latin typeface="Cambria Math" panose="02040503050406030204" pitchFamily="18" charset="0"/>
                        <a:ea typeface="宋体" panose="02010600030101010101" pitchFamily="2" charset="-122"/>
                        <a:cs typeface="Times New Roman" panose="02020603050405020304" pitchFamily="18" charset="0"/>
                      </a:rPr>
                      <m:t>Δ</m:t>
                    </m:r>
                  </m:oMath>
                </a14:m>
                <a:r>
                  <a:rPr lang="zh-CN" altLang="en-US" sz="2000" dirty="0">
                    <a:ea typeface="宋体" panose="02010600030101010101" pitchFamily="2" charset="-122"/>
                    <a:cs typeface="Times New Roman" panose="02020603050405020304" pitchFamily="18" charset="0"/>
                  </a:rPr>
                  <a:t>和</a:t>
                </a:r>
                <a14:m>
                  <m:oMath xmlns:m="http://schemas.openxmlformats.org/officeDocument/2006/math">
                    <m:sSup>
                      <m:sSupPr>
                        <m:ctrlPr>
                          <a:rPr lang="en-US" altLang="zh-CN" sz="2000" i="1" dirty="0">
                            <a:latin typeface="Cambria Math" panose="02040503050406030204" pitchFamily="18" charset="0"/>
                            <a:ea typeface="宋体" panose="02010600030101010101" pitchFamily="2" charset="-122"/>
                            <a:cs typeface="Times New Roman" panose="02020603050405020304" pitchFamily="18" charset="0"/>
                          </a:rPr>
                        </m:ctrlPr>
                      </m:sSupPr>
                      <m:e>
                        <m:r>
                          <m:rPr>
                            <m:sty m:val="p"/>
                          </m:rPr>
                          <a:rPr lang="en-US" altLang="zh-CN" sz="2000" dirty="0">
                            <a:latin typeface="Cambria Math" panose="02040503050406030204" pitchFamily="18" charset="0"/>
                            <a:ea typeface="宋体" panose="02010600030101010101" pitchFamily="2" charset="-122"/>
                            <a:cs typeface="Times New Roman" panose="02020603050405020304" pitchFamily="18" charset="0"/>
                          </a:rPr>
                          <m:t>Δ</m:t>
                        </m:r>
                      </m:e>
                      <m:sup>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1</m:t>
                        </m:r>
                      </m:sup>
                    </m:sSup>
                  </m:oMath>
                </a14:m>
                <a:r>
                  <a:rPr lang="zh-CN" altLang="en-US" sz="2000" dirty="0">
                    <a:ea typeface="宋体" panose="02010600030101010101" pitchFamily="2" charset="-122"/>
                    <a:cs typeface="Times New Roman" panose="02020603050405020304" pitchFamily="18" charset="0"/>
                  </a:rPr>
                  <a:t>相乘。</a:t>
                </a: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p:txBody>
          </p:sp>
        </mc:Choice>
        <mc:Fallback>
          <p:sp>
            <p:nvSpPr>
              <p:cNvPr id="9" name="矩形 8"/>
              <p:cNvSpPr>
                <a:spLocks noRot="1" noChangeAspect="1" noMove="1" noResize="1" noEditPoints="1" noAdjustHandles="1" noChangeArrowheads="1" noChangeShapeType="1" noTextEdit="1"/>
              </p:cNvSpPr>
              <p:nvPr/>
            </p:nvSpPr>
            <p:spPr bwMode="auto">
              <a:xfrm>
                <a:off x="382792" y="1020503"/>
                <a:ext cx="8459203" cy="4512261"/>
              </a:xfrm>
              <a:prstGeom prst="rect">
                <a:avLst/>
              </a:prstGeom>
              <a:blipFill rotWithShape="1">
                <a:blip r:embed="rId1"/>
                <a:stretch>
                  <a:fillRect l="-6" t="-1" r="-530" b="-6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标题 1"/>
          <p:cNvSpPr txBox="1">
            <a:spLocks noChangeArrowheads="1"/>
          </p:cNvSpPr>
          <p:nvPr/>
        </p:nvSpPr>
        <p:spPr bwMode="auto">
          <a:xfrm>
            <a:off x="7183119" y="115888"/>
            <a:ext cx="1781493"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有向图模型</a:t>
            </a:r>
            <a:endParaRPr lang="zh-CN" altLang="en-US" sz="2400" dirty="0">
              <a:solidFill>
                <a:schemeClr val="bg1"/>
              </a:solidFill>
            </a:endParaRPr>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0" name="对象 39"/>
          <p:cNvGraphicFramePr>
            <a:graphicFrameLocks noChangeAspect="1"/>
          </p:cNvGraphicFramePr>
          <p:nvPr/>
        </p:nvGraphicFramePr>
        <p:xfrm>
          <a:off x="5810832" y="1701226"/>
          <a:ext cx="603250" cy="274638"/>
        </p:xfrm>
        <a:graphic>
          <a:graphicData uri="http://schemas.openxmlformats.org/presentationml/2006/ole">
            <mc:AlternateContent xmlns:mc="http://schemas.openxmlformats.org/markup-compatibility/2006">
              <mc:Choice xmlns:v="urn:schemas-microsoft-com:vml" Requires="v">
                <p:oleObj spid="_x0000_s46138" name="Equation" r:id="rId2" imgW="14935200" imgH="7010400" progId="Equation.DSMT4">
                  <p:embed/>
                </p:oleObj>
              </mc:Choice>
              <mc:Fallback>
                <p:oleObj name="Equation" r:id="rId2" imgW="14935200" imgH="7010400" progId="Equation.DSMT4">
                  <p:embed/>
                  <p:pic>
                    <p:nvPicPr>
                      <p:cNvPr id="0" name="对象 39"/>
                      <p:cNvPicPr>
                        <a:picLocks noChangeAspect="1" noChangeArrowheads="1"/>
                      </p:cNvPicPr>
                      <p:nvPr/>
                    </p:nvPicPr>
                    <p:blipFill>
                      <a:blip r:embed="rId3"/>
                      <a:srcRect/>
                      <a:stretch>
                        <a:fillRect/>
                      </a:stretch>
                    </p:blipFill>
                    <p:spPr bwMode="auto">
                      <a:xfrm>
                        <a:off x="5810832" y="1701226"/>
                        <a:ext cx="603250" cy="274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对象 40"/>
          <p:cNvGraphicFramePr>
            <a:graphicFrameLocks noChangeAspect="1"/>
          </p:cNvGraphicFramePr>
          <p:nvPr/>
        </p:nvGraphicFramePr>
        <p:xfrm>
          <a:off x="2020405" y="2042999"/>
          <a:ext cx="603250" cy="274638"/>
        </p:xfrm>
        <a:graphic>
          <a:graphicData uri="http://schemas.openxmlformats.org/presentationml/2006/ole">
            <mc:AlternateContent xmlns:mc="http://schemas.openxmlformats.org/markup-compatibility/2006">
              <mc:Choice xmlns:v="urn:schemas-microsoft-com:vml" Requires="v">
                <p:oleObj spid="_x0000_s46139" name="Equation" r:id="rId4" imgW="14935200" imgH="7010400" progId="Equation.DSMT4">
                  <p:embed/>
                </p:oleObj>
              </mc:Choice>
              <mc:Fallback>
                <p:oleObj name="Equation" r:id="rId4" imgW="14935200" imgH="7010400" progId="Equation.DSMT4">
                  <p:embed/>
                  <p:pic>
                    <p:nvPicPr>
                      <p:cNvPr id="0" name="对象 40"/>
                      <p:cNvPicPr>
                        <a:picLocks noChangeAspect="1" noChangeArrowheads="1"/>
                      </p:cNvPicPr>
                      <p:nvPr/>
                    </p:nvPicPr>
                    <p:blipFill>
                      <a:blip r:embed="rId3"/>
                      <a:srcRect/>
                      <a:stretch>
                        <a:fillRect/>
                      </a:stretch>
                    </p:blipFill>
                    <p:spPr bwMode="auto">
                      <a:xfrm>
                        <a:off x="2020405" y="2042999"/>
                        <a:ext cx="603250" cy="274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3" name="对象 42"/>
          <p:cNvGraphicFramePr>
            <a:graphicFrameLocks noChangeAspect="1"/>
          </p:cNvGraphicFramePr>
          <p:nvPr/>
        </p:nvGraphicFramePr>
        <p:xfrm>
          <a:off x="4367328" y="1999758"/>
          <a:ext cx="1908175" cy="303213"/>
        </p:xfrm>
        <a:graphic>
          <a:graphicData uri="http://schemas.openxmlformats.org/presentationml/2006/ole">
            <mc:AlternateContent xmlns:mc="http://schemas.openxmlformats.org/markup-compatibility/2006">
              <mc:Choice xmlns:v="urn:schemas-microsoft-com:vml" Requires="v">
                <p:oleObj spid="_x0000_s46140" name="Equation" r:id="rId5" imgW="46024800" imgH="7924800" progId="Equation.DSMT4">
                  <p:embed/>
                </p:oleObj>
              </mc:Choice>
              <mc:Fallback>
                <p:oleObj name="Equation" r:id="rId5" imgW="46024800" imgH="7924800" progId="Equation.DSMT4">
                  <p:embed/>
                  <p:pic>
                    <p:nvPicPr>
                      <p:cNvPr id="0" name="对象 42"/>
                      <p:cNvPicPr>
                        <a:picLocks noChangeAspect="1" noChangeArrowheads="1"/>
                      </p:cNvPicPr>
                      <p:nvPr/>
                    </p:nvPicPr>
                    <p:blipFill>
                      <a:blip r:embed="rId6"/>
                      <a:srcRect/>
                      <a:stretch>
                        <a:fillRect/>
                      </a:stretch>
                    </p:blipFill>
                    <p:spPr bwMode="auto">
                      <a:xfrm>
                        <a:off x="4367328" y="1999758"/>
                        <a:ext cx="1908175"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对象 44"/>
          <p:cNvGraphicFramePr>
            <a:graphicFrameLocks noChangeAspect="1"/>
          </p:cNvGraphicFramePr>
          <p:nvPr/>
        </p:nvGraphicFramePr>
        <p:xfrm>
          <a:off x="1150151" y="2642503"/>
          <a:ext cx="592137" cy="242888"/>
        </p:xfrm>
        <a:graphic>
          <a:graphicData uri="http://schemas.openxmlformats.org/presentationml/2006/ole">
            <mc:AlternateContent xmlns:mc="http://schemas.openxmlformats.org/markup-compatibility/2006">
              <mc:Choice xmlns:v="urn:schemas-microsoft-com:vml" Requires="v">
                <p:oleObj spid="_x0000_s46141" name="Equation" r:id="rId7" imgW="13716000" imgH="5181600" progId="Equation.DSMT4">
                  <p:embed/>
                </p:oleObj>
              </mc:Choice>
              <mc:Fallback>
                <p:oleObj name="Equation" r:id="rId7" imgW="13716000" imgH="5181600" progId="Equation.DSMT4">
                  <p:embed/>
                  <p:pic>
                    <p:nvPicPr>
                      <p:cNvPr id="0" name="对象 44"/>
                      <p:cNvPicPr>
                        <a:picLocks noChangeAspect="1" noChangeArrowheads="1"/>
                      </p:cNvPicPr>
                      <p:nvPr/>
                    </p:nvPicPr>
                    <p:blipFill>
                      <a:blip r:embed="rId8"/>
                      <a:srcRect/>
                      <a:stretch>
                        <a:fillRect/>
                      </a:stretch>
                    </p:blipFill>
                    <p:spPr bwMode="auto">
                      <a:xfrm>
                        <a:off x="1150151" y="2642503"/>
                        <a:ext cx="592137" cy="242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9144000" cy="836613"/>
          </a:xfrm>
          <a:prstGeom prst="rect">
            <a:avLst/>
          </a:prstGeom>
          <a:gradFill flip="none" rotWithShape="1">
            <a:gsLst>
              <a:gs pos="53000">
                <a:srgbClr val="8CA9D9"/>
              </a:gs>
              <a:gs pos="100000">
                <a:srgbClr val="BBE0E3">
                  <a:lumMod val="30000"/>
                  <a:lumOff val="70000"/>
                </a:srgbClr>
              </a:gs>
            </a:gsLst>
            <a:lin ang="10800000" scaled="1"/>
            <a:tileRect/>
          </a:gradFill>
          <a:ln w="12700" cap="flat" cmpd="sng" algn="ctr">
            <a:noFill/>
            <a:prstDash val="solid"/>
            <a:miter lim="800000"/>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8CA9D9"/>
              </a:solidFill>
              <a:effectLst/>
              <a:uLnTx/>
              <a:uFillTx/>
              <a:latin typeface="Arial" panose="020B0604020202020204"/>
              <a:ea typeface="微软雅黑" panose="020B0503020204020204" pitchFamily="34" charset="-122"/>
              <a:cs typeface="+mn-cs"/>
            </a:endParaRPr>
          </a:p>
        </p:txBody>
      </p:sp>
      <p:sp>
        <p:nvSpPr>
          <p:cNvPr id="11" name="矩形 10"/>
          <p:cNvSpPr/>
          <p:nvPr/>
        </p:nvSpPr>
        <p:spPr>
          <a:xfrm>
            <a:off x="0" y="6308725"/>
            <a:ext cx="9144000" cy="549275"/>
          </a:xfrm>
          <a:prstGeom prst="rect">
            <a:avLst/>
          </a:prstGeom>
          <a:gradFill flip="none" rotWithShape="1">
            <a:gsLst>
              <a:gs pos="53000">
                <a:srgbClr val="8CA9D9"/>
              </a:gs>
              <a:gs pos="100000">
                <a:srgbClr val="BBE0E3">
                  <a:lumMod val="30000"/>
                  <a:lumOff val="70000"/>
                </a:srgbClr>
              </a:gs>
            </a:gsLst>
            <a:lin ang="0" scaled="1"/>
            <a:tileRect/>
          </a:gradFill>
          <a:ln w="12700" cap="flat" cmpd="sng" algn="ctr">
            <a:noFill/>
            <a:prstDash val="solid"/>
            <a:miter lim="800000"/>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defRPr/>
            </a:pPr>
            <a:r>
              <a:rPr lang="zh-CN" altLang="en-US" kern="0" dirty="0">
                <a:solidFill>
                  <a:srgbClr val="FFFFFF"/>
                </a:solidFill>
                <a:latin typeface="Arial" panose="020B0604020202020204"/>
                <a:ea typeface="微软雅黑" panose="020B0503020204020204" pitchFamily="34" charset="-122"/>
              </a:rPr>
              <a:t>     </a:t>
            </a:r>
            <a:r>
              <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第四讲 概率图模型基础</a:t>
            </a:r>
            <a:endParaRPr kumimoji="0" lang="zh-CN" altLang="en-US" sz="1800" b="0" i="0" u="none" strike="noStrike" kern="0" cap="none" spc="0" normalizeH="0" baseline="0" noProof="0" dirty="0">
              <a:ln>
                <a:noFill/>
              </a:ln>
              <a:solidFill>
                <a:srgbClr val="8CA9D9"/>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9" name="矩形 8"/>
              <p:cNvSpPr>
                <a:spLocks noChangeArrowheads="1"/>
              </p:cNvSpPr>
              <p:nvPr/>
            </p:nvSpPr>
            <p:spPr bwMode="auto">
              <a:xfrm>
                <a:off x="382792" y="1020503"/>
                <a:ext cx="8459203"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ea typeface="宋体" panose="02010600030101010101" pitchFamily="2" charset="-122"/>
                    <a:cs typeface="Times New Roman" panose="02020603050405020304" pitchFamily="18" charset="0"/>
                  </a:rPr>
                  <a:t>证明：</a:t>
                </a:r>
                <a:r>
                  <a:rPr lang="en-US" altLang="zh-CN" sz="2000" dirty="0">
                    <a:ea typeface="宋体" panose="02010600030101010101" pitchFamily="2" charset="-122"/>
                    <a:cs typeface="Times New Roman" panose="02020603050405020304" pitchFamily="18" charset="0"/>
                  </a:rPr>
                  <a:t>Hammersley-Clifford</a:t>
                </a:r>
                <a:r>
                  <a:rPr lang="zh-CN" altLang="en-US" sz="2000" dirty="0">
                    <a:ea typeface="宋体" panose="02010600030101010101" pitchFamily="2" charset="-122"/>
                    <a:cs typeface="Times New Roman" panose="02020603050405020304" pitchFamily="18" charset="0"/>
                  </a:rPr>
                  <a:t>定理</a:t>
                </a:r>
                <a:endParaRPr lang="en-US" altLang="zh-CN" sz="2000" dirty="0">
                  <a:ea typeface="宋体" panose="02010600030101010101" pitchFamily="2" charset="-122"/>
                  <a:cs typeface="Times New Roman" panose="02020603050405020304" pitchFamily="18" charset="0"/>
                </a:endParaRPr>
              </a:p>
              <a:p>
                <a:pPr>
                  <a:spcBef>
                    <a:spcPct val="0"/>
                  </a:spcBef>
                  <a:buNone/>
                </a:pPr>
                <a:r>
                  <a:rPr lang="en-US" altLang="zh-CN" sz="2000" dirty="0">
                    <a:ea typeface="宋体" panose="02010600030101010101" pitchFamily="2" charset="-122"/>
                    <a:cs typeface="Times New Roman" panose="02020603050405020304" pitchFamily="18" charset="0"/>
                  </a:rPr>
                  <a:t>2. </a:t>
                </a:r>
                <a:r>
                  <a:rPr lang="zh-CN" altLang="en-US" sz="2000" dirty="0">
                    <a:ea typeface="宋体" panose="02010600030101010101" pitchFamily="2" charset="-122"/>
                    <a:cs typeface="Times New Roman" panose="02020603050405020304" pitchFamily="18" charset="0"/>
                  </a:rPr>
                  <a:t>必要性证明</a:t>
                </a:r>
                <a:endParaRPr lang="en-US" altLang="zh-CN" sz="2000" dirty="0">
                  <a:ea typeface="宋体" panose="02010600030101010101" pitchFamily="2" charset="-122"/>
                  <a:cs typeface="Times New Roman" panose="02020603050405020304" pitchFamily="18" charset="0"/>
                </a:endParaRPr>
              </a:p>
              <a:p>
                <a:pPr>
                  <a:spcBef>
                    <a:spcPct val="0"/>
                  </a:spcBef>
                  <a:buNone/>
                </a:pPr>
                <a:r>
                  <a:rPr lang="zh-CN" altLang="en-US" sz="2000" dirty="0">
                    <a:ea typeface="宋体" panose="02010600030101010101" pitchFamily="2" charset="-122"/>
                    <a:cs typeface="Times New Roman" panose="02020603050405020304" pitchFamily="18" charset="0"/>
                  </a:rPr>
                  <a:t>根据上述规则展开</a:t>
                </a:r>
                <a14:m>
                  <m:oMath xmlns:m="http://schemas.openxmlformats.org/officeDocument/2006/math">
                    <m:nary>
                      <m:naryPr>
                        <m:chr m:val="∏"/>
                        <m:limLoc m:val="subSup"/>
                        <m:supHide m:val="on"/>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naryPr>
                      <m:sub>
                        <m:r>
                          <m:rPr>
                            <m:brk m:alnAt="9"/>
                          </m:rP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𝑉</m:t>
                        </m:r>
                      </m:sub>
                      <m:sup/>
                      <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e>
                    </m:nary>
                  </m:oMath>
                </a14:m>
                <a:r>
                  <a:rPr lang="zh-CN" altLang="en-US" sz="2000" dirty="0">
                    <a:ea typeface="宋体" panose="02010600030101010101" pitchFamily="2" charset="-122"/>
                    <a:cs typeface="Times New Roman" panose="02020603050405020304" pitchFamily="18" charset="0"/>
                  </a:rPr>
                  <a:t>可得</a:t>
                </a: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r>
                  <a:rPr lang="zh-CN" altLang="en-US" sz="2000" dirty="0">
                    <a:ea typeface="宋体" panose="02010600030101010101" pitchFamily="2" charset="-122"/>
                    <a:cs typeface="Times New Roman" panose="02020603050405020304" pitchFamily="18" charset="0"/>
                  </a:rPr>
                  <a:t>根据恒等式可得，当</a:t>
                </a:r>
                <a14:m>
                  <m:oMath xmlns:m="http://schemas.openxmlformats.org/officeDocument/2006/math">
                    <m:d>
                      <m:dPr>
                        <m:begChr m:val="|"/>
                        <m:endChr m:val="|"/>
                        <m:ctrlPr>
                          <a:rPr lang="en-US" altLang="zh-CN" sz="2000" i="1" dirty="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𝑉</m:t>
                        </m:r>
                      </m:e>
                    </m:d>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2000" i="1" dirty="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dirty="0">
                            <a:latin typeface="Cambria Math" panose="02040503050406030204" pitchFamily="18" charset="0"/>
                            <a:ea typeface="宋体" panose="02010600030101010101" pitchFamily="2" charset="-122"/>
                            <a:cs typeface="Times New Roman" panose="02020603050405020304" pitchFamily="18" charset="0"/>
                          </a:rPr>
                          <m:t>𝑧</m:t>
                        </m:r>
                      </m:e>
                    </m:d>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&gt;</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0</m:t>
                    </m:r>
                  </m:oMath>
                </a14:m>
                <a:r>
                  <a:rPr lang="zh-CN" altLang="en-US" sz="2000" dirty="0">
                    <a:ea typeface="宋体" panose="02010600030101010101" pitchFamily="2" charset="-122"/>
                    <a:cs typeface="Times New Roman" panose="02020603050405020304" pitchFamily="18" charset="0"/>
                  </a:rPr>
                  <a:t>时，</a:t>
                </a:r>
                <a:endParaRPr lang="en-US" altLang="zh-CN" sz="2000" dirty="0">
                  <a:ea typeface="宋体" panose="02010600030101010101" pitchFamily="2" charset="-122"/>
                  <a:cs typeface="Times New Roman" panose="02020603050405020304" pitchFamily="18" charset="0"/>
                </a:endParaRPr>
              </a:p>
            </p:txBody>
          </p:sp>
        </mc:Choice>
        <mc:Fallback>
          <p:sp>
            <p:nvSpPr>
              <p:cNvPr id="9" name="矩形 8"/>
              <p:cNvSpPr>
                <a:spLocks noRot="1" noChangeAspect="1" noMove="1" noResize="1" noEditPoints="1" noAdjustHandles="1" noChangeArrowheads="1" noChangeShapeType="1" noTextEdit="1"/>
              </p:cNvSpPr>
              <p:nvPr/>
            </p:nvSpPr>
            <p:spPr bwMode="auto">
              <a:xfrm>
                <a:off x="382792" y="1020503"/>
                <a:ext cx="8459203" cy="3785652"/>
              </a:xfrm>
              <a:prstGeom prst="rect">
                <a:avLst/>
              </a:prstGeom>
              <a:blipFill rotWithShape="1">
                <a:blip r:embed="rId1"/>
                <a:stretch>
                  <a:fillRect l="-6" t="-2" r="3" b="1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标题 1"/>
          <p:cNvSpPr txBox="1">
            <a:spLocks noChangeArrowheads="1"/>
          </p:cNvSpPr>
          <p:nvPr/>
        </p:nvSpPr>
        <p:spPr bwMode="auto">
          <a:xfrm>
            <a:off x="7183119" y="115888"/>
            <a:ext cx="1781493"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有向图模型</a:t>
            </a:r>
            <a:endParaRPr lang="zh-CN" altLang="en-US" sz="2400" dirty="0">
              <a:solidFill>
                <a:schemeClr val="bg1"/>
              </a:solidFill>
            </a:endParaRPr>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895350" y="2105537"/>
          <a:ext cx="7353300" cy="2111375"/>
        </p:xfrm>
        <a:graphic>
          <a:graphicData uri="http://schemas.openxmlformats.org/presentationml/2006/ole">
            <mc:AlternateContent xmlns:mc="http://schemas.openxmlformats.org/markup-compatibility/2006">
              <mc:Choice xmlns:v="urn:schemas-microsoft-com:vml" Requires="v">
                <p:oleObj spid="_x0000_s47148" name="Equation" r:id="rId2" imgW="175869600" imgH="50901600" progId="Equation.DSMT4">
                  <p:embed/>
                </p:oleObj>
              </mc:Choice>
              <mc:Fallback>
                <p:oleObj name="Equation" r:id="rId2" imgW="175869600" imgH="50901600" progId="Equation.DSMT4">
                  <p:embed/>
                  <p:pic>
                    <p:nvPicPr>
                      <p:cNvPr id="0" name="对象 2"/>
                      <p:cNvPicPr>
                        <a:picLocks noChangeAspect="1" noChangeArrowheads="1"/>
                      </p:cNvPicPr>
                      <p:nvPr/>
                    </p:nvPicPr>
                    <p:blipFill>
                      <a:blip r:embed="rId3"/>
                      <a:srcRect/>
                      <a:stretch>
                        <a:fillRect/>
                      </a:stretch>
                    </p:blipFill>
                    <p:spPr bwMode="auto">
                      <a:xfrm>
                        <a:off x="895350" y="2105537"/>
                        <a:ext cx="7353300" cy="2111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nvGraphicFramePr>
        <p:xfrm>
          <a:off x="4572000" y="4363663"/>
          <a:ext cx="2917825" cy="346075"/>
        </p:xfrm>
        <a:graphic>
          <a:graphicData uri="http://schemas.openxmlformats.org/presentationml/2006/ole">
            <mc:AlternateContent xmlns:mc="http://schemas.openxmlformats.org/markup-compatibility/2006">
              <mc:Choice xmlns:v="urn:schemas-microsoft-com:vml" Requires="v">
                <p:oleObj spid="_x0000_s47149" name="Equation" r:id="rId4" imgW="69799200" imgH="8534400" progId="Equation.DSMT4">
                  <p:embed/>
                </p:oleObj>
              </mc:Choice>
              <mc:Fallback>
                <p:oleObj name="Equation" r:id="rId4" imgW="69799200" imgH="8534400" progId="Equation.DSMT4">
                  <p:embed/>
                  <p:pic>
                    <p:nvPicPr>
                      <p:cNvPr id="0" name="对象 11"/>
                      <p:cNvPicPr>
                        <a:picLocks noChangeAspect="1" noChangeArrowheads="1"/>
                      </p:cNvPicPr>
                      <p:nvPr/>
                    </p:nvPicPr>
                    <p:blipFill>
                      <a:blip r:embed="rId5"/>
                      <a:srcRect/>
                      <a:stretch>
                        <a:fillRect/>
                      </a:stretch>
                    </p:blipFill>
                    <p:spPr bwMode="auto">
                      <a:xfrm>
                        <a:off x="4572000" y="4363663"/>
                        <a:ext cx="2917825" cy="346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nvGraphicFramePr>
        <p:xfrm>
          <a:off x="2045494" y="4952906"/>
          <a:ext cx="5053012" cy="320675"/>
        </p:xfrm>
        <a:graphic>
          <a:graphicData uri="http://schemas.openxmlformats.org/presentationml/2006/ole">
            <mc:AlternateContent xmlns:mc="http://schemas.openxmlformats.org/markup-compatibility/2006">
              <mc:Choice xmlns:v="urn:schemas-microsoft-com:vml" Requires="v">
                <p:oleObj spid="_x0000_s47150" name="Equation" r:id="rId6" imgW="121005600" imgH="8229600" progId="Equation.DSMT4">
                  <p:embed/>
                </p:oleObj>
              </mc:Choice>
              <mc:Fallback>
                <p:oleObj name="Equation" r:id="rId6" imgW="121005600" imgH="8229600" progId="Equation.DSMT4">
                  <p:embed/>
                  <p:pic>
                    <p:nvPicPr>
                      <p:cNvPr id="0" name="对象 13"/>
                      <p:cNvPicPr>
                        <a:picLocks noChangeAspect="1" noChangeArrowheads="1"/>
                      </p:cNvPicPr>
                      <p:nvPr/>
                    </p:nvPicPr>
                    <p:blipFill>
                      <a:blip r:embed="rId7"/>
                      <a:srcRect/>
                      <a:stretch>
                        <a:fillRect/>
                      </a:stretch>
                    </p:blipFill>
                    <p:spPr bwMode="auto">
                      <a:xfrm>
                        <a:off x="2045494" y="4952906"/>
                        <a:ext cx="5053012" cy="32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9144000" cy="836613"/>
          </a:xfrm>
          <a:prstGeom prst="rect">
            <a:avLst/>
          </a:prstGeom>
          <a:gradFill flip="none" rotWithShape="1">
            <a:gsLst>
              <a:gs pos="53000">
                <a:srgbClr val="8CA9D9"/>
              </a:gs>
              <a:gs pos="100000">
                <a:srgbClr val="BBE0E3">
                  <a:lumMod val="30000"/>
                  <a:lumOff val="70000"/>
                </a:srgbClr>
              </a:gs>
            </a:gsLst>
            <a:lin ang="10800000" scaled="1"/>
            <a:tileRect/>
          </a:gradFill>
          <a:ln w="12700" cap="flat" cmpd="sng" algn="ctr">
            <a:noFill/>
            <a:prstDash val="solid"/>
            <a:miter lim="800000"/>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8CA9D9"/>
              </a:solidFill>
              <a:effectLst/>
              <a:uLnTx/>
              <a:uFillTx/>
              <a:latin typeface="Arial" panose="020B0604020202020204"/>
              <a:ea typeface="微软雅黑" panose="020B0503020204020204" pitchFamily="34" charset="-122"/>
              <a:cs typeface="+mn-cs"/>
            </a:endParaRPr>
          </a:p>
        </p:txBody>
      </p:sp>
      <p:sp>
        <p:nvSpPr>
          <p:cNvPr id="11" name="矩形 10"/>
          <p:cNvSpPr/>
          <p:nvPr/>
        </p:nvSpPr>
        <p:spPr>
          <a:xfrm>
            <a:off x="0" y="6308725"/>
            <a:ext cx="9144000" cy="549275"/>
          </a:xfrm>
          <a:prstGeom prst="rect">
            <a:avLst/>
          </a:prstGeom>
          <a:gradFill flip="none" rotWithShape="1">
            <a:gsLst>
              <a:gs pos="53000">
                <a:srgbClr val="8CA9D9"/>
              </a:gs>
              <a:gs pos="100000">
                <a:srgbClr val="BBE0E3">
                  <a:lumMod val="30000"/>
                  <a:lumOff val="70000"/>
                </a:srgbClr>
              </a:gs>
            </a:gsLst>
            <a:lin ang="0" scaled="1"/>
            <a:tileRect/>
          </a:gradFill>
          <a:ln w="12700" cap="flat" cmpd="sng" algn="ctr">
            <a:noFill/>
            <a:prstDash val="solid"/>
            <a:miter lim="800000"/>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defRPr/>
            </a:pPr>
            <a:r>
              <a:rPr lang="zh-CN" altLang="en-US" kern="0" dirty="0">
                <a:solidFill>
                  <a:srgbClr val="FFFFFF"/>
                </a:solidFill>
                <a:latin typeface="Arial" panose="020B0604020202020204"/>
                <a:ea typeface="微软雅黑" panose="020B0503020204020204" pitchFamily="34" charset="-122"/>
              </a:rPr>
              <a:t>     </a:t>
            </a:r>
            <a:r>
              <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第四讲 概率图模型基础</a:t>
            </a:r>
            <a:endParaRPr kumimoji="0" lang="zh-CN" altLang="en-US" sz="1800" b="0" i="0" u="none" strike="noStrike" kern="0" cap="none" spc="0" normalizeH="0" baseline="0" noProof="0" dirty="0">
              <a:ln>
                <a:noFill/>
              </a:ln>
              <a:solidFill>
                <a:srgbClr val="8CA9D9"/>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9" name="矩形 8"/>
              <p:cNvSpPr>
                <a:spLocks noChangeArrowheads="1"/>
              </p:cNvSpPr>
              <p:nvPr/>
            </p:nvSpPr>
            <p:spPr bwMode="auto">
              <a:xfrm>
                <a:off x="382792" y="1020503"/>
                <a:ext cx="8459203"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ea typeface="宋体" panose="02010600030101010101" pitchFamily="2" charset="-122"/>
                    <a:cs typeface="Times New Roman" panose="02020603050405020304" pitchFamily="18" charset="0"/>
                  </a:rPr>
                  <a:t>证明：</a:t>
                </a:r>
                <a:r>
                  <a:rPr lang="en-US" altLang="zh-CN" sz="2000" dirty="0">
                    <a:ea typeface="宋体" panose="02010600030101010101" pitchFamily="2" charset="-122"/>
                    <a:cs typeface="Times New Roman" panose="02020603050405020304" pitchFamily="18" charset="0"/>
                  </a:rPr>
                  <a:t>Hammersley-Clifford</a:t>
                </a:r>
                <a:r>
                  <a:rPr lang="zh-CN" altLang="en-US" sz="2000" dirty="0">
                    <a:ea typeface="宋体" panose="02010600030101010101" pitchFamily="2" charset="-122"/>
                    <a:cs typeface="Times New Roman" panose="02020603050405020304" pitchFamily="18" charset="0"/>
                  </a:rPr>
                  <a:t>定理</a:t>
                </a:r>
                <a:endParaRPr lang="en-US" altLang="zh-CN" sz="2000" dirty="0">
                  <a:ea typeface="宋体" panose="02010600030101010101" pitchFamily="2" charset="-122"/>
                  <a:cs typeface="Times New Roman" panose="02020603050405020304" pitchFamily="18" charset="0"/>
                </a:endParaRPr>
              </a:p>
              <a:p>
                <a:pPr>
                  <a:spcBef>
                    <a:spcPct val="0"/>
                  </a:spcBef>
                  <a:buNone/>
                </a:pPr>
                <a:r>
                  <a:rPr lang="en-US" altLang="zh-CN" sz="2000" dirty="0">
                    <a:ea typeface="宋体" panose="02010600030101010101" pitchFamily="2" charset="-122"/>
                    <a:cs typeface="Times New Roman" panose="02020603050405020304" pitchFamily="18" charset="0"/>
                  </a:rPr>
                  <a:t>2. </a:t>
                </a:r>
                <a:r>
                  <a:rPr lang="zh-CN" altLang="en-US" sz="2000" dirty="0">
                    <a:ea typeface="宋体" panose="02010600030101010101" pitchFamily="2" charset="-122"/>
                    <a:cs typeface="Times New Roman" panose="02020603050405020304" pitchFamily="18" charset="0"/>
                  </a:rPr>
                  <a:t>必要性证明</a:t>
                </a:r>
                <a:endParaRPr lang="en-US" altLang="zh-CN" sz="2000" dirty="0">
                  <a:ea typeface="宋体" panose="02010600030101010101" pitchFamily="2" charset="-122"/>
                  <a:cs typeface="Times New Roman" panose="02020603050405020304" pitchFamily="18" charset="0"/>
                </a:endParaRPr>
              </a:p>
              <a:p>
                <a:pPr>
                  <a:spcBef>
                    <a:spcPct val="0"/>
                  </a:spcBef>
                  <a:buNone/>
                </a:pPr>
                <a:r>
                  <a:rPr lang="zh-CN" altLang="en-US" sz="2000" dirty="0">
                    <a:ea typeface="宋体" panose="02010600030101010101" pitchFamily="2" charset="-122"/>
                    <a:cs typeface="Times New Roman" panose="02020603050405020304" pitchFamily="18" charset="0"/>
                  </a:rPr>
                  <a:t>下面证明如果</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𝑠</m:t>
                    </m:r>
                  </m:oMath>
                </a14:m>
                <a:r>
                  <a:rPr lang="zh-CN" altLang="en-US" sz="2000" dirty="0">
                    <a:ea typeface="宋体" panose="02010600030101010101" pitchFamily="2" charset="-122"/>
                    <a:cs typeface="Times New Roman" panose="02020603050405020304" pitchFamily="18" charset="0"/>
                  </a:rPr>
                  <a:t>不是一个团的话， 那么</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sub>
                        </m:sSub>
                      </m:e>
                    </m:d>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oMath>
                </a14:m>
                <a:r>
                  <a:rPr lang="zh-CN" altLang="en-US" sz="2000" dirty="0">
                    <a:ea typeface="宋体" panose="02010600030101010101" pitchFamily="2" charset="-122"/>
                    <a:cs typeface="Times New Roman" panose="02020603050405020304" pitchFamily="18" charset="0"/>
                  </a:rPr>
                  <a:t>。</a:t>
                </a:r>
                <a:endParaRPr lang="en-US" altLang="zh-CN" sz="2000" dirty="0">
                  <a:ea typeface="宋体" panose="02010600030101010101" pitchFamily="2" charset="-122"/>
                  <a:cs typeface="Times New Roman" panose="02020603050405020304" pitchFamily="18" charset="0"/>
                </a:endParaRPr>
              </a:p>
              <a:p>
                <a:pPr>
                  <a:spcBef>
                    <a:spcPct val="0"/>
                  </a:spcBef>
                  <a:buNone/>
                </a:pP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𝑠</m:t>
                    </m:r>
                  </m:oMath>
                </a14:m>
                <a:r>
                  <a:rPr lang="zh-CN" altLang="en-US" sz="2000" dirty="0">
                    <a:ea typeface="宋体" panose="02010600030101010101" pitchFamily="2" charset="-122"/>
                    <a:cs typeface="Times New Roman" panose="02020603050405020304" pitchFamily="18" charset="0"/>
                  </a:rPr>
                  <a:t>如果不是一个团，一定会找到两个没有边连接的节点</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en-US" sz="2000" dirty="0">
                    <a:ea typeface="宋体" panose="02010600030101010101" pitchFamily="2" charset="-122"/>
                    <a:cs typeface="Times New Roman" panose="02020603050405020304" pitchFamily="18" charset="0"/>
                  </a:rPr>
                  <a:t>和</a:t>
                </a:r>
                <a14:m>
                  <m:oMath xmlns:m="http://schemas.openxmlformats.org/officeDocument/2006/math">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𝑏</m:t>
                    </m:r>
                  </m:oMath>
                </a14:m>
                <a:r>
                  <a:rPr lang="zh-CN" altLang="en-US" sz="2000" dirty="0">
                    <a:ea typeface="宋体" panose="02010600030101010101" pitchFamily="2" charset="-122"/>
                    <a:cs typeface="Times New Roman" panose="02020603050405020304" pitchFamily="18" charset="0"/>
                  </a:rPr>
                  <a:t>。令</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𝑤</m:t>
                    </m:r>
                  </m:oMath>
                </a14:m>
                <a:r>
                  <a:rPr lang="zh-CN" altLang="en-US" sz="2000" dirty="0">
                    <a:ea typeface="宋体" panose="02010600030101010101" pitchFamily="2" charset="-122"/>
                    <a:cs typeface="Times New Roman" panose="02020603050405020304" pitchFamily="18" charset="0"/>
                  </a:rPr>
                  <a:t>表示</a:t>
                </a:r>
                <a14:m>
                  <m:oMath xmlns:m="http://schemas.openxmlformats.org/officeDocument/2006/math">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𝑠</m:t>
                    </m:r>
                  </m:oMath>
                </a14:m>
                <a:r>
                  <a:rPr lang="zh-CN" altLang="en-US" sz="2000" dirty="0">
                    <a:ea typeface="宋体" panose="02010600030101010101" pitchFamily="2" charset="-122"/>
                    <a:cs typeface="Times New Roman" panose="02020603050405020304" pitchFamily="18" charset="0"/>
                  </a:rPr>
                  <a:t>中去掉节点</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en-US" sz="2000" dirty="0">
                    <a:ea typeface="宋体" panose="02010600030101010101" pitchFamily="2" charset="-122"/>
                    <a:cs typeface="Times New Roman" panose="02020603050405020304" pitchFamily="18" charset="0"/>
                  </a:rPr>
                  <a:t>和</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𝑏</m:t>
                    </m:r>
                  </m:oMath>
                </a14:m>
                <a:r>
                  <a:rPr lang="zh-CN" altLang="en-US" sz="2000" dirty="0">
                    <a:ea typeface="宋体" panose="02010600030101010101" pitchFamily="2" charset="-122"/>
                    <a:cs typeface="Times New Roman" panose="02020603050405020304" pitchFamily="18" charset="0"/>
                  </a:rPr>
                  <a:t>之外的节点集合，将</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𝑠</m:t>
                    </m:r>
                  </m:oMath>
                </a14:m>
                <a:r>
                  <a:rPr lang="zh-CN" altLang="en-US" sz="2000" dirty="0">
                    <a:ea typeface="宋体" panose="02010600030101010101" pitchFamily="2" charset="-122"/>
                    <a:cs typeface="Times New Roman" panose="02020603050405020304" pitchFamily="18" charset="0"/>
                  </a:rPr>
                  <a:t>分为</a:t>
                </a:r>
                <a:r>
                  <a:rPr lang="en-US" altLang="zh-CN" sz="2000" dirty="0">
                    <a:ea typeface="宋体" panose="02010600030101010101" pitchFamily="2" charset="-122"/>
                    <a:cs typeface="Times New Roman" panose="02020603050405020304" pitchFamily="18" charset="0"/>
                  </a:rPr>
                  <a:t>4</a:t>
                </a:r>
                <a:r>
                  <a:rPr lang="zh-CN" altLang="en-US" sz="2000" dirty="0">
                    <a:ea typeface="宋体" panose="02010600030101010101" pitchFamily="2" charset="-122"/>
                    <a:cs typeface="Times New Roman" panose="02020603050405020304" pitchFamily="18" charset="0"/>
                  </a:rPr>
                  <a:t>种情况：</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𝑤</m:t>
                    </m:r>
                  </m:oMath>
                </a14:m>
                <a:r>
                  <a:rPr lang="zh-CN" altLang="en-US" sz="2000" dirty="0">
                    <a:ea typeface="宋体" panose="02010600030101010101" pitchFamily="2" charset="-122"/>
                    <a:cs typeface="Times New Roman" panose="02020603050405020304" pitchFamily="18" charset="0"/>
                  </a:rPr>
                  <a:t>，</a:t>
                </a:r>
                <a14:m>
                  <m:oMath xmlns:m="http://schemas.openxmlformats.org/officeDocument/2006/math">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𝑤</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𝑎</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a:t>
                </a:r>
                <a14:m>
                  <m:oMath xmlns:m="http://schemas.openxmlformats.org/officeDocument/2006/math">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𝑤</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𝑏</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a:t>
                </a:r>
                <a14:m>
                  <m:oMath xmlns:m="http://schemas.openxmlformats.org/officeDocument/2006/math">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𝑤</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𝑎</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𝑏</m:t>
                    </m:r>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，那么势函数可以表示为</a:t>
                </a: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p:txBody>
          </p:sp>
        </mc:Choice>
        <mc:Fallback>
          <p:sp>
            <p:nvSpPr>
              <p:cNvPr id="9" name="矩形 8"/>
              <p:cNvSpPr>
                <a:spLocks noRot="1" noChangeAspect="1" noMove="1" noResize="1" noEditPoints="1" noAdjustHandles="1" noChangeArrowheads="1" noChangeShapeType="1" noTextEdit="1"/>
              </p:cNvSpPr>
              <p:nvPr/>
            </p:nvSpPr>
            <p:spPr bwMode="auto">
              <a:xfrm>
                <a:off x="382792" y="1020503"/>
                <a:ext cx="8459203" cy="3785652"/>
              </a:xfrm>
              <a:prstGeom prst="rect">
                <a:avLst/>
              </a:prstGeom>
              <a:blipFill rotWithShape="1">
                <a:blip r:embed="rId1"/>
                <a:stretch>
                  <a:fillRect l="-6" t="-2" r="-1446" b="1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标题 1"/>
          <p:cNvSpPr txBox="1">
            <a:spLocks noChangeArrowheads="1"/>
          </p:cNvSpPr>
          <p:nvPr/>
        </p:nvSpPr>
        <p:spPr bwMode="auto">
          <a:xfrm>
            <a:off x="7183119" y="115888"/>
            <a:ext cx="1781493"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有向图模型</a:t>
            </a:r>
            <a:endParaRPr lang="zh-CN" altLang="en-US" sz="2400" dirty="0">
              <a:solidFill>
                <a:schemeClr val="bg1"/>
              </a:solidFill>
            </a:endParaRPr>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6" name="对象 45"/>
          <p:cNvGraphicFramePr>
            <a:graphicFrameLocks noChangeAspect="1"/>
          </p:cNvGraphicFramePr>
          <p:nvPr/>
        </p:nvGraphicFramePr>
        <p:xfrm>
          <a:off x="467519" y="3128565"/>
          <a:ext cx="8272462" cy="2428875"/>
        </p:xfrm>
        <a:graphic>
          <a:graphicData uri="http://schemas.openxmlformats.org/presentationml/2006/ole">
            <mc:AlternateContent xmlns:mc="http://schemas.openxmlformats.org/markup-compatibility/2006">
              <mc:Choice xmlns:v="urn:schemas-microsoft-com:vml" Requires="v">
                <p:oleObj spid="_x0000_s48144" name="Equation" r:id="rId2" imgW="198424800" imgH="58216800" progId="Equation.DSMT4">
                  <p:embed/>
                </p:oleObj>
              </mc:Choice>
              <mc:Fallback>
                <p:oleObj name="Equation" r:id="rId2" imgW="198424800" imgH="58216800" progId="Equation.DSMT4">
                  <p:embed/>
                  <p:pic>
                    <p:nvPicPr>
                      <p:cNvPr id="0" name="对象 45"/>
                      <p:cNvPicPr>
                        <a:picLocks noChangeAspect="1" noChangeArrowheads="1"/>
                      </p:cNvPicPr>
                      <p:nvPr/>
                    </p:nvPicPr>
                    <p:blipFill>
                      <a:blip r:embed="rId3"/>
                      <a:srcRect/>
                      <a:stretch>
                        <a:fillRect/>
                      </a:stretch>
                    </p:blipFill>
                    <p:spPr bwMode="auto">
                      <a:xfrm>
                        <a:off x="467519" y="3128565"/>
                        <a:ext cx="8272462" cy="2428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9144000" cy="836613"/>
          </a:xfrm>
          <a:prstGeom prst="rect">
            <a:avLst/>
          </a:prstGeom>
          <a:gradFill flip="none" rotWithShape="1">
            <a:gsLst>
              <a:gs pos="53000">
                <a:srgbClr val="8CA9D9"/>
              </a:gs>
              <a:gs pos="100000">
                <a:srgbClr val="BBE0E3">
                  <a:lumMod val="30000"/>
                  <a:lumOff val="70000"/>
                </a:srgbClr>
              </a:gs>
            </a:gsLst>
            <a:lin ang="10800000" scaled="1"/>
            <a:tileRect/>
          </a:gradFill>
          <a:ln w="12700" cap="flat" cmpd="sng" algn="ctr">
            <a:noFill/>
            <a:prstDash val="solid"/>
            <a:miter lim="800000"/>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8CA9D9"/>
              </a:solidFill>
              <a:effectLst/>
              <a:uLnTx/>
              <a:uFillTx/>
              <a:latin typeface="Arial" panose="020B0604020202020204"/>
              <a:ea typeface="微软雅黑" panose="020B0503020204020204" pitchFamily="34" charset="-122"/>
              <a:cs typeface="+mn-cs"/>
            </a:endParaRPr>
          </a:p>
        </p:txBody>
      </p:sp>
      <p:sp>
        <p:nvSpPr>
          <p:cNvPr id="11" name="矩形 10"/>
          <p:cNvSpPr/>
          <p:nvPr/>
        </p:nvSpPr>
        <p:spPr>
          <a:xfrm>
            <a:off x="0" y="6308725"/>
            <a:ext cx="9144000" cy="549275"/>
          </a:xfrm>
          <a:prstGeom prst="rect">
            <a:avLst/>
          </a:prstGeom>
          <a:gradFill flip="none" rotWithShape="1">
            <a:gsLst>
              <a:gs pos="53000">
                <a:srgbClr val="8CA9D9"/>
              </a:gs>
              <a:gs pos="100000">
                <a:srgbClr val="BBE0E3">
                  <a:lumMod val="30000"/>
                  <a:lumOff val="70000"/>
                </a:srgbClr>
              </a:gs>
            </a:gsLst>
            <a:lin ang="0" scaled="1"/>
            <a:tileRect/>
          </a:gradFill>
          <a:ln w="12700" cap="flat" cmpd="sng" algn="ctr">
            <a:noFill/>
            <a:prstDash val="solid"/>
            <a:miter lim="800000"/>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defRPr/>
            </a:pPr>
            <a:r>
              <a:rPr lang="zh-CN" altLang="en-US" kern="0" dirty="0">
                <a:solidFill>
                  <a:srgbClr val="FFFFFF"/>
                </a:solidFill>
                <a:latin typeface="Arial" panose="020B0604020202020204"/>
                <a:ea typeface="微软雅黑" panose="020B0503020204020204" pitchFamily="34" charset="-122"/>
              </a:rPr>
              <a:t>     </a:t>
            </a:r>
            <a:r>
              <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第四讲 概率图模型基础</a:t>
            </a:r>
            <a:endParaRPr kumimoji="0" lang="zh-CN" altLang="en-US" sz="1800" b="0" i="0" u="none" strike="noStrike" kern="0" cap="none" spc="0" normalizeH="0" baseline="0" noProof="0" dirty="0">
              <a:ln>
                <a:noFill/>
              </a:ln>
              <a:solidFill>
                <a:srgbClr val="8CA9D9"/>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9" name="矩形 8"/>
              <p:cNvSpPr>
                <a:spLocks noChangeArrowheads="1"/>
              </p:cNvSpPr>
              <p:nvPr/>
            </p:nvSpPr>
            <p:spPr bwMode="auto">
              <a:xfrm>
                <a:off x="382792" y="1020503"/>
                <a:ext cx="8459203"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ea typeface="宋体" panose="02010600030101010101" pitchFamily="2" charset="-122"/>
                    <a:cs typeface="Times New Roman" panose="02020603050405020304" pitchFamily="18" charset="0"/>
                  </a:rPr>
                  <a:t>证明：</a:t>
                </a:r>
                <a:r>
                  <a:rPr lang="en-US" altLang="zh-CN" sz="2000" dirty="0">
                    <a:ea typeface="宋体" panose="02010600030101010101" pitchFamily="2" charset="-122"/>
                    <a:cs typeface="Times New Roman" panose="02020603050405020304" pitchFamily="18" charset="0"/>
                  </a:rPr>
                  <a:t>Hammersley-Clifford</a:t>
                </a:r>
                <a:r>
                  <a:rPr lang="zh-CN" altLang="en-US" sz="2000" dirty="0">
                    <a:ea typeface="宋体" panose="02010600030101010101" pitchFamily="2" charset="-122"/>
                    <a:cs typeface="Times New Roman" panose="02020603050405020304" pitchFamily="18" charset="0"/>
                  </a:rPr>
                  <a:t>定理</a:t>
                </a:r>
                <a:endParaRPr lang="en-US" altLang="zh-CN" sz="2000" dirty="0">
                  <a:ea typeface="宋体" panose="02010600030101010101" pitchFamily="2" charset="-122"/>
                  <a:cs typeface="Times New Roman" panose="02020603050405020304" pitchFamily="18" charset="0"/>
                </a:endParaRPr>
              </a:p>
              <a:p>
                <a:pPr>
                  <a:spcBef>
                    <a:spcPct val="0"/>
                  </a:spcBef>
                  <a:buNone/>
                </a:pPr>
                <a:r>
                  <a:rPr lang="en-US" altLang="zh-CN" sz="2000" dirty="0">
                    <a:ea typeface="宋体" panose="02010600030101010101" pitchFamily="2" charset="-122"/>
                    <a:cs typeface="Times New Roman" panose="02020603050405020304" pitchFamily="18" charset="0"/>
                  </a:rPr>
                  <a:t>2. </a:t>
                </a:r>
                <a:r>
                  <a:rPr lang="zh-CN" altLang="en-US" sz="2000" dirty="0">
                    <a:ea typeface="宋体" panose="02010600030101010101" pitchFamily="2" charset="-122"/>
                    <a:cs typeface="Times New Roman" panose="02020603050405020304" pitchFamily="18" charset="0"/>
                  </a:rPr>
                  <a:t>必要性证明</a:t>
                </a:r>
                <a:endParaRPr lang="en-US" altLang="zh-CN" sz="2000" dirty="0">
                  <a:ea typeface="宋体" panose="02010600030101010101" pitchFamily="2" charset="-122"/>
                  <a:cs typeface="Times New Roman" panose="02020603050405020304" pitchFamily="18" charset="0"/>
                </a:endParaRPr>
              </a:p>
              <a:p>
                <a:pPr>
                  <a:spcBef>
                    <a:spcPct val="0"/>
                  </a:spcBef>
                  <a:buNone/>
                </a:pPr>
                <a:r>
                  <a:rPr lang="zh-CN" altLang="en-US" sz="2000" dirty="0">
                    <a:ea typeface="宋体" panose="02010600030101010101" pitchFamily="2" charset="-122"/>
                    <a:cs typeface="Times New Roman" panose="02020603050405020304" pitchFamily="18" charset="0"/>
                  </a:rPr>
                  <a:t>单独提出</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en-US" sz="2000" dirty="0">
                    <a:ea typeface="宋体" panose="02010600030101010101" pitchFamily="2" charset="-122"/>
                    <a:cs typeface="Times New Roman" panose="02020603050405020304" pitchFamily="18" charset="0"/>
                  </a:rPr>
                  <a:t>和</a:t>
                </a:r>
                <a14:m>
                  <m:oMath xmlns:m="http://schemas.openxmlformats.org/officeDocument/2006/math">
                    <m:r>
                      <a:rPr lang="en-US" altLang="zh-CN" sz="2000" b="0" i="1" dirty="0" smtClean="0">
                        <a:latin typeface="Cambria Math" panose="02040503050406030204" pitchFamily="18" charset="0"/>
                        <a:ea typeface="宋体" panose="02010600030101010101" pitchFamily="2" charset="-122"/>
                        <a:cs typeface="Times New Roman" panose="02020603050405020304" pitchFamily="18" charset="0"/>
                      </a:rPr>
                      <m:t>𝑏</m:t>
                    </m:r>
                  </m:oMath>
                </a14:m>
                <a:r>
                  <a:rPr lang="zh-CN" altLang="en-US" sz="2000" dirty="0">
                    <a:ea typeface="宋体" panose="02010600030101010101" pitchFamily="2" charset="-122"/>
                    <a:cs typeface="Times New Roman" panose="02020603050405020304" pitchFamily="18" charset="0"/>
                  </a:rPr>
                  <a:t>两个节点，根据联合分布的性质对                      进行分解，可以得到</a:t>
                </a: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r>
                  <a:rPr lang="en-US" altLang="zh-CN" sz="2000" dirty="0">
                    <a:ea typeface="宋体" panose="02010600030101010101" pitchFamily="2" charset="-122"/>
                    <a:cs typeface="Times New Roman" panose="02020603050405020304" pitchFamily="18" charset="0"/>
                  </a:rPr>
                  <a:t>                             </a:t>
                </a:r>
                <a:r>
                  <a:rPr lang="zh-CN" altLang="en-US" sz="2000" dirty="0">
                    <a:ea typeface="宋体" panose="02010600030101010101" pitchFamily="2" charset="-122"/>
                    <a:cs typeface="Times New Roman" panose="02020603050405020304" pitchFamily="18" charset="0"/>
                  </a:rPr>
                  <a:t>也可以得到类似的分解，因此</a:t>
                </a: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p:txBody>
          </p:sp>
        </mc:Choice>
        <mc:Fallback>
          <p:sp>
            <p:nvSpPr>
              <p:cNvPr id="9" name="矩形 8"/>
              <p:cNvSpPr>
                <a:spLocks noRot="1" noChangeAspect="1" noMove="1" noResize="1" noEditPoints="1" noAdjustHandles="1" noChangeArrowheads="1" noChangeShapeType="1" noTextEdit="1"/>
              </p:cNvSpPr>
              <p:nvPr/>
            </p:nvSpPr>
            <p:spPr bwMode="auto">
              <a:xfrm>
                <a:off x="382792" y="1020503"/>
                <a:ext cx="8459203" cy="3170099"/>
              </a:xfrm>
              <a:prstGeom prst="rect">
                <a:avLst/>
              </a:prstGeom>
              <a:blipFill rotWithShape="1">
                <a:blip r:embed="rId1"/>
                <a:stretch>
                  <a:fillRect l="-6" t="-2" r="3" b="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标题 1"/>
          <p:cNvSpPr txBox="1">
            <a:spLocks noChangeArrowheads="1"/>
          </p:cNvSpPr>
          <p:nvPr/>
        </p:nvSpPr>
        <p:spPr bwMode="auto">
          <a:xfrm>
            <a:off x="7183119" y="115888"/>
            <a:ext cx="1781493"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有向图模型</a:t>
            </a:r>
            <a:endParaRPr lang="zh-CN" altLang="en-US" sz="2400" dirty="0">
              <a:solidFill>
                <a:schemeClr val="bg1"/>
              </a:solidFill>
            </a:endParaRPr>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7" name="对象 16"/>
          <p:cNvGraphicFramePr>
            <a:graphicFrameLocks noChangeAspect="1"/>
          </p:cNvGraphicFramePr>
          <p:nvPr/>
        </p:nvGraphicFramePr>
        <p:xfrm>
          <a:off x="5827684" y="1672433"/>
          <a:ext cx="1536700" cy="303212"/>
        </p:xfrm>
        <a:graphic>
          <a:graphicData uri="http://schemas.openxmlformats.org/presentationml/2006/ole">
            <mc:AlternateContent xmlns:mc="http://schemas.openxmlformats.org/markup-compatibility/2006">
              <mc:Choice xmlns:v="urn:schemas-microsoft-com:vml" Requires="v">
                <p:oleObj spid="_x0000_s49210" name="Equation" r:id="rId2" imgW="36880800" imgH="7924800" progId="Equation.DSMT4">
                  <p:embed/>
                </p:oleObj>
              </mc:Choice>
              <mc:Fallback>
                <p:oleObj name="Equation" r:id="rId2" imgW="36880800" imgH="7924800" progId="Equation.DSMT4">
                  <p:embed/>
                  <p:pic>
                    <p:nvPicPr>
                      <p:cNvPr id="0" name="对象 16"/>
                      <p:cNvPicPr>
                        <a:picLocks noChangeAspect="1" noChangeArrowheads="1"/>
                      </p:cNvPicPr>
                      <p:nvPr/>
                    </p:nvPicPr>
                    <p:blipFill>
                      <a:blip r:embed="rId3"/>
                      <a:srcRect/>
                      <a:stretch>
                        <a:fillRect/>
                      </a:stretch>
                    </p:blipFill>
                    <p:spPr bwMode="auto">
                      <a:xfrm>
                        <a:off x="5827684" y="1672433"/>
                        <a:ext cx="1536700" cy="303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对象 18"/>
          <p:cNvGraphicFramePr>
            <a:graphicFrameLocks noChangeAspect="1"/>
          </p:cNvGraphicFramePr>
          <p:nvPr/>
        </p:nvGraphicFramePr>
        <p:xfrm>
          <a:off x="827088" y="2279640"/>
          <a:ext cx="7381875" cy="741363"/>
        </p:xfrm>
        <a:graphic>
          <a:graphicData uri="http://schemas.openxmlformats.org/presentationml/2006/ole">
            <mc:AlternateContent xmlns:mc="http://schemas.openxmlformats.org/markup-compatibility/2006">
              <mc:Choice xmlns:v="urn:schemas-microsoft-com:vml" Requires="v">
                <p:oleObj spid="_x0000_s49211" name="Equation" r:id="rId4" imgW="177393600" imgH="17678400" progId="Equation.DSMT4">
                  <p:embed/>
                </p:oleObj>
              </mc:Choice>
              <mc:Fallback>
                <p:oleObj name="Equation" r:id="rId4" imgW="177393600" imgH="17678400" progId="Equation.DSMT4">
                  <p:embed/>
                  <p:pic>
                    <p:nvPicPr>
                      <p:cNvPr id="0" name="对象 18"/>
                      <p:cNvPicPr>
                        <a:picLocks noChangeAspect="1" noChangeArrowheads="1"/>
                      </p:cNvPicPr>
                      <p:nvPr/>
                    </p:nvPicPr>
                    <p:blipFill>
                      <a:blip r:embed="rId5"/>
                      <a:srcRect/>
                      <a:stretch>
                        <a:fillRect/>
                      </a:stretch>
                    </p:blipFill>
                    <p:spPr bwMode="auto">
                      <a:xfrm>
                        <a:off x="827088" y="2279640"/>
                        <a:ext cx="7381875" cy="741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对象 20"/>
          <p:cNvGraphicFramePr>
            <a:graphicFrameLocks noChangeAspect="1"/>
          </p:cNvGraphicFramePr>
          <p:nvPr/>
        </p:nvGraphicFramePr>
        <p:xfrm>
          <a:off x="1613694" y="3609595"/>
          <a:ext cx="5916612" cy="2238375"/>
        </p:xfrm>
        <a:graphic>
          <a:graphicData uri="http://schemas.openxmlformats.org/presentationml/2006/ole">
            <mc:AlternateContent xmlns:mc="http://schemas.openxmlformats.org/markup-compatibility/2006">
              <mc:Choice xmlns:v="urn:schemas-microsoft-com:vml" Requires="v">
                <p:oleObj spid="_x0000_s49212" name="Equation" r:id="rId6" imgW="141427200" imgH="53949600" progId="Equation.DSMT4">
                  <p:embed/>
                </p:oleObj>
              </mc:Choice>
              <mc:Fallback>
                <p:oleObj name="Equation" r:id="rId6" imgW="141427200" imgH="53949600" progId="Equation.DSMT4">
                  <p:embed/>
                  <p:pic>
                    <p:nvPicPr>
                      <p:cNvPr id="0" name="对象 20"/>
                      <p:cNvPicPr>
                        <a:picLocks noChangeAspect="1" noChangeArrowheads="1"/>
                      </p:cNvPicPr>
                      <p:nvPr/>
                    </p:nvPicPr>
                    <p:blipFill>
                      <a:blip r:embed="rId7"/>
                      <a:srcRect/>
                      <a:stretch>
                        <a:fillRect/>
                      </a:stretch>
                    </p:blipFill>
                    <p:spPr bwMode="auto">
                      <a:xfrm>
                        <a:off x="1613694" y="3609595"/>
                        <a:ext cx="5916612" cy="2238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对象 22"/>
          <p:cNvGraphicFramePr>
            <a:graphicFrameLocks noChangeAspect="1"/>
          </p:cNvGraphicFramePr>
          <p:nvPr/>
        </p:nvGraphicFramePr>
        <p:xfrm>
          <a:off x="609600" y="3201570"/>
          <a:ext cx="1900237" cy="350837"/>
        </p:xfrm>
        <a:graphic>
          <a:graphicData uri="http://schemas.openxmlformats.org/presentationml/2006/ole">
            <mc:AlternateContent xmlns:mc="http://schemas.openxmlformats.org/markup-compatibility/2006">
              <mc:Choice xmlns:v="urn:schemas-microsoft-com:vml" Requires="v">
                <p:oleObj spid="_x0000_s49213" name="Equation" r:id="rId8" imgW="45415200" imgH="8229600" progId="Equation.DSMT4">
                  <p:embed/>
                </p:oleObj>
              </mc:Choice>
              <mc:Fallback>
                <p:oleObj name="Equation" r:id="rId8" imgW="45415200" imgH="8229600" progId="Equation.DSMT4">
                  <p:embed/>
                  <p:pic>
                    <p:nvPicPr>
                      <p:cNvPr id="0" name="对象 22"/>
                      <p:cNvPicPr>
                        <a:picLocks noChangeAspect="1" noChangeArrowheads="1"/>
                      </p:cNvPicPr>
                      <p:nvPr/>
                    </p:nvPicPr>
                    <p:blipFill>
                      <a:blip r:embed="rId9"/>
                      <a:srcRect/>
                      <a:stretch>
                        <a:fillRect/>
                      </a:stretch>
                    </p:blipFill>
                    <p:spPr bwMode="auto">
                      <a:xfrm>
                        <a:off x="609600" y="3201570"/>
                        <a:ext cx="1900237" cy="350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9144000" cy="836613"/>
          </a:xfrm>
          <a:prstGeom prst="rect">
            <a:avLst/>
          </a:prstGeom>
          <a:gradFill flip="none" rotWithShape="1">
            <a:gsLst>
              <a:gs pos="53000">
                <a:srgbClr val="8CA9D9"/>
              </a:gs>
              <a:gs pos="100000">
                <a:srgbClr val="BBE0E3">
                  <a:lumMod val="30000"/>
                  <a:lumOff val="70000"/>
                </a:srgbClr>
              </a:gs>
            </a:gsLst>
            <a:lin ang="10800000" scaled="1"/>
            <a:tileRect/>
          </a:gradFill>
          <a:ln w="12700" cap="flat" cmpd="sng" algn="ctr">
            <a:noFill/>
            <a:prstDash val="solid"/>
            <a:miter lim="800000"/>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8CA9D9"/>
              </a:solidFill>
              <a:effectLst/>
              <a:uLnTx/>
              <a:uFillTx/>
              <a:latin typeface="Arial" panose="020B0604020202020204"/>
              <a:ea typeface="微软雅黑" panose="020B0503020204020204" pitchFamily="34" charset="-122"/>
              <a:cs typeface="+mn-cs"/>
            </a:endParaRPr>
          </a:p>
        </p:txBody>
      </p:sp>
      <p:sp>
        <p:nvSpPr>
          <p:cNvPr id="11" name="矩形 10"/>
          <p:cNvSpPr/>
          <p:nvPr/>
        </p:nvSpPr>
        <p:spPr>
          <a:xfrm>
            <a:off x="0" y="6308725"/>
            <a:ext cx="9144000" cy="549275"/>
          </a:xfrm>
          <a:prstGeom prst="rect">
            <a:avLst/>
          </a:prstGeom>
          <a:gradFill flip="none" rotWithShape="1">
            <a:gsLst>
              <a:gs pos="53000">
                <a:srgbClr val="8CA9D9"/>
              </a:gs>
              <a:gs pos="100000">
                <a:srgbClr val="BBE0E3">
                  <a:lumMod val="30000"/>
                  <a:lumOff val="70000"/>
                </a:srgbClr>
              </a:gs>
            </a:gsLst>
            <a:lin ang="0" scaled="1"/>
            <a:tileRect/>
          </a:gradFill>
          <a:ln w="12700" cap="flat" cmpd="sng" algn="ctr">
            <a:noFill/>
            <a:prstDash val="solid"/>
            <a:miter lim="800000"/>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defRPr/>
            </a:pPr>
            <a:r>
              <a:rPr lang="zh-CN" altLang="en-US" kern="0" dirty="0">
                <a:solidFill>
                  <a:srgbClr val="FFFFFF"/>
                </a:solidFill>
                <a:latin typeface="Arial" panose="020B0604020202020204"/>
                <a:ea typeface="微软雅黑" panose="020B0503020204020204" pitchFamily="34" charset="-122"/>
              </a:rPr>
              <a:t>     </a:t>
            </a:r>
            <a:r>
              <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第四讲 概率图模型基础</a:t>
            </a:r>
            <a:endParaRPr kumimoji="0" lang="zh-CN" altLang="en-US" sz="1800" b="0" i="0" u="none" strike="noStrike" kern="0" cap="none" spc="0" normalizeH="0" baseline="0" noProof="0" dirty="0">
              <a:ln>
                <a:noFill/>
              </a:ln>
              <a:solidFill>
                <a:srgbClr val="8CA9D9"/>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9" name="矩形 8"/>
              <p:cNvSpPr>
                <a:spLocks noChangeArrowheads="1"/>
              </p:cNvSpPr>
              <p:nvPr/>
            </p:nvSpPr>
            <p:spPr bwMode="auto">
              <a:xfrm>
                <a:off x="382792" y="1020503"/>
                <a:ext cx="8459203" cy="504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ea typeface="宋体" panose="02010600030101010101" pitchFamily="2" charset="-122"/>
                    <a:cs typeface="Times New Roman" panose="02020603050405020304" pitchFamily="18" charset="0"/>
                  </a:rPr>
                  <a:t>证明：</a:t>
                </a:r>
                <a:r>
                  <a:rPr lang="en-US" altLang="zh-CN" sz="2000" dirty="0">
                    <a:ea typeface="宋体" panose="02010600030101010101" pitchFamily="2" charset="-122"/>
                    <a:cs typeface="Times New Roman" panose="02020603050405020304" pitchFamily="18" charset="0"/>
                  </a:rPr>
                  <a:t>Hammersley-Clifford</a:t>
                </a:r>
                <a:r>
                  <a:rPr lang="zh-CN" altLang="en-US" sz="2000" dirty="0">
                    <a:ea typeface="宋体" panose="02010600030101010101" pitchFamily="2" charset="-122"/>
                    <a:cs typeface="Times New Roman" panose="02020603050405020304" pitchFamily="18" charset="0"/>
                  </a:rPr>
                  <a:t>定理</a:t>
                </a:r>
                <a:endParaRPr lang="en-US" altLang="zh-CN" sz="2000" dirty="0">
                  <a:ea typeface="宋体" panose="02010600030101010101" pitchFamily="2" charset="-122"/>
                  <a:cs typeface="Times New Roman" panose="02020603050405020304" pitchFamily="18" charset="0"/>
                </a:endParaRPr>
              </a:p>
              <a:p>
                <a:pPr>
                  <a:spcBef>
                    <a:spcPct val="0"/>
                  </a:spcBef>
                  <a:buNone/>
                </a:pPr>
                <a:r>
                  <a:rPr lang="en-US" altLang="zh-CN" sz="2000" dirty="0">
                    <a:ea typeface="宋体" panose="02010600030101010101" pitchFamily="2" charset="-122"/>
                    <a:cs typeface="Times New Roman" panose="02020603050405020304" pitchFamily="18" charset="0"/>
                  </a:rPr>
                  <a:t>2. </a:t>
                </a:r>
                <a:r>
                  <a:rPr lang="zh-CN" altLang="en-US" sz="2000" dirty="0">
                    <a:ea typeface="宋体" panose="02010600030101010101" pitchFamily="2" charset="-122"/>
                    <a:cs typeface="Times New Roman" panose="02020603050405020304" pitchFamily="18" charset="0"/>
                  </a:rPr>
                  <a:t>必要性证明</a:t>
                </a:r>
                <a:endParaRPr lang="en-US" altLang="zh-CN" sz="2000" dirty="0">
                  <a:ea typeface="宋体" panose="02010600030101010101" pitchFamily="2" charset="-122"/>
                  <a:cs typeface="Times New Roman" panose="02020603050405020304" pitchFamily="18" charset="0"/>
                </a:endParaRPr>
              </a:p>
              <a:p>
                <a:pPr>
                  <a:spcBef>
                    <a:spcPct val="0"/>
                  </a:spcBef>
                  <a:buNone/>
                </a:pPr>
                <a:r>
                  <a:rPr lang="zh-CN" altLang="en-US" sz="2000" dirty="0">
                    <a:ea typeface="宋体" panose="02010600030101010101" pitchFamily="2" charset="-122"/>
                    <a:cs typeface="Times New Roman" panose="02020603050405020304" pitchFamily="18" charset="0"/>
                  </a:rPr>
                  <a:t>由于</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sub>
                    </m:sSub>
                  </m:oMath>
                </a14:m>
                <a:r>
                  <a:rPr lang="zh-CN" altLang="en-US" sz="2000" dirty="0">
                    <a:ea typeface="宋体" panose="02010600030101010101" pitchFamily="2" charset="-122"/>
                    <a:cs typeface="Times New Roman" panose="02020603050405020304" pitchFamily="18" charset="0"/>
                  </a:rPr>
                  <a:t>和</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𝑏</m:t>
                        </m:r>
                      </m:sub>
                    </m:sSub>
                  </m:oMath>
                </a14:m>
                <a:r>
                  <a:rPr lang="zh-CN" altLang="en-US" sz="2000" dirty="0">
                    <a:ea typeface="宋体" panose="02010600030101010101" pitchFamily="2" charset="-122"/>
                    <a:cs typeface="Times New Roman" panose="02020603050405020304" pitchFamily="18" charset="0"/>
                  </a:rPr>
                  <a:t>没有相连，在给定图中的其余节点时，二者条件独立，</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𝑏</m:t>
                        </m:r>
                      </m:sub>
                    </m:sSub>
                  </m:oMath>
                </a14:m>
                <a:r>
                  <a:rPr lang="zh-CN" altLang="en-US" sz="2000" dirty="0">
                    <a:ea typeface="宋体" panose="02010600030101010101" pitchFamily="2" charset="-122"/>
                    <a:cs typeface="Times New Roman" panose="02020603050405020304" pitchFamily="18" charset="0"/>
                  </a:rPr>
                  <a:t>的取值与</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sub>
                    </m:sSub>
                  </m:oMath>
                </a14:m>
                <a:r>
                  <a:rPr lang="zh-CN" altLang="en-US" sz="2000" dirty="0">
                    <a:ea typeface="宋体" panose="02010600030101010101" pitchFamily="2" charset="-122"/>
                    <a:cs typeface="Times New Roman" panose="02020603050405020304" pitchFamily="18" charset="0"/>
                  </a:rPr>
                  <a:t>无关，因此这里用</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𝑎</m:t>
                        </m:r>
                      </m:sub>
                    </m:sSub>
                  </m:oMath>
                </a14:m>
                <a:r>
                  <a:rPr lang="zh-CN" altLang="en-US" sz="2000" dirty="0">
                    <a:ea typeface="宋体" panose="02010600030101010101" pitchFamily="2" charset="-122"/>
                    <a:cs typeface="Times New Roman" panose="02020603050405020304" pitchFamily="18" charset="0"/>
                  </a:rPr>
                  <a:t>替换</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𝑏</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0</m:t>
                    </m:r>
                  </m:oMath>
                </a14:m>
                <a:r>
                  <a:rPr lang="zh-CN" altLang="en-US" sz="2000" dirty="0">
                    <a:ea typeface="宋体" panose="02010600030101010101" pitchFamily="2" charset="-122"/>
                    <a:cs typeface="Times New Roman" panose="02020603050405020304" pitchFamily="18" charset="0"/>
                  </a:rPr>
                  <a:t>，并且分子分母同时乘以</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𝑏</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𝑤</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𝑉</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w</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𝑏</m:t>
                            </m:r>
                          </m:e>
                        </m:d>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0</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得到</a:t>
                </a: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r>
                  <a:rPr lang="zh-CN" altLang="en-US" sz="2000" dirty="0">
                    <a:ea typeface="宋体" panose="02010600030101010101" pitchFamily="2" charset="-122"/>
                    <a:cs typeface="Times New Roman" panose="02020603050405020304" pitchFamily="18" charset="0"/>
                  </a:rPr>
                  <a:t>根据概率公式</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m:t>
                    </m:r>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𝑏</m:t>
                        </m:r>
                      </m:e>
                    </m:d>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m:t>
                    </m:r>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e>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𝑏</m:t>
                        </m:r>
                      </m:e>
                    </m:d>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𝑏</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r>
                  <a:rPr lang="zh-CN" altLang="en-US" sz="2000" dirty="0">
                    <a:ea typeface="宋体" panose="02010600030101010101" pitchFamily="2" charset="-122"/>
                    <a:cs typeface="Times New Roman" panose="02020603050405020304" pitchFamily="18" charset="0"/>
                  </a:rPr>
                  <a:t>因此可得</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𝑠</m:t>
                            </m:r>
                          </m:sub>
                        </m:sSub>
                      </m:e>
                    </m:d>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oMath>
                </a14:m>
                <a:r>
                  <a:rPr lang="zh-CN" altLang="en-US" sz="2000" dirty="0">
                    <a:ea typeface="宋体" panose="02010600030101010101" pitchFamily="2" charset="-122"/>
                    <a:cs typeface="Times New Roman" panose="02020603050405020304" pitchFamily="18" charset="0"/>
                  </a:rPr>
                  <a:t>恒成立。</a:t>
                </a:r>
                <a:endParaRPr lang="en-US" altLang="zh-CN" sz="2000" dirty="0">
                  <a:ea typeface="宋体" panose="02010600030101010101" pitchFamily="2" charset="-122"/>
                  <a:cs typeface="Times New Roman" panose="02020603050405020304" pitchFamily="18" charset="0"/>
                </a:endParaRPr>
              </a:p>
            </p:txBody>
          </p:sp>
        </mc:Choice>
        <mc:Fallback>
          <p:sp>
            <p:nvSpPr>
              <p:cNvPr id="9" name="矩形 8"/>
              <p:cNvSpPr>
                <a:spLocks noRot="1" noChangeAspect="1" noMove="1" noResize="1" noEditPoints="1" noAdjustHandles="1" noChangeArrowheads="1" noChangeShapeType="1" noTextEdit="1"/>
              </p:cNvSpPr>
              <p:nvPr/>
            </p:nvSpPr>
            <p:spPr bwMode="auto">
              <a:xfrm>
                <a:off x="382792" y="1020503"/>
                <a:ext cx="8459203" cy="5044266"/>
              </a:xfrm>
              <a:prstGeom prst="rect">
                <a:avLst/>
              </a:prstGeom>
              <a:blipFill rotWithShape="1">
                <a:blip r:embed="rId1"/>
                <a:stretch>
                  <a:fillRect l="-6" t="-1" r="3" b="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标题 1"/>
          <p:cNvSpPr txBox="1">
            <a:spLocks noChangeArrowheads="1"/>
          </p:cNvSpPr>
          <p:nvPr/>
        </p:nvSpPr>
        <p:spPr bwMode="auto">
          <a:xfrm>
            <a:off x="7183119" y="115888"/>
            <a:ext cx="1781493"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有向图模型</a:t>
            </a:r>
            <a:endParaRPr lang="zh-CN" altLang="en-US" sz="2400" dirty="0">
              <a:solidFill>
                <a:schemeClr val="bg1"/>
              </a:solidFill>
            </a:endParaRPr>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2" name="对象 31"/>
          <p:cNvGraphicFramePr>
            <a:graphicFrameLocks noChangeAspect="1"/>
          </p:cNvGraphicFramePr>
          <p:nvPr/>
        </p:nvGraphicFramePr>
        <p:xfrm>
          <a:off x="1974850" y="2753383"/>
          <a:ext cx="5194300" cy="1463675"/>
        </p:xfrm>
        <a:graphic>
          <a:graphicData uri="http://schemas.openxmlformats.org/presentationml/2006/ole">
            <mc:AlternateContent xmlns:mc="http://schemas.openxmlformats.org/markup-compatibility/2006">
              <mc:Choice xmlns:v="urn:schemas-microsoft-com:vml" Requires="v">
                <p:oleObj spid="_x0000_s50206" name="Equation" r:id="rId2" imgW="124358400" imgH="35356800" progId="Equation.DSMT4">
                  <p:embed/>
                </p:oleObj>
              </mc:Choice>
              <mc:Fallback>
                <p:oleObj name="Equation" r:id="rId2" imgW="124358400" imgH="35356800" progId="Equation.DSMT4">
                  <p:embed/>
                  <p:pic>
                    <p:nvPicPr>
                      <p:cNvPr id="0" name="对象 31"/>
                      <p:cNvPicPr>
                        <a:picLocks noChangeAspect="1" noChangeArrowheads="1"/>
                      </p:cNvPicPr>
                      <p:nvPr/>
                    </p:nvPicPr>
                    <p:blipFill>
                      <a:blip r:embed="rId3"/>
                      <a:srcRect/>
                      <a:stretch>
                        <a:fillRect/>
                      </a:stretch>
                    </p:blipFill>
                    <p:spPr bwMode="auto">
                      <a:xfrm>
                        <a:off x="1974850" y="2753383"/>
                        <a:ext cx="5194300" cy="1463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对象 33"/>
          <p:cNvGraphicFramePr>
            <a:graphicFrameLocks noChangeAspect="1"/>
          </p:cNvGraphicFramePr>
          <p:nvPr/>
        </p:nvGraphicFramePr>
        <p:xfrm>
          <a:off x="2435930" y="4827890"/>
          <a:ext cx="4352925" cy="706438"/>
        </p:xfrm>
        <a:graphic>
          <a:graphicData uri="http://schemas.openxmlformats.org/presentationml/2006/ole">
            <mc:AlternateContent xmlns:mc="http://schemas.openxmlformats.org/markup-compatibility/2006">
              <mc:Choice xmlns:v="urn:schemas-microsoft-com:vml" Requires="v">
                <p:oleObj spid="_x0000_s50207" name="Equation" r:id="rId4" imgW="104241600" imgH="17068800" progId="Equation.DSMT4">
                  <p:embed/>
                </p:oleObj>
              </mc:Choice>
              <mc:Fallback>
                <p:oleObj name="Equation" r:id="rId4" imgW="104241600" imgH="17068800" progId="Equation.DSMT4">
                  <p:embed/>
                  <p:pic>
                    <p:nvPicPr>
                      <p:cNvPr id="0" name="对象 33"/>
                      <p:cNvPicPr>
                        <a:picLocks noChangeAspect="1" noChangeArrowheads="1"/>
                      </p:cNvPicPr>
                      <p:nvPr/>
                    </p:nvPicPr>
                    <p:blipFill>
                      <a:blip r:embed="rId5"/>
                      <a:srcRect/>
                      <a:stretch>
                        <a:fillRect/>
                      </a:stretch>
                    </p:blipFill>
                    <p:spPr bwMode="auto">
                      <a:xfrm>
                        <a:off x="2435930" y="4827890"/>
                        <a:ext cx="4352925" cy="706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9144000" cy="836613"/>
          </a:xfrm>
          <a:prstGeom prst="rect">
            <a:avLst/>
          </a:prstGeom>
          <a:gradFill flip="none" rotWithShape="1">
            <a:gsLst>
              <a:gs pos="53000">
                <a:srgbClr val="8CA9D9"/>
              </a:gs>
              <a:gs pos="100000">
                <a:srgbClr val="BBE0E3">
                  <a:lumMod val="30000"/>
                  <a:lumOff val="70000"/>
                </a:srgbClr>
              </a:gs>
            </a:gsLst>
            <a:lin ang="10800000" scaled="1"/>
            <a:tileRect/>
          </a:gradFill>
          <a:ln w="12700" cap="flat" cmpd="sng" algn="ctr">
            <a:noFill/>
            <a:prstDash val="solid"/>
            <a:miter lim="800000"/>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8CA9D9"/>
              </a:solidFill>
              <a:effectLst/>
              <a:uLnTx/>
              <a:uFillTx/>
              <a:latin typeface="Arial" panose="020B0604020202020204"/>
              <a:ea typeface="微软雅黑" panose="020B0503020204020204" pitchFamily="34" charset="-122"/>
              <a:cs typeface="+mn-cs"/>
            </a:endParaRPr>
          </a:p>
        </p:txBody>
      </p:sp>
      <p:sp>
        <p:nvSpPr>
          <p:cNvPr id="11" name="矩形 10"/>
          <p:cNvSpPr/>
          <p:nvPr/>
        </p:nvSpPr>
        <p:spPr>
          <a:xfrm>
            <a:off x="0" y="6308725"/>
            <a:ext cx="9144000" cy="549275"/>
          </a:xfrm>
          <a:prstGeom prst="rect">
            <a:avLst/>
          </a:prstGeom>
          <a:gradFill flip="none" rotWithShape="1">
            <a:gsLst>
              <a:gs pos="53000">
                <a:srgbClr val="8CA9D9"/>
              </a:gs>
              <a:gs pos="100000">
                <a:srgbClr val="BBE0E3">
                  <a:lumMod val="30000"/>
                  <a:lumOff val="70000"/>
                </a:srgbClr>
              </a:gs>
            </a:gsLst>
            <a:lin ang="0" scaled="1"/>
            <a:tileRect/>
          </a:gradFill>
          <a:ln w="12700" cap="flat" cmpd="sng" algn="ctr">
            <a:noFill/>
            <a:prstDash val="solid"/>
            <a:miter lim="800000"/>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defRPr/>
            </a:pPr>
            <a:r>
              <a:rPr lang="zh-CN" altLang="en-US" kern="0" dirty="0">
                <a:solidFill>
                  <a:srgbClr val="FFFFFF"/>
                </a:solidFill>
                <a:latin typeface="Arial" panose="020B0604020202020204"/>
                <a:ea typeface="微软雅黑" panose="020B0503020204020204" pitchFamily="34" charset="-122"/>
              </a:rPr>
              <a:t>     </a:t>
            </a:r>
            <a:r>
              <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第四讲 概率图模型基础</a:t>
            </a:r>
            <a:endParaRPr kumimoji="0" lang="zh-CN" altLang="en-US" sz="1800" b="0" i="0" u="none" strike="noStrike" kern="0" cap="none" spc="0" normalizeH="0" baseline="0" noProof="0" dirty="0">
              <a:ln>
                <a:noFill/>
              </a:ln>
              <a:solidFill>
                <a:srgbClr val="8CA9D9"/>
              </a:solidFill>
              <a:effectLst/>
              <a:uLnTx/>
              <a:uFillTx/>
              <a:latin typeface="Arial" panose="020B0604020202020204"/>
              <a:ea typeface="微软雅黑" panose="020B0503020204020204" pitchFamily="34" charset="-122"/>
              <a:cs typeface="+mn-cs"/>
            </a:endParaRPr>
          </a:p>
        </p:txBody>
      </p:sp>
      <p:sp>
        <p:nvSpPr>
          <p:cNvPr id="10" name="标题 1"/>
          <p:cNvSpPr txBox="1">
            <a:spLocks noChangeArrowheads="1"/>
          </p:cNvSpPr>
          <p:nvPr/>
        </p:nvSpPr>
        <p:spPr bwMode="auto">
          <a:xfrm>
            <a:off x="7183119" y="115888"/>
            <a:ext cx="1781493"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有向图模型</a:t>
            </a:r>
            <a:endParaRPr lang="zh-CN" altLang="en-US" sz="2400" dirty="0">
              <a:solidFill>
                <a:schemeClr val="bg1"/>
              </a:solidFill>
            </a:endParaRPr>
          </a:p>
        </p:txBody>
      </p:sp>
      <mc:AlternateContent xmlns:mc="http://schemas.openxmlformats.org/markup-compatibility/2006">
        <mc:Choice xmlns:a14="http://schemas.microsoft.com/office/drawing/2010/main" Requires="a14">
          <p:sp>
            <p:nvSpPr>
              <p:cNvPr id="12" name="矩形 11"/>
              <p:cNvSpPr/>
              <p:nvPr/>
            </p:nvSpPr>
            <p:spPr>
              <a:xfrm>
                <a:off x="1145709" y="4128805"/>
                <a:ext cx="3061537" cy="584775"/>
              </a:xfrm>
              <a:prstGeom prst="rect">
                <a:avLst/>
              </a:prstGeom>
            </p:spPr>
            <p:txBody>
              <a:bodyPr wrap="square">
                <a:spAutoFit/>
              </a:bodyPr>
              <a:lstStyle/>
              <a:p>
                <a:pPr algn="ctr">
                  <a:spcAft>
                    <a:spcPts val="0"/>
                  </a:spcAft>
                </a:pP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图</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4-13 </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满足条件独立性</a:t>
                </a:r>
                <a14:m>
                  <m:oMath xmlns:m="http://schemas.openxmlformats.org/officeDocument/2006/math">
                    <m:r>
                      <a:rPr lang="en-US" altLang="zh-CN" sz="1600" b="0" i="1" kern="100"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600"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kern="100" smtClean="0">
                        <a:latin typeface="Cambria Math" panose="02040503050406030204" pitchFamily="18" charset="0"/>
                        <a:ea typeface="Cambria Math" panose="02040503050406030204" pitchFamily="18" charset="0"/>
                        <a:cs typeface="Times New Roman" panose="02020603050405020304" pitchFamily="18" charset="0"/>
                      </a:rPr>
                      <m:t>𝐵</m:t>
                    </m:r>
                    <m:r>
                      <a:rPr lang="en-US" altLang="zh-CN" sz="1600"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kern="100" smtClean="0">
                        <a:latin typeface="Cambria Math" panose="02040503050406030204" pitchFamily="18" charset="0"/>
                        <a:ea typeface="Cambria Math" panose="02040503050406030204" pitchFamily="18" charset="0"/>
                        <a:cs typeface="Times New Roman" panose="02020603050405020304" pitchFamily="18" charset="0"/>
                      </a:rPr>
                      <m:t>𝐶</m:t>
                    </m:r>
                  </m:oMath>
                </a14:m>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的无向图模型示例</a:t>
                </a:r>
                <a:endParaRPr lang="zh-CN" altLang="zh-CN" sz="1600" kern="100" dirty="0">
                  <a:latin typeface="宋体" panose="02010600030101010101" pitchFamily="2" charset="-122"/>
                  <a:ea typeface="宋体" panose="02010600030101010101" pitchFamily="2" charset="-122"/>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1145709" y="4128805"/>
                <a:ext cx="3061537" cy="584775"/>
              </a:xfrm>
              <a:prstGeom prst="rect">
                <a:avLst/>
              </a:prstGeom>
              <a:blipFill rotWithShape="1">
                <a:blip r:embed="rId1"/>
                <a:stretch>
                  <a:fillRect l="-6" t="-6" r="12" b="104"/>
                </a:stretch>
              </a:blipFill>
            </p:spPr>
            <p:txBody>
              <a:bodyPr/>
              <a:lstStyle/>
              <a:p>
                <a:r>
                  <a:rPr lang="zh-CN" altLang="en-US">
                    <a:noFill/>
                  </a:rPr>
                  <a:t> </a:t>
                </a:r>
              </a:p>
            </p:txBody>
          </p:sp>
        </mc:Fallback>
      </mc:AlternateContent>
      <p:pic>
        <p:nvPicPr>
          <p:cNvPr id="14" name="图片 13"/>
          <p:cNvPicPr/>
          <p:nvPr/>
        </p:nvPicPr>
        <p:blipFill>
          <a:blip r:embed="rId2">
            <a:extLst>
              <a:ext uri="{28A0092B-C50C-407E-A947-70E740481C1C}">
                <a14:useLocalDpi xmlns:a14="http://schemas.microsoft.com/office/drawing/2010/main" val="0"/>
              </a:ext>
            </a:extLst>
          </a:blip>
          <a:stretch>
            <a:fillRect/>
          </a:stretch>
        </p:blipFill>
        <p:spPr>
          <a:xfrm>
            <a:off x="885811" y="1732950"/>
            <a:ext cx="3599815" cy="2395855"/>
          </a:xfrm>
          <a:prstGeom prst="rect">
            <a:avLst/>
          </a:prstGeom>
        </p:spPr>
      </p:pic>
      <p:pic>
        <p:nvPicPr>
          <p:cNvPr id="16" name="图片 15"/>
          <p:cNvPicPr/>
          <p:nvPr/>
        </p:nvPicPr>
        <p:blipFill>
          <a:blip r:embed="rId3" cstate="print">
            <a:extLst>
              <a:ext uri="{28A0092B-C50C-407E-A947-70E740481C1C}">
                <a14:useLocalDpi xmlns:a14="http://schemas.microsoft.com/office/drawing/2010/main" val="0"/>
              </a:ext>
            </a:extLst>
          </a:blip>
          <a:stretch>
            <a:fillRect/>
          </a:stretch>
        </p:blipFill>
        <p:spPr>
          <a:xfrm>
            <a:off x="5468181" y="2051913"/>
            <a:ext cx="3223895" cy="1765300"/>
          </a:xfrm>
          <a:prstGeom prst="rect">
            <a:avLst/>
          </a:prstGeom>
        </p:spPr>
      </p:pic>
      <mc:AlternateContent xmlns:mc="http://schemas.openxmlformats.org/markup-compatibility/2006">
        <mc:Choice xmlns:a14="http://schemas.microsoft.com/office/drawing/2010/main" Requires="a14">
          <p:sp>
            <p:nvSpPr>
              <p:cNvPr id="23" name="矩形 22"/>
              <p:cNvSpPr/>
              <p:nvPr/>
            </p:nvSpPr>
            <p:spPr>
              <a:xfrm>
                <a:off x="4567806" y="4072083"/>
                <a:ext cx="4572000" cy="830997"/>
              </a:xfrm>
              <a:prstGeom prst="rect">
                <a:avLst/>
              </a:prstGeom>
            </p:spPr>
            <p:txBody>
              <a:bodyPr>
                <a:spAutoFit/>
              </a:bodyPr>
              <a:lstStyle/>
              <a:p>
                <a:pPr algn="ctr"/>
                <a:r>
                  <a:rPr lang="zh-CN" altLang="en-US" sz="1600" dirty="0">
                    <a:latin typeface="宋体" panose="02010600030101010101" pitchFamily="2" charset="-122"/>
                    <a:ea typeface="宋体" panose="02010600030101010101" pitchFamily="2" charset="-122"/>
                  </a:rPr>
                  <a:t>图</a:t>
                </a:r>
                <a:r>
                  <a:rPr lang="en-US" altLang="zh-CN" sz="1600" dirty="0">
                    <a:latin typeface="宋体" panose="02010600030101010101" pitchFamily="2" charset="-122"/>
                    <a:ea typeface="宋体" panose="02010600030101010101" pitchFamily="2" charset="-122"/>
                  </a:rPr>
                  <a:t>4-14 </a:t>
                </a:r>
                <a:r>
                  <a:rPr lang="zh-CN" altLang="en-US" sz="1600" dirty="0">
                    <a:latin typeface="宋体" panose="02010600030101010101" pitchFamily="2" charset="-122"/>
                    <a:ea typeface="宋体" panose="02010600030101010101" pitchFamily="2" charset="-122"/>
                  </a:rPr>
                  <a:t>无向图模型的马尔可夫毯示例</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（节点</a:t>
                </a:r>
                <a14:m>
                  <m:oMath xmlns:m="http://schemas.openxmlformats.org/officeDocument/2006/math">
                    <m:r>
                      <a:rPr lang="en-US" altLang="zh-CN" sz="1600" b="0" i="1" smtClean="0">
                        <a:latin typeface="Cambria Math" panose="02040503050406030204" pitchFamily="18" charset="0"/>
                        <a:ea typeface="宋体" panose="02010600030101010101" pitchFamily="2" charset="-122"/>
                      </a:rPr>
                      <m:t>𝑇</m:t>
                    </m:r>
                  </m:oMath>
                </a14:m>
                <a:r>
                  <a:rPr lang="zh-CN" altLang="en-US" sz="1600" dirty="0">
                    <a:latin typeface="宋体" panose="02010600030101010101" pitchFamily="2" charset="-122"/>
                    <a:ea typeface="宋体" panose="02010600030101010101" pitchFamily="2" charset="-122"/>
                  </a:rPr>
                  <a:t>周围的四个纹理填充的节点构成了节点</a:t>
                </a:r>
                <a14:m>
                  <m:oMath xmlns:m="http://schemas.openxmlformats.org/officeDocument/2006/math">
                    <m:r>
                      <a:rPr lang="en-US" altLang="zh-CN" sz="1600" i="1">
                        <a:latin typeface="Cambria Math" panose="02040503050406030204" pitchFamily="18" charset="0"/>
                        <a:ea typeface="宋体" panose="02010600030101010101" pitchFamily="2" charset="-122"/>
                      </a:rPr>
                      <m:t>𝑇</m:t>
                    </m:r>
                  </m:oMath>
                </a14:m>
                <a:r>
                  <a:rPr lang="zh-CN" altLang="en-US" sz="1600" dirty="0">
                    <a:latin typeface="宋体" panose="02010600030101010101" pitchFamily="2" charset="-122"/>
                    <a:ea typeface="宋体" panose="02010600030101010101" pitchFamily="2" charset="-122"/>
                  </a:rPr>
                  <a:t>的马尔可夫毯）</a:t>
                </a:r>
                <a:endParaRPr lang="zh-CN" altLang="en-US" sz="1600" dirty="0">
                  <a:latin typeface="宋体" panose="02010600030101010101" pitchFamily="2" charset="-122"/>
                  <a:ea typeface="宋体" panose="02010600030101010101" pitchFamily="2" charset="-122"/>
                </a:endParaRPr>
              </a:p>
            </p:txBody>
          </p:sp>
        </mc:Choice>
        <mc:Fallback>
          <p:sp>
            <p:nvSpPr>
              <p:cNvPr id="23" name="矩形 22"/>
              <p:cNvSpPr>
                <a:spLocks noRot="1" noChangeAspect="1" noMove="1" noResize="1" noEditPoints="1" noAdjustHandles="1" noChangeArrowheads="1" noChangeShapeType="1" noTextEdit="1"/>
              </p:cNvSpPr>
              <p:nvPr/>
            </p:nvSpPr>
            <p:spPr>
              <a:xfrm>
                <a:off x="4567806" y="4072083"/>
                <a:ext cx="4572000" cy="830997"/>
              </a:xfrm>
              <a:prstGeom prst="rect">
                <a:avLst/>
              </a:prstGeom>
              <a:blipFill rotWithShape="1">
                <a:blip r:embed="rId4"/>
                <a:stretch>
                  <a:fillRect l="-5" t="-56" r="5" b="29"/>
                </a:stretch>
              </a:blipFill>
            </p:spPr>
            <p:txBody>
              <a:bodyPr/>
              <a:lstStyle/>
              <a:p>
                <a:r>
                  <a:rPr lang="zh-CN" altLang="en-US">
                    <a:noFill/>
                  </a:rPr>
                  <a:t> </a:t>
                </a:r>
              </a:p>
            </p:txBody>
          </p:sp>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素材G"/>
          <p:cNvPicPr>
            <a:picLocks noChangeAspect="1"/>
          </p:cNvPicPr>
          <p:nvPr/>
        </p:nvPicPr>
        <p:blipFill>
          <a:blip r:embed="rId1"/>
          <a:stretch>
            <a:fillRect/>
          </a:stretch>
        </p:blipFill>
        <p:spPr>
          <a:xfrm>
            <a:off x="31759" y="59395"/>
            <a:ext cx="3154228" cy="708447"/>
          </a:xfrm>
          <a:prstGeom prst="rect">
            <a:avLst/>
          </a:prstGeom>
        </p:spPr>
      </p:pic>
      <p:sp>
        <p:nvSpPr>
          <p:cNvPr id="11" name="矩形 10"/>
          <p:cNvSpPr/>
          <p:nvPr/>
        </p:nvSpPr>
        <p:spPr>
          <a:xfrm>
            <a:off x="102879" y="1130317"/>
            <a:ext cx="9112241" cy="461665"/>
          </a:xfrm>
          <a:prstGeom prst="rect">
            <a:avLst/>
          </a:prstGeom>
        </p:spPr>
        <p:txBody>
          <a:bodyPr wrap="square">
            <a:spAutoFit/>
          </a:bodyPr>
          <a:lstStyle/>
          <a:p>
            <a:r>
              <a:rPr lang="zh-CN" altLang="en-US" sz="2400" dirty="0">
                <a:ea typeface="宋体" panose="02010600030101010101" pitchFamily="2" charset="-122"/>
                <a:cs typeface="Times New Roman" panose="02020603050405020304" pitchFamily="18" charset="0"/>
              </a:rPr>
              <a:t>常见的无向图模型</a:t>
            </a:r>
            <a:endParaRPr lang="en-US" altLang="zh-CN" sz="2400" dirty="0">
              <a:ea typeface="宋体" panose="02010600030101010101" pitchFamily="2" charset="-122"/>
              <a:cs typeface="Times New Roman" panose="02020603050405020304" pitchFamily="18" charset="0"/>
            </a:endParaRPr>
          </a:p>
        </p:txBody>
      </p:sp>
      <p:sp>
        <p:nvSpPr>
          <p:cNvPr id="13" name="矩形 12"/>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pic>
        <p:nvPicPr>
          <p:cNvPr id="10" name="图片 9"/>
          <p:cNvPicPr>
            <a:picLocks noChangeAspect="1"/>
          </p:cNvPicPr>
          <p:nvPr/>
        </p:nvPicPr>
        <p:blipFill>
          <a:blip r:embed="rId2"/>
          <a:stretch>
            <a:fillRect/>
          </a:stretch>
        </p:blipFill>
        <p:spPr>
          <a:xfrm>
            <a:off x="1585500" y="2353939"/>
            <a:ext cx="5972999" cy="16440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3" name="矩形 2"/>
          <p:cNvSpPr/>
          <p:nvPr/>
        </p:nvSpPr>
        <p:spPr>
          <a:xfrm>
            <a:off x="0" y="1148499"/>
            <a:ext cx="9080487" cy="1569660"/>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什么是概率图模型</a:t>
            </a:r>
            <a:endParaRPr lang="en-US" altLang="zh-CN" sz="2400" dirty="0">
              <a:latin typeface="宋体" panose="02010600030101010101" pitchFamily="2" charset="-122"/>
              <a:ea typeface="宋体" panose="02010600030101010101" pitchFamily="2" charset="-122"/>
            </a:endParaRPr>
          </a:p>
          <a:p>
            <a:r>
              <a:rPr lang="zh-CN" altLang="en-US" sz="2400" b="1" dirty="0">
                <a:solidFill>
                  <a:srgbClr val="FF0000"/>
                </a:solidFill>
                <a:latin typeface="宋体" panose="02010600030101010101" pitchFamily="2" charset="-122"/>
                <a:ea typeface="宋体" panose="02010600030101010101" pitchFamily="2" charset="-122"/>
              </a:rPr>
              <a:t>概率论</a:t>
            </a:r>
            <a:r>
              <a:rPr lang="zh-CN" altLang="en-US" sz="2400" dirty="0">
                <a:latin typeface="宋体" panose="02010600030101010101" pitchFamily="2" charset="-122"/>
                <a:ea typeface="宋体" panose="02010600030101010101" pitchFamily="2" charset="-122"/>
              </a:rPr>
              <a:t>与</a:t>
            </a:r>
            <a:r>
              <a:rPr lang="zh-CN" altLang="en-US" sz="2400" b="1" dirty="0">
                <a:solidFill>
                  <a:srgbClr val="FF0000"/>
                </a:solidFill>
                <a:latin typeface="宋体" panose="02010600030101010101" pitchFamily="2" charset="-122"/>
                <a:ea typeface="宋体" panose="02010600030101010101" pitchFamily="2" charset="-122"/>
              </a:rPr>
              <a:t>图论</a:t>
            </a:r>
            <a:r>
              <a:rPr lang="zh-CN" altLang="en-US" sz="2400" dirty="0">
                <a:latin typeface="宋体" panose="02010600030101010101" pitchFamily="2" charset="-122"/>
                <a:ea typeface="宋体" panose="02010600030101010101" pitchFamily="2" charset="-122"/>
              </a:rPr>
              <a:t>相结合的产物，为统计推理和学习提供了一个统一的灵活框架</a:t>
            </a: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sp>
        <p:nvSpPr>
          <p:cNvPr id="5" name="矩形 4"/>
          <p:cNvSpPr/>
          <p:nvPr/>
        </p:nvSpPr>
        <p:spPr>
          <a:xfrm>
            <a:off x="1311662" y="2507778"/>
            <a:ext cx="1112805" cy="461665"/>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rPr>
              <a:t>无向图</a:t>
            </a:r>
            <a:endParaRPr lang="en-US" altLang="zh-CN" sz="2400" b="1" dirty="0">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a:blip r:embed="rId2"/>
          <a:stretch>
            <a:fillRect/>
          </a:stretch>
        </p:blipFill>
        <p:spPr>
          <a:xfrm>
            <a:off x="0" y="2969443"/>
            <a:ext cx="4415692" cy="3699789"/>
          </a:xfrm>
          <a:prstGeom prst="rect">
            <a:avLst/>
          </a:prstGeom>
        </p:spPr>
      </p:pic>
      <p:cxnSp>
        <p:nvCxnSpPr>
          <p:cNvPr id="10" name="直接箭头连接符 9"/>
          <p:cNvCxnSpPr/>
          <p:nvPr/>
        </p:nvCxnSpPr>
        <p:spPr>
          <a:xfrm flipH="1">
            <a:off x="2488676" y="2824697"/>
            <a:ext cx="471340" cy="733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050577" y="4038530"/>
            <a:ext cx="942953" cy="461665"/>
          </a:xfrm>
          <a:prstGeom prst="rect">
            <a:avLst/>
          </a:prstGeom>
          <a:noFill/>
        </p:spPr>
        <p:txBody>
          <a:bodyPr wrap="square" rtlCol="0">
            <a:spAutoFit/>
          </a:bodyPr>
          <a:lstStyle/>
          <a:p>
            <a:r>
              <a:rPr lang="zh-CN" altLang="en-US" sz="2400" dirty="0"/>
              <a:t>边</a:t>
            </a:r>
            <a:endParaRPr lang="zh-CN" altLang="en-US" sz="2400" dirty="0"/>
          </a:p>
        </p:txBody>
      </p:sp>
      <p:sp>
        <p:nvSpPr>
          <p:cNvPr id="8" name="文本框 7"/>
          <p:cNvSpPr txBox="1"/>
          <p:nvPr/>
        </p:nvSpPr>
        <p:spPr>
          <a:xfrm>
            <a:off x="3050576" y="2256494"/>
            <a:ext cx="1365115" cy="646331"/>
          </a:xfrm>
          <a:prstGeom prst="rect">
            <a:avLst/>
          </a:prstGeom>
          <a:noFill/>
        </p:spPr>
        <p:txBody>
          <a:bodyPr wrap="square" rtlCol="0">
            <a:spAutoFit/>
          </a:bodyPr>
          <a:lstStyle/>
          <a:p>
            <a:r>
              <a:rPr lang="zh-CN" altLang="en-US" dirty="0"/>
              <a:t>有边无方向，两边均可走</a:t>
            </a:r>
            <a:endParaRPr lang="zh-CN" altLang="en-US" dirty="0"/>
          </a:p>
        </p:txBody>
      </p:sp>
      <p:pic>
        <p:nvPicPr>
          <p:cNvPr id="15" name="图片 14"/>
          <p:cNvPicPr>
            <a:picLocks noChangeAspect="1"/>
          </p:cNvPicPr>
          <p:nvPr/>
        </p:nvPicPr>
        <p:blipFill>
          <a:blip r:embed="rId3"/>
          <a:stretch>
            <a:fillRect/>
          </a:stretch>
        </p:blipFill>
        <p:spPr>
          <a:xfrm>
            <a:off x="4781362" y="2902825"/>
            <a:ext cx="4246009" cy="3398018"/>
          </a:xfrm>
          <a:prstGeom prst="rect">
            <a:avLst/>
          </a:prstGeom>
        </p:spPr>
      </p:pic>
      <p:sp>
        <p:nvSpPr>
          <p:cNvPr id="16" name="矩形 15"/>
          <p:cNvSpPr/>
          <p:nvPr/>
        </p:nvSpPr>
        <p:spPr>
          <a:xfrm>
            <a:off x="6347965" y="2507778"/>
            <a:ext cx="1112805" cy="461665"/>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rPr>
              <a:t>有向图</a:t>
            </a:r>
            <a:endParaRPr lang="en-US" altLang="zh-CN" sz="2400" b="1" dirty="0">
              <a:latin typeface="宋体" panose="02010600030101010101" pitchFamily="2" charset="-122"/>
              <a:ea typeface="宋体" panose="02010600030101010101" pitchFamily="2" charset="-122"/>
            </a:endParaRPr>
          </a:p>
        </p:txBody>
      </p:sp>
      <p:sp>
        <p:nvSpPr>
          <p:cNvPr id="17" name="文本框 16"/>
          <p:cNvSpPr txBox="1"/>
          <p:nvPr/>
        </p:nvSpPr>
        <p:spPr>
          <a:xfrm>
            <a:off x="3993530" y="5721130"/>
            <a:ext cx="1365115" cy="646331"/>
          </a:xfrm>
          <a:prstGeom prst="rect">
            <a:avLst/>
          </a:prstGeom>
          <a:noFill/>
        </p:spPr>
        <p:txBody>
          <a:bodyPr wrap="square" rtlCol="0">
            <a:spAutoFit/>
          </a:bodyPr>
          <a:lstStyle/>
          <a:p>
            <a:r>
              <a:rPr lang="zh-CN" altLang="en-US" dirty="0"/>
              <a:t>有边有方向，只有一条路</a:t>
            </a:r>
            <a:endParaRPr lang="zh-CN" altLang="en-US" dirty="0"/>
          </a:p>
        </p:txBody>
      </p:sp>
      <p:cxnSp>
        <p:nvCxnSpPr>
          <p:cNvPr id="19" name="直接箭头连接符 18"/>
          <p:cNvCxnSpPr/>
          <p:nvPr/>
        </p:nvCxnSpPr>
        <p:spPr>
          <a:xfrm flipV="1">
            <a:off x="4901938" y="5141775"/>
            <a:ext cx="533383" cy="56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5054338" y="5294175"/>
            <a:ext cx="533383" cy="56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a:spLocks noChangeArrowheads="1"/>
              </p:cNvSpPr>
              <p:nvPr/>
            </p:nvSpPr>
            <p:spPr bwMode="auto">
              <a:xfrm>
                <a:off x="255420" y="1376398"/>
                <a:ext cx="8084520"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b="1" dirty="0">
                    <a:latin typeface="微软雅黑" panose="020B0503020204020204" pitchFamily="34" charset="-122"/>
                    <a:cs typeface="Times New Roman" panose="02020603050405020304" pitchFamily="18" charset="0"/>
                  </a:rPr>
                  <a:t>对数线性模型</a:t>
                </a:r>
                <a:endParaRPr lang="en-US" altLang="zh-CN" sz="2000" b="1" dirty="0">
                  <a:latin typeface="微软雅黑" panose="020B0503020204020204" pitchFamily="34"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势能函数一般定义为</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其中函数</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1" i="0" smtClean="0">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为定义在</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1">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𝑐</m:t>
                        </m:r>
                      </m:sub>
                    </m:sSub>
                  </m:oMath>
                </a14:m>
                <a:r>
                  <a:rPr lang="zh-CN" altLang="en-US" sz="2000" dirty="0">
                    <a:ea typeface="宋体" panose="02010600030101010101" pitchFamily="2" charset="-122"/>
                    <a:cs typeface="Times New Roman" panose="02020603050405020304" pitchFamily="18" charset="0"/>
                  </a:rPr>
                  <a:t>上的特征向量，</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sub>
                    </m:sSub>
                  </m:oMath>
                </a14:m>
                <a:r>
                  <a:rPr lang="zh-CN" altLang="en-US" sz="2000" dirty="0">
                    <a:ea typeface="宋体" panose="02010600030101010101" pitchFamily="2" charset="-122"/>
                    <a:cs typeface="Times New Roman" panose="02020603050405020304" pitchFamily="18" charset="0"/>
                  </a:rPr>
                  <a:t>为权重向量。这样联合概率分布的对数形式为</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其中</a:t>
                </a:r>
                <a14:m>
                  <m:oMath xmlns:m="http://schemas.openxmlformats.org/officeDocument/2006/math">
                    <m:r>
                      <a:rPr lang="en-US" altLang="zh-CN" sz="2000" b="1" i="0" smtClean="0">
                        <a:latin typeface="Cambria Math" panose="02040503050406030204" pitchFamily="18" charset="0"/>
                        <a:ea typeface="宋体" panose="02010600030101010101" pitchFamily="2" charset="-122"/>
                        <a:cs typeface="Times New Roman" panose="02020603050405020304" pitchFamily="18" charset="0"/>
                      </a:rPr>
                      <m:t>𝛉</m:t>
                    </m:r>
                  </m:oMath>
                </a14:m>
                <a:r>
                  <a:rPr lang="zh-CN" altLang="en-US" sz="2000" dirty="0">
                    <a:ea typeface="宋体" panose="02010600030101010101" pitchFamily="2" charset="-122"/>
                    <a:cs typeface="Times New Roman" panose="02020603050405020304" pitchFamily="18" charset="0"/>
                  </a:rPr>
                  <a:t>代表所有势能函数中的参数</a:t>
                </a:r>
                <a14:m>
                  <m:oMath xmlns:m="http://schemas.openxmlformats.org/officeDocument/2006/math">
                    <m:r>
                      <a:rPr lang="en-US" altLang="zh-CN" sz="2000" b="0" i="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。这种形式的无向图模型也称为对数线性模型或最大熵模型。如果用对数线性模型来建模条件概率分布</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0" smtClean="0">
                        <a:latin typeface="Cambria Math" panose="02040503050406030204" pitchFamily="18" charset="0"/>
                        <a:ea typeface="宋体" panose="02010600030101010101" pitchFamily="2" charset="-122"/>
                        <a:cs typeface="Times New Roman" panose="02020603050405020304" pitchFamily="18" charset="0"/>
                      </a:rPr>
                      <m:t>𝐲</m:t>
                    </m:r>
                    <m:r>
                      <a:rPr lang="en-US" altLang="zh-CN" sz="2000" b="1"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0" smtClean="0">
                        <a:latin typeface="Cambria Math" panose="02040503050406030204" pitchFamily="18" charset="0"/>
                        <a:ea typeface="宋体" panose="02010600030101010101" pitchFamily="2" charset="-122"/>
                        <a:cs typeface="Times New Roman" panose="02020603050405020304" pitchFamily="18" charset="0"/>
                      </a:rPr>
                      <m:t>𝐱</m:t>
                    </m:r>
                    <m:r>
                      <a:rPr lang="en-US" altLang="zh-CN" sz="2000" b="0" i="0"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，那么带有参数的条件概率分布表示</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a:latin typeface="Cambria Math" panose="02040503050406030204" pitchFamily="18" charset="0"/>
                        <a:ea typeface="宋体" panose="02010600030101010101" pitchFamily="2" charset="-122"/>
                        <a:cs typeface="Times New Roman" panose="02020603050405020304" pitchFamily="18" charset="0"/>
                      </a:rPr>
                      <m:t>(</m:t>
                    </m:r>
                    <m:r>
                      <a:rPr lang="en-US" altLang="zh-CN" sz="2000" b="1">
                        <a:latin typeface="Cambria Math" panose="02040503050406030204" pitchFamily="18" charset="0"/>
                        <a:ea typeface="宋体" panose="02010600030101010101" pitchFamily="2" charset="-122"/>
                        <a:cs typeface="Times New Roman" panose="02020603050405020304" pitchFamily="18" charset="0"/>
                      </a:rPr>
                      <m:t>𝐲</m:t>
                    </m:r>
                    <m:r>
                      <a:rPr lang="en-US" altLang="zh-CN" sz="2000" b="1">
                        <a:latin typeface="Cambria Math" panose="02040503050406030204" pitchFamily="18" charset="0"/>
                        <a:ea typeface="宋体" panose="02010600030101010101" pitchFamily="2" charset="-122"/>
                        <a:cs typeface="Times New Roman" panose="02020603050405020304" pitchFamily="18" charset="0"/>
                      </a:rPr>
                      <m:t>|</m:t>
                    </m:r>
                    <m:r>
                      <a:rPr lang="en-US" altLang="zh-CN" sz="2000" b="1">
                        <a:latin typeface="Cambria Math" panose="02040503050406030204" pitchFamily="18" charset="0"/>
                        <a:ea typeface="宋体" panose="02010600030101010101" pitchFamily="2" charset="-122"/>
                        <a:cs typeface="Times New Roman" panose="02020603050405020304" pitchFamily="18" charset="0"/>
                      </a:rPr>
                      <m:t>𝐱</m:t>
                    </m:r>
                    <m:r>
                      <a:rPr lang="en-US" altLang="zh-CN" sz="20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0" smtClean="0">
                        <a:latin typeface="Cambria Math" panose="02040503050406030204" pitchFamily="18" charset="0"/>
                        <a:ea typeface="宋体" panose="02010600030101010101" pitchFamily="2" charset="-122"/>
                        <a:cs typeface="Times New Roman" panose="02020603050405020304" pitchFamily="18" charset="0"/>
                      </a:rPr>
                      <m:t>𝛉</m:t>
                    </m:r>
                    <m:r>
                      <a:rPr lang="en-US" altLang="zh-CN" sz="200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为</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其中</a:t>
                </a:r>
                <a:endParaRPr lang="en-US" altLang="zh-CN" sz="2000" dirty="0">
                  <a:ea typeface="宋体" panose="02010600030101010101" pitchFamily="2" charset="-122"/>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bwMode="auto">
              <a:xfrm>
                <a:off x="255420" y="1376398"/>
                <a:ext cx="8084520" cy="4708981"/>
              </a:xfrm>
              <a:prstGeom prst="rect">
                <a:avLst/>
              </a:prstGeom>
              <a:blipFill rotWithShape="1">
                <a:blip r:embed="rId1"/>
                <a:stretch>
                  <a:fillRect l="-2" t="-7" r="6" b="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3" name="对象 2"/>
          <p:cNvGraphicFramePr>
            <a:graphicFrameLocks noChangeAspect="1"/>
          </p:cNvGraphicFramePr>
          <p:nvPr/>
        </p:nvGraphicFramePr>
        <p:xfrm>
          <a:off x="2891949" y="2054832"/>
          <a:ext cx="2811462" cy="415925"/>
        </p:xfrm>
        <a:graphic>
          <a:graphicData uri="http://schemas.openxmlformats.org/presentationml/2006/ole">
            <mc:AlternateContent xmlns:mc="http://schemas.openxmlformats.org/markup-compatibility/2006">
              <mc:Choice xmlns:v="urn:schemas-microsoft-com:vml" Requires="v">
                <p:oleObj spid="_x0000_s51258" name="Equation" r:id="rId2" imgW="66751200" imgH="9144000" progId="Equation.DSMT4">
                  <p:embed/>
                </p:oleObj>
              </mc:Choice>
              <mc:Fallback>
                <p:oleObj name="Equation" r:id="rId2" imgW="66751200" imgH="9144000" progId="Equation.DSMT4">
                  <p:embed/>
                  <p:pic>
                    <p:nvPicPr>
                      <p:cNvPr id="0" name="对象 7"/>
                      <p:cNvPicPr>
                        <a:picLocks noChangeAspect="1" noChangeArrowheads="1"/>
                      </p:cNvPicPr>
                      <p:nvPr/>
                    </p:nvPicPr>
                    <p:blipFill>
                      <a:blip r:embed="rId3"/>
                      <a:srcRect/>
                      <a:stretch>
                        <a:fillRect/>
                      </a:stretch>
                    </p:blipFill>
                    <p:spPr bwMode="auto">
                      <a:xfrm>
                        <a:off x="2891949" y="2054832"/>
                        <a:ext cx="2811462"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nvGraphicFramePr>
        <p:xfrm>
          <a:off x="2614136" y="3241388"/>
          <a:ext cx="3367087" cy="436563"/>
        </p:xfrm>
        <a:graphic>
          <a:graphicData uri="http://schemas.openxmlformats.org/presentationml/2006/ole">
            <mc:AlternateContent xmlns:mc="http://schemas.openxmlformats.org/markup-compatibility/2006">
              <mc:Choice xmlns:v="urn:schemas-microsoft-com:vml" Requires="v">
                <p:oleObj spid="_x0000_s51259" name="Equation" r:id="rId4" imgW="79857600" imgH="9448800" progId="Equation.DSMT4">
                  <p:embed/>
                </p:oleObj>
              </mc:Choice>
              <mc:Fallback>
                <p:oleObj name="Equation" r:id="rId4" imgW="79857600" imgH="9448800" progId="Equation.DSMT4">
                  <p:embed/>
                  <p:pic>
                    <p:nvPicPr>
                      <p:cNvPr id="0" name="对象 22"/>
                      <p:cNvPicPr>
                        <a:picLocks noChangeAspect="1" noChangeArrowheads="1"/>
                      </p:cNvPicPr>
                      <p:nvPr/>
                    </p:nvPicPr>
                    <p:blipFill>
                      <a:blip r:embed="rId5"/>
                      <a:srcRect/>
                      <a:stretch>
                        <a:fillRect/>
                      </a:stretch>
                    </p:blipFill>
                    <p:spPr bwMode="auto">
                      <a:xfrm>
                        <a:off x="2614136" y="3241388"/>
                        <a:ext cx="3367087"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nvGraphicFramePr>
        <p:xfrm>
          <a:off x="2481579" y="4834781"/>
          <a:ext cx="3632200" cy="750888"/>
        </p:xfrm>
        <a:graphic>
          <a:graphicData uri="http://schemas.openxmlformats.org/presentationml/2006/ole">
            <mc:AlternateContent xmlns:mc="http://schemas.openxmlformats.org/markup-compatibility/2006">
              <mc:Choice xmlns:v="urn:schemas-microsoft-com:vml" Requires="v">
                <p:oleObj spid="_x0000_s51260" name="Equation" r:id="rId6" imgW="87172800" imgH="15849600" progId="Equation.DSMT4">
                  <p:embed/>
                </p:oleObj>
              </mc:Choice>
              <mc:Fallback>
                <p:oleObj name="Equation" r:id="rId6" imgW="87172800" imgH="15849600" progId="Equation.DSMT4">
                  <p:embed/>
                  <p:pic>
                    <p:nvPicPr>
                      <p:cNvPr id="0" name="对象 35"/>
                      <p:cNvPicPr>
                        <a:picLocks noChangeAspect="1" noChangeArrowheads="1"/>
                      </p:cNvPicPr>
                      <p:nvPr/>
                    </p:nvPicPr>
                    <p:blipFill>
                      <a:blip r:embed="rId7"/>
                      <a:srcRect/>
                      <a:stretch>
                        <a:fillRect/>
                      </a:stretch>
                    </p:blipFill>
                    <p:spPr bwMode="auto">
                      <a:xfrm>
                        <a:off x="2481579" y="4834781"/>
                        <a:ext cx="3632200" cy="750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nvGraphicFramePr>
        <p:xfrm>
          <a:off x="851581" y="5697292"/>
          <a:ext cx="2849563" cy="358775"/>
        </p:xfrm>
        <a:graphic>
          <a:graphicData uri="http://schemas.openxmlformats.org/presentationml/2006/ole">
            <mc:AlternateContent xmlns:mc="http://schemas.openxmlformats.org/markup-compatibility/2006">
              <mc:Choice xmlns:v="urn:schemas-microsoft-com:vml" Requires="v">
                <p:oleObj spid="_x0000_s51261" name="Equation" r:id="rId8" imgW="66751200" imgH="8534400" progId="Equation.DSMT4">
                  <p:embed/>
                </p:oleObj>
              </mc:Choice>
              <mc:Fallback>
                <p:oleObj name="Equation" r:id="rId8" imgW="66751200" imgH="8534400" progId="Equation.DSMT4">
                  <p:embed/>
                  <p:pic>
                    <p:nvPicPr>
                      <p:cNvPr id="0" name="对象 37"/>
                      <p:cNvPicPr>
                        <a:picLocks noChangeAspect="1" noChangeArrowheads="1"/>
                      </p:cNvPicPr>
                      <p:nvPr/>
                    </p:nvPicPr>
                    <p:blipFill>
                      <a:blip r:embed="rId9"/>
                      <a:srcRect/>
                      <a:stretch>
                        <a:fillRect/>
                      </a:stretch>
                    </p:blipFill>
                    <p:spPr bwMode="auto">
                      <a:xfrm>
                        <a:off x="851581" y="5697292"/>
                        <a:ext cx="2849563"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图片 6" descr="素材G"/>
          <p:cNvPicPr>
            <a:picLocks noChangeAspect="1"/>
          </p:cNvPicPr>
          <p:nvPr/>
        </p:nvPicPr>
        <p:blipFill>
          <a:blip r:embed="rId10"/>
          <a:stretch>
            <a:fillRect/>
          </a:stretch>
        </p:blipFill>
        <p:spPr>
          <a:xfrm>
            <a:off x="31759" y="59395"/>
            <a:ext cx="3154228" cy="708447"/>
          </a:xfrm>
          <a:prstGeom prst="rect">
            <a:avLst/>
          </a:prstGeom>
        </p:spPr>
      </p:pic>
      <p:sp>
        <p:nvSpPr>
          <p:cNvPr id="8" name="矩形 7"/>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a:spLocks noChangeArrowheads="1"/>
              </p:cNvSpPr>
              <p:nvPr/>
            </p:nvSpPr>
            <p:spPr bwMode="auto">
              <a:xfrm>
                <a:off x="255420" y="1376398"/>
                <a:ext cx="8084520"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b="1" dirty="0">
                    <a:latin typeface="微软雅黑" panose="020B0503020204020204" pitchFamily="34" charset="-122"/>
                    <a:cs typeface="Times New Roman" panose="02020603050405020304" pitchFamily="18" charset="0"/>
                  </a:rPr>
                  <a:t>对数线性模型</a:t>
                </a:r>
                <a:endParaRPr lang="en-US" altLang="zh-CN" sz="2000" b="1" dirty="0">
                  <a:latin typeface="微软雅黑" panose="020B0503020204020204" pitchFamily="34"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势能函数一般定义为</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其中函数</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1" i="0" smtClean="0">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为定义在</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1">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𝑐</m:t>
                        </m:r>
                      </m:sub>
                    </m:sSub>
                  </m:oMath>
                </a14:m>
                <a:r>
                  <a:rPr lang="zh-CN" altLang="en-US" sz="2000" dirty="0">
                    <a:ea typeface="宋体" panose="02010600030101010101" pitchFamily="2" charset="-122"/>
                    <a:cs typeface="Times New Roman" panose="02020603050405020304" pitchFamily="18" charset="0"/>
                  </a:rPr>
                  <a:t>上的特征向量，</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sub>
                    </m:sSub>
                  </m:oMath>
                </a14:m>
                <a:r>
                  <a:rPr lang="zh-CN" altLang="en-US" sz="2000" dirty="0">
                    <a:ea typeface="宋体" panose="02010600030101010101" pitchFamily="2" charset="-122"/>
                    <a:cs typeface="Times New Roman" panose="02020603050405020304" pitchFamily="18" charset="0"/>
                  </a:rPr>
                  <a:t>为权重向量。这样联合概率分布的对数形式为</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其中</a:t>
                </a:r>
                <a14:m>
                  <m:oMath xmlns:m="http://schemas.openxmlformats.org/officeDocument/2006/math">
                    <m:r>
                      <a:rPr lang="en-US" altLang="zh-CN" sz="2000" b="1" i="0" smtClean="0">
                        <a:latin typeface="Cambria Math" panose="02040503050406030204" pitchFamily="18" charset="0"/>
                        <a:ea typeface="宋体" panose="02010600030101010101" pitchFamily="2" charset="-122"/>
                        <a:cs typeface="Times New Roman" panose="02020603050405020304" pitchFamily="18" charset="0"/>
                      </a:rPr>
                      <m:t>𝛉</m:t>
                    </m:r>
                  </m:oMath>
                </a14:m>
                <a:r>
                  <a:rPr lang="zh-CN" altLang="en-US" sz="2000" dirty="0">
                    <a:ea typeface="宋体" panose="02010600030101010101" pitchFamily="2" charset="-122"/>
                    <a:cs typeface="Times New Roman" panose="02020603050405020304" pitchFamily="18" charset="0"/>
                  </a:rPr>
                  <a:t>代表所有势能函数中的参数</a:t>
                </a:r>
                <a14:m>
                  <m:oMath xmlns:m="http://schemas.openxmlformats.org/officeDocument/2006/math">
                    <m:r>
                      <a:rPr lang="en-US" altLang="zh-CN" sz="2000" b="0" i="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。这种形式的无向图模型也称为对数线性模型或最大熵模型。如果用对数线性模型来建模条件概率分布</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0" smtClean="0">
                        <a:latin typeface="Cambria Math" panose="02040503050406030204" pitchFamily="18" charset="0"/>
                        <a:ea typeface="宋体" panose="02010600030101010101" pitchFamily="2" charset="-122"/>
                        <a:cs typeface="Times New Roman" panose="02020603050405020304" pitchFamily="18" charset="0"/>
                      </a:rPr>
                      <m:t>𝐲</m:t>
                    </m:r>
                    <m:r>
                      <a:rPr lang="en-US" altLang="zh-CN" sz="2000" b="1"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0" smtClean="0">
                        <a:latin typeface="Cambria Math" panose="02040503050406030204" pitchFamily="18" charset="0"/>
                        <a:ea typeface="宋体" panose="02010600030101010101" pitchFamily="2" charset="-122"/>
                        <a:cs typeface="Times New Roman" panose="02020603050405020304" pitchFamily="18" charset="0"/>
                      </a:rPr>
                      <m:t>𝐱</m:t>
                    </m:r>
                    <m:r>
                      <a:rPr lang="en-US" altLang="zh-CN" sz="2000" b="0" i="0"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，那么带有参数的条件概率分布表示</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a:latin typeface="Cambria Math" panose="02040503050406030204" pitchFamily="18" charset="0"/>
                        <a:ea typeface="宋体" panose="02010600030101010101" pitchFamily="2" charset="-122"/>
                        <a:cs typeface="Times New Roman" panose="02020603050405020304" pitchFamily="18" charset="0"/>
                      </a:rPr>
                      <m:t>(</m:t>
                    </m:r>
                    <m:r>
                      <a:rPr lang="en-US" altLang="zh-CN" sz="2000" b="1">
                        <a:latin typeface="Cambria Math" panose="02040503050406030204" pitchFamily="18" charset="0"/>
                        <a:ea typeface="宋体" panose="02010600030101010101" pitchFamily="2" charset="-122"/>
                        <a:cs typeface="Times New Roman" panose="02020603050405020304" pitchFamily="18" charset="0"/>
                      </a:rPr>
                      <m:t>𝐲</m:t>
                    </m:r>
                    <m:r>
                      <a:rPr lang="en-US" altLang="zh-CN" sz="2000" b="1">
                        <a:latin typeface="Cambria Math" panose="02040503050406030204" pitchFamily="18" charset="0"/>
                        <a:ea typeface="宋体" panose="02010600030101010101" pitchFamily="2" charset="-122"/>
                        <a:cs typeface="Times New Roman" panose="02020603050405020304" pitchFamily="18" charset="0"/>
                      </a:rPr>
                      <m:t>|</m:t>
                    </m:r>
                    <m:r>
                      <a:rPr lang="en-US" altLang="zh-CN" sz="2000" b="1">
                        <a:latin typeface="Cambria Math" panose="02040503050406030204" pitchFamily="18" charset="0"/>
                        <a:ea typeface="宋体" panose="02010600030101010101" pitchFamily="2" charset="-122"/>
                        <a:cs typeface="Times New Roman" panose="02020603050405020304" pitchFamily="18" charset="0"/>
                      </a:rPr>
                      <m:t>𝐱</m:t>
                    </m:r>
                    <m:r>
                      <a:rPr lang="en-US" altLang="zh-CN" sz="20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0" smtClean="0">
                        <a:latin typeface="Cambria Math" panose="02040503050406030204" pitchFamily="18" charset="0"/>
                        <a:ea typeface="宋体" panose="02010600030101010101" pitchFamily="2" charset="-122"/>
                        <a:cs typeface="Times New Roman" panose="02020603050405020304" pitchFamily="18" charset="0"/>
                      </a:rPr>
                      <m:t>𝛉</m:t>
                    </m:r>
                    <m:r>
                      <a:rPr lang="en-US" altLang="zh-CN" sz="200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为</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其中</a:t>
                </a:r>
                <a:endParaRPr lang="en-US" altLang="zh-CN" sz="2000" dirty="0">
                  <a:ea typeface="宋体" panose="02010600030101010101" pitchFamily="2" charset="-122"/>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bwMode="auto">
              <a:xfrm>
                <a:off x="255420" y="1376398"/>
                <a:ext cx="8084520" cy="4708981"/>
              </a:xfrm>
              <a:prstGeom prst="rect">
                <a:avLst/>
              </a:prstGeom>
              <a:blipFill rotWithShape="1">
                <a:blip r:embed="rId1"/>
                <a:stretch>
                  <a:fillRect l="-2" t="-7" r="6" b="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3" name="对象 2"/>
          <p:cNvGraphicFramePr>
            <a:graphicFrameLocks noChangeAspect="1"/>
          </p:cNvGraphicFramePr>
          <p:nvPr/>
        </p:nvGraphicFramePr>
        <p:xfrm>
          <a:off x="2891949" y="2054832"/>
          <a:ext cx="2811462" cy="415925"/>
        </p:xfrm>
        <a:graphic>
          <a:graphicData uri="http://schemas.openxmlformats.org/presentationml/2006/ole">
            <mc:AlternateContent xmlns:mc="http://schemas.openxmlformats.org/markup-compatibility/2006">
              <mc:Choice xmlns:v="urn:schemas-microsoft-com:vml" Requires="v">
                <p:oleObj spid="_x0000_s52282" name="Equation" r:id="rId2" imgW="66751200" imgH="9144000" progId="Equation.DSMT4">
                  <p:embed/>
                </p:oleObj>
              </mc:Choice>
              <mc:Fallback>
                <p:oleObj name="Equation" r:id="rId2" imgW="66751200" imgH="9144000" progId="Equation.DSMT4">
                  <p:embed/>
                  <p:pic>
                    <p:nvPicPr>
                      <p:cNvPr id="0" name="对象 2"/>
                      <p:cNvPicPr>
                        <a:picLocks noChangeAspect="1" noChangeArrowheads="1"/>
                      </p:cNvPicPr>
                      <p:nvPr/>
                    </p:nvPicPr>
                    <p:blipFill>
                      <a:blip r:embed="rId3"/>
                      <a:srcRect/>
                      <a:stretch>
                        <a:fillRect/>
                      </a:stretch>
                    </p:blipFill>
                    <p:spPr bwMode="auto">
                      <a:xfrm>
                        <a:off x="2891949" y="2054832"/>
                        <a:ext cx="2811462"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nvGraphicFramePr>
        <p:xfrm>
          <a:off x="2614136" y="3241388"/>
          <a:ext cx="3367087" cy="436563"/>
        </p:xfrm>
        <a:graphic>
          <a:graphicData uri="http://schemas.openxmlformats.org/presentationml/2006/ole">
            <mc:AlternateContent xmlns:mc="http://schemas.openxmlformats.org/markup-compatibility/2006">
              <mc:Choice xmlns:v="urn:schemas-microsoft-com:vml" Requires="v">
                <p:oleObj spid="_x0000_s52283" name="Equation" r:id="rId4" imgW="79857600" imgH="9448800" progId="Equation.DSMT4">
                  <p:embed/>
                </p:oleObj>
              </mc:Choice>
              <mc:Fallback>
                <p:oleObj name="Equation" r:id="rId4" imgW="79857600" imgH="9448800" progId="Equation.DSMT4">
                  <p:embed/>
                  <p:pic>
                    <p:nvPicPr>
                      <p:cNvPr id="0" name="对象 3"/>
                      <p:cNvPicPr>
                        <a:picLocks noChangeAspect="1" noChangeArrowheads="1"/>
                      </p:cNvPicPr>
                      <p:nvPr/>
                    </p:nvPicPr>
                    <p:blipFill>
                      <a:blip r:embed="rId5"/>
                      <a:srcRect/>
                      <a:stretch>
                        <a:fillRect/>
                      </a:stretch>
                    </p:blipFill>
                    <p:spPr bwMode="auto">
                      <a:xfrm>
                        <a:off x="2614136" y="3241388"/>
                        <a:ext cx="3367087"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nvGraphicFramePr>
        <p:xfrm>
          <a:off x="2481579" y="4834781"/>
          <a:ext cx="3632200" cy="750888"/>
        </p:xfrm>
        <a:graphic>
          <a:graphicData uri="http://schemas.openxmlformats.org/presentationml/2006/ole">
            <mc:AlternateContent xmlns:mc="http://schemas.openxmlformats.org/markup-compatibility/2006">
              <mc:Choice xmlns:v="urn:schemas-microsoft-com:vml" Requires="v">
                <p:oleObj spid="_x0000_s52284" name="Equation" r:id="rId6" imgW="87172800" imgH="15849600" progId="Equation.DSMT4">
                  <p:embed/>
                </p:oleObj>
              </mc:Choice>
              <mc:Fallback>
                <p:oleObj name="Equation" r:id="rId6" imgW="87172800" imgH="15849600" progId="Equation.DSMT4">
                  <p:embed/>
                  <p:pic>
                    <p:nvPicPr>
                      <p:cNvPr id="0" name="对象 4"/>
                      <p:cNvPicPr>
                        <a:picLocks noChangeAspect="1" noChangeArrowheads="1"/>
                      </p:cNvPicPr>
                      <p:nvPr/>
                    </p:nvPicPr>
                    <p:blipFill>
                      <a:blip r:embed="rId7"/>
                      <a:srcRect/>
                      <a:stretch>
                        <a:fillRect/>
                      </a:stretch>
                    </p:blipFill>
                    <p:spPr bwMode="auto">
                      <a:xfrm>
                        <a:off x="2481579" y="4834781"/>
                        <a:ext cx="3632200" cy="750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nvGraphicFramePr>
        <p:xfrm>
          <a:off x="851581" y="5697292"/>
          <a:ext cx="2849563" cy="358775"/>
        </p:xfrm>
        <a:graphic>
          <a:graphicData uri="http://schemas.openxmlformats.org/presentationml/2006/ole">
            <mc:AlternateContent xmlns:mc="http://schemas.openxmlformats.org/markup-compatibility/2006">
              <mc:Choice xmlns:v="urn:schemas-microsoft-com:vml" Requires="v">
                <p:oleObj spid="_x0000_s52285" name="Equation" r:id="rId8" imgW="66751200" imgH="8534400" progId="Equation.DSMT4">
                  <p:embed/>
                </p:oleObj>
              </mc:Choice>
              <mc:Fallback>
                <p:oleObj name="Equation" r:id="rId8" imgW="66751200" imgH="8534400" progId="Equation.DSMT4">
                  <p:embed/>
                  <p:pic>
                    <p:nvPicPr>
                      <p:cNvPr id="0" name="对象 5"/>
                      <p:cNvPicPr>
                        <a:picLocks noChangeAspect="1" noChangeArrowheads="1"/>
                      </p:cNvPicPr>
                      <p:nvPr/>
                    </p:nvPicPr>
                    <p:blipFill>
                      <a:blip r:embed="rId9"/>
                      <a:srcRect/>
                      <a:stretch>
                        <a:fillRect/>
                      </a:stretch>
                    </p:blipFill>
                    <p:spPr bwMode="auto">
                      <a:xfrm>
                        <a:off x="851581" y="5697292"/>
                        <a:ext cx="2849563"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图片 6" descr="素材G"/>
          <p:cNvPicPr>
            <a:picLocks noChangeAspect="1"/>
          </p:cNvPicPr>
          <p:nvPr/>
        </p:nvPicPr>
        <p:blipFill>
          <a:blip r:embed="rId10"/>
          <a:stretch>
            <a:fillRect/>
          </a:stretch>
        </p:blipFill>
        <p:spPr>
          <a:xfrm>
            <a:off x="31759" y="59395"/>
            <a:ext cx="3154228" cy="708447"/>
          </a:xfrm>
          <a:prstGeom prst="rect">
            <a:avLst/>
          </a:prstGeom>
        </p:spPr>
      </p:pic>
      <p:sp>
        <p:nvSpPr>
          <p:cNvPr id="8" name="矩形 7"/>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a:spLocks noChangeArrowheads="1"/>
              </p:cNvSpPr>
              <p:nvPr/>
            </p:nvSpPr>
            <p:spPr bwMode="auto">
              <a:xfrm>
                <a:off x="529740" y="1322582"/>
                <a:ext cx="8084520"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b="1" dirty="0">
                    <a:latin typeface="微软雅黑" panose="020B0503020204020204" pitchFamily="34" charset="-122"/>
                    <a:cs typeface="Times New Roman" panose="02020603050405020304" pitchFamily="18" charset="0"/>
                  </a:rPr>
                  <a:t>条件随机场</a:t>
                </a:r>
                <a:endParaRPr lang="en-US" altLang="zh-CN" sz="2000" b="1" dirty="0">
                  <a:latin typeface="微软雅黑" panose="020B0503020204020204" pitchFamily="34"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假设条件随机场的最大团集合为</a:t>
                </a:r>
                <a14:m>
                  <m:oMath xmlns:m="http://schemas.openxmlformats.org/officeDocument/2006/math">
                    <m:r>
                      <a:rPr lang="zh-CN" altLang="en-US" sz="2000" i="1" smtClean="0">
                        <a:latin typeface="Cambria Math" panose="02040503050406030204" pitchFamily="18" charset="0"/>
                        <a:ea typeface="宋体" panose="02010600030101010101" pitchFamily="2" charset="-122"/>
                        <a:cs typeface="Times New Roman" panose="02020603050405020304" pitchFamily="18" charset="0"/>
                      </a:rPr>
                      <m:t>𝒞</m:t>
                    </m:r>
                  </m:oMath>
                </a14:m>
                <a:r>
                  <a:rPr lang="zh-CN" altLang="en-US" sz="2000" dirty="0">
                    <a:ea typeface="宋体" panose="02010600030101010101" pitchFamily="2" charset="-122"/>
                    <a:cs typeface="Times New Roman" panose="02020603050405020304" pitchFamily="18" charset="0"/>
                  </a:rPr>
                  <a:t>，则其条件概率分布为</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其中                                                为归一化项。</a:t>
                </a: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一个常用的条件随机场为下图所示的链式结构</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其条件概率分布为</a:t>
                </a: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endParaRPr lang="en-US" altLang="zh-CN" sz="2000" dirty="0">
                  <a:ea typeface="宋体" panose="02010600030101010101" pitchFamily="2" charset="-122"/>
                  <a:cs typeface="Times New Roman" panose="02020603050405020304" pitchFamily="18" charset="0"/>
                </a:endParaRPr>
              </a:p>
              <a:p>
                <a:pPr>
                  <a:spcBef>
                    <a:spcPct val="0"/>
                  </a:spcBef>
                  <a:buFontTx/>
                  <a:buNone/>
                </a:pPr>
                <a:r>
                  <a:rPr lang="zh-CN" altLang="en-US" sz="2000" dirty="0">
                    <a:ea typeface="宋体" panose="02010600030101010101" pitchFamily="2" charset="-122"/>
                    <a:cs typeface="Times New Roman" panose="02020603050405020304" pitchFamily="18" charset="0"/>
                  </a:rPr>
                  <a:t>其中，</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0" smtClean="0">
                        <a:latin typeface="Cambria Math" panose="02040503050406030204" pitchFamily="18" charset="0"/>
                        <a:ea typeface="宋体" panose="02010600030101010101" pitchFamily="2" charset="-122"/>
                        <a:cs typeface="Times New Roman" panose="02020603050405020304" pitchFamily="18" charset="0"/>
                      </a:rPr>
                      <m:t>𝐱</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为状态特征，一般和位置</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m:t>
                    </m:r>
                  </m:oMath>
                </a14:m>
                <a:r>
                  <a:rPr lang="zh-CN" altLang="en-US" sz="2000" dirty="0">
                    <a:ea typeface="宋体" panose="02010600030101010101" pitchFamily="2" charset="-122"/>
                    <a:cs typeface="Times New Roman" panose="02020603050405020304" pitchFamily="18" charset="0"/>
                  </a:rPr>
                  <a:t>相关，</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0" smtClean="0">
                        <a:latin typeface="Cambria Math" panose="02040503050406030204" pitchFamily="18" charset="0"/>
                        <a:ea typeface="宋体" panose="02010600030101010101" pitchFamily="2" charset="-122"/>
                        <a:cs typeface="Times New Roman" panose="02020603050405020304" pitchFamily="18" charset="0"/>
                      </a:rPr>
                      <m:t>𝐱</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为转移特征，一般可以简化为</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𝑛</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2000" dirty="0">
                    <a:ea typeface="宋体" panose="02010600030101010101" pitchFamily="2" charset="-122"/>
                    <a:cs typeface="Times New Roman" panose="02020603050405020304" pitchFamily="18" charset="0"/>
                  </a:rPr>
                  <a:t>。</a:t>
                </a:r>
                <a:endParaRPr lang="en-US" altLang="zh-CN" sz="2000" dirty="0">
                  <a:ea typeface="宋体" panose="02010600030101010101" pitchFamily="2" charset="-122"/>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bwMode="auto">
              <a:xfrm>
                <a:off x="529740" y="1322582"/>
                <a:ext cx="8084520" cy="5324535"/>
              </a:xfrm>
              <a:prstGeom prst="rect">
                <a:avLst/>
              </a:prstGeom>
              <a:blipFill rotWithShape="1">
                <a:blip r:embed="rId1"/>
                <a:stretch>
                  <a:fillRect l="-2" t="-10" r="6"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3" name="对象 2"/>
          <p:cNvGraphicFramePr>
            <a:graphicFrameLocks noChangeAspect="1"/>
          </p:cNvGraphicFramePr>
          <p:nvPr/>
        </p:nvGraphicFramePr>
        <p:xfrm>
          <a:off x="2574131" y="2037932"/>
          <a:ext cx="3995738" cy="688975"/>
        </p:xfrm>
        <a:graphic>
          <a:graphicData uri="http://schemas.openxmlformats.org/presentationml/2006/ole">
            <mc:AlternateContent xmlns:mc="http://schemas.openxmlformats.org/markup-compatibility/2006">
              <mc:Choice xmlns:v="urn:schemas-microsoft-com:vml" Requires="v">
                <p:oleObj spid="_x0000_s53292" name="Equation" r:id="rId2" imgW="95402400" imgH="15849600" progId="Equation.DSMT4">
                  <p:embed/>
                </p:oleObj>
              </mc:Choice>
              <mc:Fallback>
                <p:oleObj name="Equation" r:id="rId2" imgW="95402400" imgH="15849600" progId="Equation.DSMT4">
                  <p:embed/>
                  <p:pic>
                    <p:nvPicPr>
                      <p:cNvPr id="0" name="对象 15"/>
                      <p:cNvPicPr>
                        <a:picLocks noChangeAspect="1" noChangeArrowheads="1"/>
                      </p:cNvPicPr>
                      <p:nvPr/>
                    </p:nvPicPr>
                    <p:blipFill>
                      <a:blip r:embed="rId3"/>
                      <a:srcRect/>
                      <a:stretch>
                        <a:fillRect/>
                      </a:stretch>
                    </p:blipFill>
                    <p:spPr bwMode="auto">
                      <a:xfrm>
                        <a:off x="2574131" y="2037932"/>
                        <a:ext cx="3995738"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nvGraphicFramePr>
        <p:xfrm>
          <a:off x="1157871" y="2874951"/>
          <a:ext cx="3252787" cy="393700"/>
        </p:xfrm>
        <a:graphic>
          <a:graphicData uri="http://schemas.openxmlformats.org/presentationml/2006/ole">
            <mc:AlternateContent xmlns:mc="http://schemas.openxmlformats.org/markup-compatibility/2006">
              <mc:Choice xmlns:v="urn:schemas-microsoft-com:vml" Requires="v">
                <p:oleObj spid="_x0000_s53293" name="Equation" r:id="rId4" imgW="78943200" imgH="9144000" progId="Equation.DSMT4">
                  <p:embed/>
                </p:oleObj>
              </mc:Choice>
              <mc:Fallback>
                <p:oleObj name="Equation" r:id="rId4" imgW="78943200" imgH="9144000" progId="Equation.DSMT4">
                  <p:embed/>
                  <p:pic>
                    <p:nvPicPr>
                      <p:cNvPr id="0" name="对象 18"/>
                      <p:cNvPicPr>
                        <a:picLocks noChangeAspect="1" noChangeArrowheads="1"/>
                      </p:cNvPicPr>
                      <p:nvPr/>
                    </p:nvPicPr>
                    <p:blipFill>
                      <a:blip r:embed="rId5"/>
                      <a:srcRect/>
                      <a:stretch>
                        <a:fillRect/>
                      </a:stretch>
                    </p:blipFill>
                    <p:spPr bwMode="auto">
                      <a:xfrm>
                        <a:off x="1157871" y="2874951"/>
                        <a:ext cx="3252787"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图片 4"/>
          <p:cNvPicPr/>
          <p:nvPr/>
        </p:nvPicPr>
        <p:blipFill>
          <a:blip r:embed="rId6" cstate="print">
            <a:extLst>
              <a:ext uri="{28A0092B-C50C-407E-A947-70E740481C1C}">
                <a14:useLocalDpi xmlns:a14="http://schemas.microsoft.com/office/drawing/2010/main" val="0"/>
              </a:ext>
            </a:extLst>
          </a:blip>
          <a:stretch>
            <a:fillRect/>
          </a:stretch>
        </p:blipFill>
        <p:spPr>
          <a:xfrm>
            <a:off x="2433059" y="3675773"/>
            <a:ext cx="3955197" cy="1244738"/>
          </a:xfrm>
          <a:prstGeom prst="rect">
            <a:avLst/>
          </a:prstGeom>
        </p:spPr>
      </p:pic>
      <p:graphicFrame>
        <p:nvGraphicFramePr>
          <p:cNvPr id="6" name="对象 5"/>
          <p:cNvGraphicFramePr>
            <a:graphicFrameLocks noChangeAspect="1"/>
          </p:cNvGraphicFramePr>
          <p:nvPr/>
        </p:nvGraphicFramePr>
        <p:xfrm>
          <a:off x="1655762" y="5237687"/>
          <a:ext cx="5832475" cy="688975"/>
        </p:xfrm>
        <a:graphic>
          <a:graphicData uri="http://schemas.openxmlformats.org/presentationml/2006/ole">
            <mc:AlternateContent xmlns:mc="http://schemas.openxmlformats.org/markup-compatibility/2006">
              <mc:Choice xmlns:v="urn:schemas-microsoft-com:vml" Requires="v">
                <p:oleObj spid="_x0000_s53294" name="Equation" r:id="rId7" imgW="141122400" imgH="15849600" progId="Equation.DSMT4">
                  <p:embed/>
                </p:oleObj>
              </mc:Choice>
              <mc:Fallback>
                <p:oleObj name="Equation" r:id="rId7" imgW="141122400" imgH="15849600" progId="Equation.DSMT4">
                  <p:embed/>
                  <p:pic>
                    <p:nvPicPr>
                      <p:cNvPr id="0" name="对象 23"/>
                      <p:cNvPicPr>
                        <a:picLocks noChangeAspect="1" noChangeArrowheads="1"/>
                      </p:cNvPicPr>
                      <p:nvPr/>
                    </p:nvPicPr>
                    <p:blipFill>
                      <a:blip r:embed="rId8"/>
                      <a:srcRect/>
                      <a:stretch>
                        <a:fillRect/>
                      </a:stretch>
                    </p:blipFill>
                    <p:spPr bwMode="auto">
                      <a:xfrm>
                        <a:off x="1655762" y="5237687"/>
                        <a:ext cx="5832475"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图片 6" descr="素材G"/>
          <p:cNvPicPr>
            <a:picLocks noChangeAspect="1"/>
          </p:cNvPicPr>
          <p:nvPr/>
        </p:nvPicPr>
        <p:blipFill>
          <a:blip r:embed="rId9"/>
          <a:stretch>
            <a:fillRect/>
          </a:stretch>
        </p:blipFill>
        <p:spPr>
          <a:xfrm>
            <a:off x="31759" y="59395"/>
            <a:ext cx="3154228" cy="708447"/>
          </a:xfrm>
          <a:prstGeom prst="rect">
            <a:avLst/>
          </a:prstGeom>
        </p:spPr>
      </p:pic>
      <p:sp>
        <p:nvSpPr>
          <p:cNvPr id="8" name="矩形 7"/>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素材G"/>
          <p:cNvPicPr>
            <a:picLocks noChangeAspect="1"/>
          </p:cNvPicPr>
          <p:nvPr/>
        </p:nvPicPr>
        <p:blipFill>
          <a:blip r:embed="rId1"/>
          <a:stretch>
            <a:fillRect/>
          </a:stretch>
        </p:blipFill>
        <p:spPr>
          <a:xfrm>
            <a:off x="31759" y="59395"/>
            <a:ext cx="3154228" cy="708447"/>
          </a:xfrm>
          <a:prstGeom prst="rect">
            <a:avLst/>
          </a:prstGeom>
        </p:spPr>
      </p:pic>
      <p:sp>
        <p:nvSpPr>
          <p:cNvPr id="8" name="矩形 7"/>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9" name="矩形 8"/>
          <p:cNvSpPr/>
          <p:nvPr/>
        </p:nvSpPr>
        <p:spPr>
          <a:xfrm>
            <a:off x="0" y="1064284"/>
            <a:ext cx="2339102" cy="523220"/>
          </a:xfrm>
          <a:prstGeom prst="rect">
            <a:avLst/>
          </a:prstGeom>
        </p:spPr>
        <p:txBody>
          <a:bodyPr wrap="none">
            <a:spAutoFit/>
          </a:bodyPr>
          <a:lstStyle/>
          <a:p>
            <a:r>
              <a:rPr lang="zh-CN" altLang="en-US" sz="2800" dirty="0">
                <a:latin typeface="宋体" panose="02010600030101010101" pitchFamily="2" charset="-122"/>
                <a:ea typeface="宋体" panose="02010600030101010101" pitchFamily="2" charset="-122"/>
              </a:rPr>
              <a:t>图模型的推理</a:t>
            </a:r>
            <a:endParaRPr lang="en-US" altLang="zh-CN" sz="2800" dirty="0">
              <a:latin typeface="宋体" panose="02010600030101010101" pitchFamily="2" charset="-122"/>
              <a:ea typeface="宋体" panose="02010600030101010101" pitchFamily="2" charset="-122"/>
            </a:endParaRPr>
          </a:p>
        </p:txBody>
      </p:sp>
      <p:sp>
        <p:nvSpPr>
          <p:cNvPr id="10" name="矩形 9"/>
          <p:cNvSpPr/>
          <p:nvPr/>
        </p:nvSpPr>
        <p:spPr>
          <a:xfrm>
            <a:off x="0" y="1773267"/>
            <a:ext cx="4572000" cy="2246769"/>
          </a:xfrm>
          <a:prstGeom prst="rect">
            <a:avLst/>
          </a:prstGeom>
        </p:spPr>
        <p:txBody>
          <a:bodyPr>
            <a:spAutoFit/>
          </a:bodyPr>
          <a:lstStyle/>
          <a:p>
            <a:pPr lvl="1" indent="-342900" defTabSz="914400">
              <a:buFontTx/>
              <a:buChar char="•"/>
              <a:defRPr/>
            </a:pPr>
            <a:r>
              <a:rPr lang="zh-CN" altLang="en-US" sz="2800" dirty="0">
                <a:solidFill>
                  <a:srgbClr val="71A3F5"/>
                </a:solidFill>
                <a:latin typeface="Arial" panose="020B0604020202020204"/>
                <a:ea typeface="微软雅黑" panose="020B0503020204020204" pitchFamily="34" charset="-122"/>
              </a:rPr>
              <a:t>链式结构</a:t>
            </a:r>
            <a:endParaRPr lang="en-US" altLang="zh-CN" sz="2800" dirty="0">
              <a:solidFill>
                <a:srgbClr val="71A3F5"/>
              </a:solidFill>
              <a:latin typeface="Arial" panose="020B0604020202020204"/>
              <a:ea typeface="微软雅黑" panose="020B0503020204020204" pitchFamily="34" charset="-122"/>
            </a:endParaRPr>
          </a:p>
          <a:p>
            <a:pPr lvl="1" indent="-342900" defTabSz="914400">
              <a:buFontTx/>
              <a:buChar char="•"/>
              <a:defRPr/>
            </a:pPr>
            <a:r>
              <a:rPr lang="zh-CN" altLang="en-US" sz="2800" dirty="0">
                <a:solidFill>
                  <a:srgbClr val="71A3F5"/>
                </a:solidFill>
                <a:latin typeface="Arial" panose="020B0604020202020204"/>
                <a:ea typeface="微软雅黑" panose="020B0503020204020204" pitchFamily="34" charset="-122"/>
              </a:rPr>
              <a:t>树结构</a:t>
            </a:r>
            <a:endParaRPr lang="en-US" altLang="zh-CN" sz="2800" dirty="0">
              <a:solidFill>
                <a:srgbClr val="71A3F5"/>
              </a:solidFill>
              <a:latin typeface="Arial" panose="020B0604020202020204"/>
              <a:ea typeface="微软雅黑" panose="020B0503020204020204" pitchFamily="34" charset="-122"/>
            </a:endParaRPr>
          </a:p>
          <a:p>
            <a:pPr lvl="1" indent="-342900" defTabSz="914400">
              <a:buFontTx/>
              <a:buChar char="•"/>
              <a:defRPr/>
            </a:pPr>
            <a:r>
              <a:rPr lang="zh-CN" altLang="en-US" sz="2800" dirty="0">
                <a:solidFill>
                  <a:srgbClr val="71A3F5"/>
                </a:solidFill>
                <a:latin typeface="Arial" panose="020B0604020202020204"/>
                <a:ea typeface="微软雅黑" panose="020B0503020204020204" pitchFamily="34" charset="-122"/>
              </a:rPr>
              <a:t>因子图</a:t>
            </a:r>
            <a:endParaRPr lang="en-US" altLang="zh-CN" sz="2800" dirty="0">
              <a:solidFill>
                <a:srgbClr val="71A3F5"/>
              </a:solidFill>
              <a:latin typeface="Arial" panose="020B0604020202020204"/>
              <a:ea typeface="微软雅黑" panose="020B0503020204020204" pitchFamily="34" charset="-122"/>
            </a:endParaRPr>
          </a:p>
          <a:p>
            <a:pPr lvl="1" indent="-342900" defTabSz="914400">
              <a:buFontTx/>
              <a:buChar char="•"/>
              <a:defRPr/>
            </a:pPr>
            <a:r>
              <a:rPr lang="zh-CN" altLang="en-US" sz="2800" dirty="0">
                <a:solidFill>
                  <a:srgbClr val="71A3F5"/>
                </a:solidFill>
                <a:latin typeface="Arial" panose="020B0604020202020204"/>
                <a:ea typeface="微软雅黑" panose="020B0503020204020204" pitchFamily="34" charset="-122"/>
              </a:rPr>
              <a:t>和积算法（比较复杂）</a:t>
            </a:r>
            <a:endParaRPr lang="en-US" altLang="zh-CN" sz="2800" dirty="0">
              <a:solidFill>
                <a:srgbClr val="71A3F5"/>
              </a:solidFill>
              <a:latin typeface="Arial" panose="020B0604020202020204"/>
              <a:ea typeface="微软雅黑" panose="020B0503020204020204" pitchFamily="34" charset="-122"/>
            </a:endParaRPr>
          </a:p>
          <a:p>
            <a:pPr lvl="1" indent="-342900" defTabSz="914400">
              <a:buFontTx/>
              <a:buChar char="•"/>
              <a:defRPr/>
            </a:pPr>
            <a:r>
              <a:rPr lang="zh-CN" altLang="en-US" sz="2800" dirty="0">
                <a:solidFill>
                  <a:srgbClr val="71A3F5"/>
                </a:solidFill>
                <a:latin typeface="Arial" panose="020B0604020202020204"/>
                <a:ea typeface="微软雅黑" panose="020B0503020204020204" pitchFamily="34" charset="-122"/>
              </a:rPr>
              <a:t>最大和算法</a:t>
            </a:r>
            <a:endParaRPr lang="en-US" altLang="zh-CN" sz="2800" dirty="0">
              <a:solidFill>
                <a:srgbClr val="71A3F5"/>
              </a:solidFill>
              <a:latin typeface="Arial" panose="020B0604020202020204"/>
              <a:ea typeface="微软雅黑" panose="020B0503020204020204" pitchFamily="34"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素材G"/>
          <p:cNvPicPr>
            <a:picLocks noChangeAspect="1"/>
          </p:cNvPicPr>
          <p:nvPr/>
        </p:nvPicPr>
        <p:blipFill>
          <a:blip r:embed="rId1"/>
          <a:stretch>
            <a:fillRect/>
          </a:stretch>
        </p:blipFill>
        <p:spPr>
          <a:xfrm>
            <a:off x="31759" y="59395"/>
            <a:ext cx="3154228" cy="708447"/>
          </a:xfrm>
          <a:prstGeom prst="rect">
            <a:avLst/>
          </a:prstGeom>
        </p:spPr>
      </p:pic>
      <p:sp>
        <p:nvSpPr>
          <p:cNvPr id="8" name="矩形 7"/>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9" name="矩形 8"/>
          <p:cNvSpPr/>
          <p:nvPr/>
        </p:nvSpPr>
        <p:spPr>
          <a:xfrm>
            <a:off x="0" y="1064284"/>
            <a:ext cx="2339102" cy="523220"/>
          </a:xfrm>
          <a:prstGeom prst="rect">
            <a:avLst/>
          </a:prstGeom>
        </p:spPr>
        <p:txBody>
          <a:bodyPr wrap="none">
            <a:spAutoFit/>
          </a:bodyPr>
          <a:lstStyle/>
          <a:p>
            <a:r>
              <a:rPr lang="zh-CN" altLang="en-US" sz="2800" dirty="0">
                <a:latin typeface="宋体" panose="02010600030101010101" pitchFamily="2" charset="-122"/>
                <a:ea typeface="宋体" panose="02010600030101010101" pitchFamily="2" charset="-122"/>
              </a:rPr>
              <a:t>图模型的推理</a:t>
            </a:r>
            <a:endParaRPr lang="en-US" altLang="zh-CN" sz="2800" dirty="0">
              <a:latin typeface="宋体" panose="02010600030101010101" pitchFamily="2" charset="-122"/>
              <a:ea typeface="宋体" panose="02010600030101010101" pitchFamily="2" charset="-122"/>
            </a:endParaRPr>
          </a:p>
        </p:txBody>
      </p:sp>
      <p:sp>
        <p:nvSpPr>
          <p:cNvPr id="10" name="矩形 9"/>
          <p:cNvSpPr/>
          <p:nvPr/>
        </p:nvSpPr>
        <p:spPr>
          <a:xfrm>
            <a:off x="-2" y="1773267"/>
            <a:ext cx="4572000" cy="954107"/>
          </a:xfrm>
          <a:prstGeom prst="rect">
            <a:avLst/>
          </a:prstGeom>
        </p:spPr>
        <p:txBody>
          <a:bodyPr>
            <a:spAutoFit/>
          </a:bodyPr>
          <a:lstStyle/>
          <a:p>
            <a:pPr lvl="1" indent="-342900" defTabSz="914400">
              <a:buFontTx/>
              <a:buChar char="•"/>
              <a:defRPr/>
            </a:pPr>
            <a:r>
              <a:rPr lang="zh-CN" altLang="en-US" sz="2800" dirty="0">
                <a:solidFill>
                  <a:srgbClr val="71A3F5"/>
                </a:solidFill>
                <a:latin typeface="Arial" panose="020B0604020202020204"/>
                <a:ea typeface="微软雅黑" panose="020B0503020204020204" pitchFamily="34" charset="-122"/>
              </a:rPr>
              <a:t>链式结构</a:t>
            </a:r>
            <a:endParaRPr lang="en-US" altLang="zh-CN" sz="2800" dirty="0">
              <a:solidFill>
                <a:srgbClr val="71A3F5"/>
              </a:solidFill>
              <a:latin typeface="Arial" panose="020B0604020202020204"/>
              <a:ea typeface="微软雅黑" panose="020B0503020204020204" pitchFamily="34" charset="-122"/>
            </a:endParaRPr>
          </a:p>
          <a:p>
            <a:pPr marL="114300" lvl="1" defTabSz="914400">
              <a:defRPr/>
            </a:pPr>
            <a:endParaRPr lang="en-US" altLang="zh-CN" sz="2800" dirty="0">
              <a:solidFill>
                <a:srgbClr val="71A3F5"/>
              </a:solidFill>
              <a:latin typeface="Arial" panose="020B0604020202020204"/>
              <a:ea typeface="微软雅黑" panose="020B0503020204020204" pitchFamily="34" charset="-122"/>
            </a:endParaRPr>
          </a:p>
        </p:txBody>
      </p:sp>
      <mc:AlternateContent xmlns:mc="http://schemas.openxmlformats.org/markup-compatibility/2006">
        <mc:Choice xmlns:a14="http://schemas.microsoft.com/office/drawing/2010/main" Requires="a14">
          <p:sp>
            <p:nvSpPr>
              <p:cNvPr id="11" name="矩形 10"/>
              <p:cNvSpPr>
                <a:spLocks noChangeArrowheads="1"/>
              </p:cNvSpPr>
              <p:nvPr/>
            </p:nvSpPr>
            <p:spPr bwMode="auto">
              <a:xfrm>
                <a:off x="723309" y="3303836"/>
                <a:ext cx="801528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其联合分布为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节点</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的边缘概率分布为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zh-CN" altLang="en-US" sz="2000" dirty="0">
                  <a:ea typeface="宋体" panose="02010600030101010101" pitchFamily="2" charset="-122"/>
                  <a:cs typeface="Times New Roman" panose="02020603050405020304" pitchFamily="18" charset="0"/>
                </a:endParaRPr>
              </a:p>
            </p:txBody>
          </p:sp>
        </mc:Choice>
        <mc:Fallback>
          <p:sp>
            <p:nvSpPr>
              <p:cNvPr id="11" name="矩形 10"/>
              <p:cNvSpPr>
                <a:spLocks noRot="1" noChangeAspect="1" noMove="1" noResize="1" noEditPoints="1" noAdjustHandles="1" noChangeArrowheads="1" noChangeShapeType="1" noTextEdit="1"/>
              </p:cNvSpPr>
              <p:nvPr/>
            </p:nvSpPr>
            <p:spPr bwMode="auto">
              <a:xfrm>
                <a:off x="723309" y="3303836"/>
                <a:ext cx="8015287" cy="2862322"/>
              </a:xfrm>
              <a:prstGeom prst="rect">
                <a:avLst/>
              </a:prstGeom>
              <a:blipFill rotWithShape="1">
                <a:blip r:embed="rId2"/>
                <a:stretch>
                  <a:fillRect l="-1" t="-20" r="5"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2431503" y="2447049"/>
            <a:ext cx="4319905" cy="522605"/>
          </a:xfrm>
          <a:prstGeom prst="rect">
            <a:avLst/>
          </a:prstGeom>
        </p:spPr>
      </p:pic>
      <p:sp>
        <p:nvSpPr>
          <p:cNvPr id="13" name="矩形 12"/>
          <p:cNvSpPr/>
          <p:nvPr/>
        </p:nvSpPr>
        <p:spPr>
          <a:xfrm>
            <a:off x="3421904" y="2965282"/>
            <a:ext cx="2339102" cy="338554"/>
          </a:xfrm>
          <a:prstGeom prst="rect">
            <a:avLst/>
          </a:prstGeom>
        </p:spPr>
        <p:txBody>
          <a:bodyPr wrap="none">
            <a:spAutoFit/>
          </a:bodyPr>
          <a:lstStyle/>
          <a:p>
            <a:pPr algn="ctr">
              <a:spcAft>
                <a:spcPts val="0"/>
              </a:spcAft>
            </a:pP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图</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4‑16 </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链式无向图示例</a:t>
            </a:r>
            <a:endParaRPr lang="zh-CN" altLang="zh-CN" sz="1600" kern="100" dirty="0">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14" name="对象 13"/>
          <p:cNvGraphicFramePr>
            <a:graphicFrameLocks noChangeAspect="1"/>
          </p:cNvGraphicFramePr>
          <p:nvPr/>
        </p:nvGraphicFramePr>
        <p:xfrm>
          <a:off x="1343197" y="3638018"/>
          <a:ext cx="4718050" cy="588963"/>
        </p:xfrm>
        <a:graphic>
          <a:graphicData uri="http://schemas.openxmlformats.org/presentationml/2006/ole">
            <mc:AlternateContent xmlns:mc="http://schemas.openxmlformats.org/markup-compatibility/2006">
              <mc:Choice xmlns:v="urn:schemas-microsoft-com:vml" Requires="v">
                <p:oleObj spid="_x0000_s54313" name="Equation" r:id="rId4" imgW="112776000" imgH="14630400" progId="Equation.DSMT4">
                  <p:embed/>
                </p:oleObj>
              </mc:Choice>
              <mc:Fallback>
                <p:oleObj name="Equation" r:id="rId4" imgW="112776000" imgH="14630400" progId="Equation.DSMT4">
                  <p:embed/>
                  <p:pic>
                    <p:nvPicPr>
                      <p:cNvPr id="0" name="对象 3"/>
                      <p:cNvPicPr>
                        <a:picLocks noChangeAspect="1" noChangeArrowheads="1"/>
                      </p:cNvPicPr>
                      <p:nvPr/>
                    </p:nvPicPr>
                    <p:blipFill>
                      <a:blip r:embed="rId5"/>
                      <a:srcRect/>
                      <a:stretch>
                        <a:fillRect/>
                      </a:stretch>
                    </p:blipFill>
                    <p:spPr bwMode="auto">
                      <a:xfrm>
                        <a:off x="1343197" y="3638018"/>
                        <a:ext cx="4718050" cy="588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nvGraphicFramePr>
        <p:xfrm>
          <a:off x="1278218" y="4666377"/>
          <a:ext cx="2628900" cy="433387"/>
        </p:xfrm>
        <a:graphic>
          <a:graphicData uri="http://schemas.openxmlformats.org/presentationml/2006/ole">
            <mc:AlternateContent xmlns:mc="http://schemas.openxmlformats.org/markup-compatibility/2006">
              <mc:Choice xmlns:v="urn:schemas-microsoft-com:vml" Requires="v">
                <p:oleObj spid="_x0000_s54314" name="Equation" r:id="rId6" imgW="63093600" imgH="10058400" progId="Equation.DSMT4">
                  <p:embed/>
                </p:oleObj>
              </mc:Choice>
              <mc:Fallback>
                <p:oleObj name="Equation" r:id="rId6" imgW="63093600" imgH="10058400" progId="Equation.DSMT4">
                  <p:embed/>
                  <p:pic>
                    <p:nvPicPr>
                      <p:cNvPr id="0" name="对象 13"/>
                      <p:cNvPicPr>
                        <a:picLocks noChangeAspect="1" noChangeArrowheads="1"/>
                      </p:cNvPicPr>
                      <p:nvPr/>
                    </p:nvPicPr>
                    <p:blipFill>
                      <a:blip r:embed="rId7"/>
                      <a:srcRect/>
                      <a:stretch>
                        <a:fillRect/>
                      </a:stretch>
                    </p:blipFill>
                    <p:spPr bwMode="auto">
                      <a:xfrm>
                        <a:off x="1278218" y="4666377"/>
                        <a:ext cx="2628900" cy="433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nvGraphicFramePr>
        <p:xfrm>
          <a:off x="1236274" y="5172725"/>
          <a:ext cx="6710362" cy="1174750"/>
        </p:xfrm>
        <a:graphic>
          <a:graphicData uri="http://schemas.openxmlformats.org/presentationml/2006/ole">
            <mc:AlternateContent xmlns:mc="http://schemas.openxmlformats.org/markup-compatibility/2006">
              <mc:Choice xmlns:v="urn:schemas-microsoft-com:vml" Requires="v">
                <p:oleObj spid="_x0000_s54315" name="Equation" r:id="rId8" imgW="163372800" imgH="29260800" progId="Equation.DSMT4">
                  <p:embed/>
                </p:oleObj>
              </mc:Choice>
              <mc:Fallback>
                <p:oleObj name="Equation" r:id="rId8" imgW="163372800" imgH="29260800" progId="Equation.DSMT4">
                  <p:embed/>
                  <p:pic>
                    <p:nvPicPr>
                      <p:cNvPr id="0" name="对象 15"/>
                      <p:cNvPicPr>
                        <a:picLocks noChangeAspect="1" noChangeArrowheads="1"/>
                      </p:cNvPicPr>
                      <p:nvPr/>
                    </p:nvPicPr>
                    <p:blipFill>
                      <a:blip r:embed="rId9"/>
                      <a:srcRect/>
                      <a:stretch>
                        <a:fillRect/>
                      </a:stretch>
                    </p:blipFill>
                    <p:spPr bwMode="auto">
                      <a:xfrm>
                        <a:off x="1236274" y="5172725"/>
                        <a:ext cx="6710362" cy="1174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noChangeArrowheads="1"/>
          </p:cNvSpPr>
          <p:nvPr>
            <p:ph idx="1"/>
          </p:nvPr>
        </p:nvSpPr>
        <p:spPr>
          <a:xfrm>
            <a:off x="-31191" y="1156208"/>
            <a:ext cx="7427913" cy="574675"/>
          </a:xfrm>
        </p:spPr>
        <p:txBody>
          <a:bodyPr/>
          <a:lstStyle/>
          <a:p>
            <a:r>
              <a:rPr lang="zh-CN" altLang="en-US" dirty="0">
                <a:latin typeface="微软雅黑" panose="020B0503020204020204" pitchFamily="34" charset="-122"/>
                <a:ea typeface="微软雅黑" panose="020B0503020204020204" pitchFamily="34" charset="-122"/>
              </a:rPr>
              <a:t>链式结构</a:t>
            </a:r>
            <a:endParaRPr lang="en-US" altLang="zh-CN"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矩形 8"/>
              <p:cNvSpPr>
                <a:spLocks noChangeArrowheads="1"/>
              </p:cNvSpPr>
              <p:nvPr/>
            </p:nvSpPr>
            <p:spPr bwMode="auto">
              <a:xfrm>
                <a:off x="703853" y="2309437"/>
                <a:ext cx="801528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其联合分布为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节点</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的边缘概率分布为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zh-CN" altLang="en-US" sz="2000" dirty="0">
                  <a:ea typeface="宋体" panose="02010600030101010101" pitchFamily="2" charset="-122"/>
                  <a:cs typeface="Times New Roman" panose="02020603050405020304" pitchFamily="18" charset="0"/>
                </a:endParaRPr>
              </a:p>
            </p:txBody>
          </p:sp>
        </mc:Choice>
        <mc:Fallback>
          <p:sp>
            <p:nvSpPr>
              <p:cNvPr id="9" name="矩形 8"/>
              <p:cNvSpPr>
                <a:spLocks noRot="1" noChangeAspect="1" noMove="1" noResize="1" noEditPoints="1" noAdjustHandles="1" noChangeArrowheads="1" noChangeShapeType="1" noTextEdit="1"/>
              </p:cNvSpPr>
              <p:nvPr/>
            </p:nvSpPr>
            <p:spPr bwMode="auto">
              <a:xfrm>
                <a:off x="703853" y="2309437"/>
                <a:ext cx="8015287" cy="2862322"/>
              </a:xfrm>
              <a:prstGeom prst="rect">
                <a:avLst/>
              </a:prstGeom>
              <a:blipFill rotWithShape="1">
                <a:blip r:embed="rId1"/>
                <a:stretch>
                  <a:fillRect l="-3" t="-20" r="7"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pic>
        <p:nvPicPr>
          <p:cNvPr id="12" name="图片 11"/>
          <p:cNvPicPr/>
          <p:nvPr/>
        </p:nvPicPr>
        <p:blipFill>
          <a:blip r:embed="rId2">
            <a:extLst>
              <a:ext uri="{28A0092B-C50C-407E-A947-70E740481C1C}">
                <a14:useLocalDpi xmlns:a14="http://schemas.microsoft.com/office/drawing/2010/main" val="0"/>
              </a:ext>
            </a:extLst>
          </a:blip>
          <a:stretch>
            <a:fillRect/>
          </a:stretch>
        </p:blipFill>
        <p:spPr>
          <a:xfrm>
            <a:off x="2412047" y="1452650"/>
            <a:ext cx="4319905" cy="522605"/>
          </a:xfrm>
          <a:prstGeom prst="rect">
            <a:avLst/>
          </a:prstGeom>
        </p:spPr>
      </p:pic>
      <p:sp>
        <p:nvSpPr>
          <p:cNvPr id="2" name="矩形 1"/>
          <p:cNvSpPr/>
          <p:nvPr/>
        </p:nvSpPr>
        <p:spPr>
          <a:xfrm>
            <a:off x="3402448" y="1970883"/>
            <a:ext cx="2339102" cy="338554"/>
          </a:xfrm>
          <a:prstGeom prst="rect">
            <a:avLst/>
          </a:prstGeom>
        </p:spPr>
        <p:txBody>
          <a:bodyPr wrap="none">
            <a:spAutoFit/>
          </a:bodyPr>
          <a:lstStyle/>
          <a:p>
            <a:pPr algn="ctr">
              <a:spcAft>
                <a:spcPts val="0"/>
              </a:spcAft>
            </a:pP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图</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4‑16 </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链式无向图示例</a:t>
            </a:r>
            <a:endParaRPr lang="zh-CN" altLang="zh-CN" sz="16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1323741" y="2643619"/>
          <a:ext cx="4718050" cy="588963"/>
        </p:xfrm>
        <a:graphic>
          <a:graphicData uri="http://schemas.openxmlformats.org/presentationml/2006/ole">
            <mc:AlternateContent xmlns:mc="http://schemas.openxmlformats.org/markup-compatibility/2006">
              <mc:Choice xmlns:v="urn:schemas-microsoft-com:vml" Requires="v">
                <p:oleObj spid="_x0000_s55334" name="Equation" r:id="rId3" imgW="112776000" imgH="14630400" progId="Equation.DSMT4">
                  <p:embed/>
                </p:oleObj>
              </mc:Choice>
              <mc:Fallback>
                <p:oleObj name="Equation" r:id="rId3" imgW="112776000" imgH="14630400" progId="Equation.DSMT4">
                  <p:embed/>
                  <p:pic>
                    <p:nvPicPr>
                      <p:cNvPr id="0" name="对象 3"/>
                      <p:cNvPicPr>
                        <a:picLocks noChangeAspect="1" noChangeArrowheads="1"/>
                      </p:cNvPicPr>
                      <p:nvPr/>
                    </p:nvPicPr>
                    <p:blipFill>
                      <a:blip r:embed="rId4"/>
                      <a:srcRect/>
                      <a:stretch>
                        <a:fillRect/>
                      </a:stretch>
                    </p:blipFill>
                    <p:spPr bwMode="auto">
                      <a:xfrm>
                        <a:off x="1323741" y="2643619"/>
                        <a:ext cx="4718050" cy="588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nvGraphicFramePr>
        <p:xfrm>
          <a:off x="1258762" y="3671978"/>
          <a:ext cx="2628900" cy="433387"/>
        </p:xfrm>
        <a:graphic>
          <a:graphicData uri="http://schemas.openxmlformats.org/presentationml/2006/ole">
            <mc:AlternateContent xmlns:mc="http://schemas.openxmlformats.org/markup-compatibility/2006">
              <mc:Choice xmlns:v="urn:schemas-microsoft-com:vml" Requires="v">
                <p:oleObj spid="_x0000_s55335" name="Equation" r:id="rId5" imgW="63093600" imgH="10058400" progId="Equation.DSMT4">
                  <p:embed/>
                </p:oleObj>
              </mc:Choice>
              <mc:Fallback>
                <p:oleObj name="Equation" r:id="rId5" imgW="63093600" imgH="10058400" progId="Equation.DSMT4">
                  <p:embed/>
                  <p:pic>
                    <p:nvPicPr>
                      <p:cNvPr id="0" name="对象 13"/>
                      <p:cNvPicPr>
                        <a:picLocks noChangeAspect="1" noChangeArrowheads="1"/>
                      </p:cNvPicPr>
                      <p:nvPr/>
                    </p:nvPicPr>
                    <p:blipFill>
                      <a:blip r:embed="rId6"/>
                      <a:srcRect/>
                      <a:stretch>
                        <a:fillRect/>
                      </a:stretch>
                    </p:blipFill>
                    <p:spPr bwMode="auto">
                      <a:xfrm>
                        <a:off x="1258762" y="3671978"/>
                        <a:ext cx="2628900" cy="433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nvGraphicFramePr>
        <p:xfrm>
          <a:off x="1216818" y="4178326"/>
          <a:ext cx="6710362" cy="1174750"/>
        </p:xfrm>
        <a:graphic>
          <a:graphicData uri="http://schemas.openxmlformats.org/presentationml/2006/ole">
            <mc:AlternateContent xmlns:mc="http://schemas.openxmlformats.org/markup-compatibility/2006">
              <mc:Choice xmlns:v="urn:schemas-microsoft-com:vml" Requires="v">
                <p:oleObj spid="_x0000_s55336" name="Equation" r:id="rId7" imgW="163372800" imgH="29260800" progId="Equation.DSMT4">
                  <p:embed/>
                </p:oleObj>
              </mc:Choice>
              <mc:Fallback>
                <p:oleObj name="Equation" r:id="rId7" imgW="163372800" imgH="29260800" progId="Equation.DSMT4">
                  <p:embed/>
                  <p:pic>
                    <p:nvPicPr>
                      <p:cNvPr id="0" name="对象 15"/>
                      <p:cNvPicPr>
                        <a:picLocks noChangeAspect="1" noChangeArrowheads="1"/>
                      </p:cNvPicPr>
                      <p:nvPr/>
                    </p:nvPicPr>
                    <p:blipFill>
                      <a:blip r:embed="rId8"/>
                      <a:srcRect/>
                      <a:stretch>
                        <a:fillRect/>
                      </a:stretch>
                    </p:blipFill>
                    <p:spPr bwMode="auto">
                      <a:xfrm>
                        <a:off x="1216818" y="4178326"/>
                        <a:ext cx="6710362" cy="1174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 name="图片 12" descr="素材G"/>
          <p:cNvPicPr>
            <a:picLocks noChangeAspect="1"/>
          </p:cNvPicPr>
          <p:nvPr/>
        </p:nvPicPr>
        <p:blipFill>
          <a:blip r:embed="rId9"/>
          <a:stretch>
            <a:fillRect/>
          </a:stretch>
        </p:blipFill>
        <p:spPr>
          <a:xfrm>
            <a:off x="31759" y="59395"/>
            <a:ext cx="3154228" cy="708447"/>
          </a:xfrm>
          <a:prstGeom prst="rect">
            <a:avLst/>
          </a:prstGeom>
        </p:spPr>
      </p:pic>
      <p:sp>
        <p:nvSpPr>
          <p:cNvPr id="17" name="矩形 16"/>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矩形 8"/>
              <p:cNvSpPr>
                <a:spLocks noChangeArrowheads="1"/>
              </p:cNvSpPr>
              <p:nvPr/>
            </p:nvSpPr>
            <p:spPr bwMode="auto">
              <a:xfrm>
                <a:off x="734811" y="1664911"/>
                <a:ext cx="8015287"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节点</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的边缘概率分布可以分解为两个因子的乘积</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归一化系数</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sub>
                    </m:sSub>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m:t>
                            </m:r>
                          </m:sub>
                        </m:sSub>
                      </m:e>
                    </m:d>
                    <m:r>
                      <a:rPr lang="zh-CN" altLang="en-US" sz="2000" i="1">
                        <a:latin typeface="Cambria Math" panose="02040503050406030204" pitchFamily="18" charset="0"/>
                        <a:ea typeface="宋体" panose="02010600030101010101" pitchFamily="2" charset="-122"/>
                        <a:cs typeface="Times New Roman" panose="02020603050405020304" pitchFamily="18" charset="0"/>
                      </a:rPr>
                      <m:t>定义为</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从节点</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到节点</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的沿着链向前传递的消息，</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en-US" altLang="zh-CN" sz="2000" dirty="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𝑏</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定义为从节点</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到节点</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的沿着链向后传递的消息。</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zh-CN" altLang="en-US" sz="2000" dirty="0">
                  <a:ea typeface="宋体" panose="02010600030101010101" pitchFamily="2" charset="-122"/>
                  <a:cs typeface="Times New Roman" panose="02020603050405020304" pitchFamily="18" charset="0"/>
                </a:endParaRPr>
              </a:p>
            </p:txBody>
          </p:sp>
        </mc:Choice>
        <mc:Fallback>
          <p:sp>
            <p:nvSpPr>
              <p:cNvPr id="9" name="矩形 8"/>
              <p:cNvSpPr>
                <a:spLocks noRot="1" noChangeAspect="1" noMove="1" noResize="1" noEditPoints="1" noAdjustHandles="1" noChangeArrowheads="1" noChangeShapeType="1" noTextEdit="1"/>
              </p:cNvSpPr>
              <p:nvPr/>
            </p:nvSpPr>
            <p:spPr bwMode="auto">
              <a:xfrm>
                <a:off x="734811" y="1664911"/>
                <a:ext cx="8015287" cy="2554545"/>
              </a:xfrm>
              <a:prstGeom prst="rect">
                <a:avLst/>
              </a:prstGeom>
              <a:blipFill rotWithShape="1">
                <a:blip r:embed="rId1"/>
                <a:stretch>
                  <a:fillRect l="-1" t="-23" r="5" b="2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0" name="对象 19"/>
          <p:cNvGraphicFramePr>
            <a:graphicFrameLocks noChangeAspect="1"/>
          </p:cNvGraphicFramePr>
          <p:nvPr/>
        </p:nvGraphicFramePr>
        <p:xfrm>
          <a:off x="3305970" y="2024611"/>
          <a:ext cx="2593975" cy="590550"/>
        </p:xfrm>
        <a:graphic>
          <a:graphicData uri="http://schemas.openxmlformats.org/presentationml/2006/ole">
            <mc:AlternateContent xmlns:mc="http://schemas.openxmlformats.org/markup-compatibility/2006">
              <mc:Choice xmlns:v="urn:schemas-microsoft-com:vml" Requires="v">
                <p:oleObj spid="_x0000_s56370" name="Equation" r:id="rId2" imgW="61569600" imgH="14630400" progId="Equation.DSMT4">
                  <p:embed/>
                </p:oleObj>
              </mc:Choice>
              <mc:Fallback>
                <p:oleObj name="Equation" r:id="rId2" imgW="61569600" imgH="14630400" progId="Equation.DSMT4">
                  <p:embed/>
                  <p:pic>
                    <p:nvPicPr>
                      <p:cNvPr id="0" name="对象 19"/>
                      <p:cNvPicPr>
                        <a:picLocks noChangeAspect="1" noChangeArrowheads="1"/>
                      </p:cNvPicPr>
                      <p:nvPr/>
                    </p:nvPicPr>
                    <p:blipFill>
                      <a:blip r:embed="rId3"/>
                      <a:srcRect/>
                      <a:stretch>
                        <a:fillRect/>
                      </a:stretch>
                    </p:blipFill>
                    <p:spPr bwMode="auto">
                      <a:xfrm>
                        <a:off x="3305970" y="2024611"/>
                        <a:ext cx="2593975"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对象 21"/>
          <p:cNvGraphicFramePr>
            <a:graphicFrameLocks noChangeAspect="1"/>
          </p:cNvGraphicFramePr>
          <p:nvPr/>
        </p:nvGraphicFramePr>
        <p:xfrm>
          <a:off x="1804194" y="3370890"/>
          <a:ext cx="5597525" cy="533400"/>
        </p:xfrm>
        <a:graphic>
          <a:graphicData uri="http://schemas.openxmlformats.org/presentationml/2006/ole">
            <mc:AlternateContent xmlns:mc="http://schemas.openxmlformats.org/markup-compatibility/2006">
              <mc:Choice xmlns:v="urn:schemas-microsoft-com:vml" Requires="v">
                <p:oleObj spid="_x0000_s56371" name="Equation" r:id="rId4" imgW="133807200" imgH="12192000" progId="Equation.DSMT4">
                  <p:embed/>
                </p:oleObj>
              </mc:Choice>
              <mc:Fallback>
                <p:oleObj name="Equation" r:id="rId4" imgW="133807200" imgH="12192000" progId="Equation.DSMT4">
                  <p:embed/>
                  <p:pic>
                    <p:nvPicPr>
                      <p:cNvPr id="0" name="对象 21"/>
                      <p:cNvPicPr>
                        <a:picLocks noChangeAspect="1" noChangeArrowheads="1"/>
                      </p:cNvPicPr>
                      <p:nvPr/>
                    </p:nvPicPr>
                    <p:blipFill>
                      <a:blip r:embed="rId5"/>
                      <a:srcRect/>
                      <a:stretch>
                        <a:fillRect/>
                      </a:stretch>
                    </p:blipFill>
                    <p:spPr bwMode="auto">
                      <a:xfrm>
                        <a:off x="1804194" y="3370890"/>
                        <a:ext cx="559752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4" name="对象 23"/>
          <p:cNvGraphicFramePr>
            <a:graphicFrameLocks noChangeAspect="1"/>
          </p:cNvGraphicFramePr>
          <p:nvPr/>
        </p:nvGraphicFramePr>
        <p:xfrm>
          <a:off x="1804194" y="4043279"/>
          <a:ext cx="5535612" cy="533400"/>
        </p:xfrm>
        <a:graphic>
          <a:graphicData uri="http://schemas.openxmlformats.org/presentationml/2006/ole">
            <mc:AlternateContent xmlns:mc="http://schemas.openxmlformats.org/markup-compatibility/2006">
              <mc:Choice xmlns:v="urn:schemas-microsoft-com:vml" Requires="v">
                <p:oleObj spid="_x0000_s56372" name="Equation" r:id="rId6" imgW="133502400" imgH="12192000" progId="Equation.DSMT4">
                  <p:embed/>
                </p:oleObj>
              </mc:Choice>
              <mc:Fallback>
                <p:oleObj name="Equation" r:id="rId6" imgW="133502400" imgH="12192000" progId="Equation.DSMT4">
                  <p:embed/>
                  <p:pic>
                    <p:nvPicPr>
                      <p:cNvPr id="0" name="对象 23"/>
                      <p:cNvPicPr>
                        <a:picLocks noChangeAspect="1" noChangeArrowheads="1"/>
                      </p:cNvPicPr>
                      <p:nvPr/>
                    </p:nvPicPr>
                    <p:blipFill>
                      <a:blip r:embed="rId7"/>
                      <a:srcRect/>
                      <a:stretch>
                        <a:fillRect/>
                      </a:stretch>
                    </p:blipFill>
                    <p:spPr bwMode="auto">
                      <a:xfrm>
                        <a:off x="1804194" y="4043279"/>
                        <a:ext cx="5535612"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内容占位符 2"/>
          <p:cNvSpPr>
            <a:spLocks noGrp="1" noChangeArrowheads="1"/>
          </p:cNvSpPr>
          <p:nvPr>
            <p:ph idx="1"/>
          </p:nvPr>
        </p:nvSpPr>
        <p:spPr>
          <a:xfrm>
            <a:off x="-31191" y="1156208"/>
            <a:ext cx="7427913" cy="574675"/>
          </a:xfrm>
        </p:spPr>
        <p:txBody>
          <a:bodyPr/>
          <a:lstStyle/>
          <a:p>
            <a:r>
              <a:rPr lang="zh-CN" altLang="en-US" dirty="0">
                <a:latin typeface="微软雅黑" panose="020B0503020204020204" pitchFamily="34" charset="-122"/>
                <a:ea typeface="微软雅黑" panose="020B0503020204020204" pitchFamily="34" charset="-122"/>
              </a:rPr>
              <a:t>链式结构</a:t>
            </a:r>
            <a:endParaRPr lang="en-US" altLang="zh-CN" dirty="0">
              <a:latin typeface="微软雅黑" panose="020B0503020204020204" pitchFamily="34" charset="-122"/>
              <a:ea typeface="微软雅黑" panose="020B0503020204020204" pitchFamily="34" charset="-122"/>
            </a:endParaRPr>
          </a:p>
        </p:txBody>
      </p:sp>
      <p:sp>
        <p:nvSpPr>
          <p:cNvPr id="14"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1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6" name="图片 15" descr="素材G"/>
          <p:cNvPicPr>
            <a:picLocks noChangeAspect="1"/>
          </p:cNvPicPr>
          <p:nvPr/>
        </p:nvPicPr>
        <p:blipFill>
          <a:blip r:embed="rId8"/>
          <a:stretch>
            <a:fillRect/>
          </a:stretch>
        </p:blipFill>
        <p:spPr>
          <a:xfrm>
            <a:off x="31759" y="59395"/>
            <a:ext cx="3154228" cy="708447"/>
          </a:xfrm>
          <a:prstGeom prst="rect">
            <a:avLst/>
          </a:prstGeom>
        </p:spPr>
      </p:pic>
      <p:sp>
        <p:nvSpPr>
          <p:cNvPr id="17" name="矩形 16"/>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9144000" cy="836613"/>
          </a:xfrm>
          <a:prstGeom prst="rect">
            <a:avLst/>
          </a:prstGeom>
          <a:gradFill flip="none" rotWithShape="1">
            <a:gsLst>
              <a:gs pos="53000">
                <a:srgbClr val="8CA9D9"/>
              </a:gs>
              <a:gs pos="100000">
                <a:srgbClr val="BBE0E3">
                  <a:lumMod val="30000"/>
                  <a:lumOff val="70000"/>
                </a:srgbClr>
              </a:gs>
            </a:gsLst>
            <a:lin ang="10800000" scaled="1"/>
            <a:tileRect/>
          </a:gradFill>
          <a:ln w="12700" cap="flat" cmpd="sng" algn="ctr">
            <a:noFill/>
            <a:prstDash val="solid"/>
            <a:miter lim="800000"/>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8CA9D9"/>
              </a:solidFill>
              <a:effectLst/>
              <a:uLnTx/>
              <a:uFillTx/>
              <a:latin typeface="Arial" panose="020B0604020202020204"/>
              <a:ea typeface="微软雅黑" panose="020B0503020204020204" pitchFamily="34" charset="-122"/>
              <a:cs typeface="+mn-cs"/>
            </a:endParaRPr>
          </a:p>
        </p:txBody>
      </p:sp>
      <p:sp>
        <p:nvSpPr>
          <p:cNvPr id="8" name="内容占位符 2"/>
          <p:cNvSpPr>
            <a:spLocks noGrp="1" noChangeArrowheads="1"/>
          </p:cNvSpPr>
          <p:nvPr>
            <p:ph idx="1"/>
          </p:nvPr>
        </p:nvSpPr>
        <p:spPr>
          <a:xfrm>
            <a:off x="457200" y="981075"/>
            <a:ext cx="7427913" cy="574675"/>
          </a:xfrm>
        </p:spPr>
        <p:txBody>
          <a:bodyPr/>
          <a:lstStyle/>
          <a:p>
            <a:r>
              <a:rPr lang="zh-CN" altLang="en-US" dirty="0">
                <a:latin typeface="微软雅黑" panose="020B0503020204020204" pitchFamily="34" charset="-122"/>
                <a:ea typeface="微软雅黑" panose="020B0503020204020204" pitchFamily="34" charset="-122"/>
              </a:rPr>
              <a:t>树结构</a:t>
            </a:r>
            <a:endParaRPr lang="en-US" altLang="zh-CN" dirty="0">
              <a:latin typeface="微软雅黑" panose="020B0503020204020204" pitchFamily="34" charset="-122"/>
              <a:ea typeface="微软雅黑" panose="020B0503020204020204" pitchFamily="34" charset="-122"/>
            </a:endParaRPr>
          </a:p>
        </p:txBody>
      </p:sp>
      <p:sp>
        <p:nvSpPr>
          <p:cNvPr id="10"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pic>
        <p:nvPicPr>
          <p:cNvPr id="12" name="图片 11"/>
          <p:cNvPicPr/>
          <p:nvPr/>
        </p:nvPicPr>
        <p:blipFill>
          <a:blip r:embed="rId1" cstate="print">
            <a:extLst>
              <a:ext uri="{28A0092B-C50C-407E-A947-70E740481C1C}">
                <a14:useLocalDpi xmlns:a14="http://schemas.microsoft.com/office/drawing/2010/main" val="0"/>
              </a:ext>
            </a:extLst>
          </a:blip>
          <a:stretch>
            <a:fillRect/>
          </a:stretch>
        </p:blipFill>
        <p:spPr>
          <a:xfrm>
            <a:off x="1025497" y="2177283"/>
            <a:ext cx="1749380" cy="1761145"/>
          </a:xfrm>
          <a:prstGeom prst="rect">
            <a:avLst/>
          </a:prstGeom>
          <a:ln>
            <a:noFill/>
          </a:ln>
        </p:spPr>
      </p:pic>
      <p:pic>
        <p:nvPicPr>
          <p:cNvPr id="13" name="图片 12"/>
          <p:cNvPicPr/>
          <p:nvPr/>
        </p:nvPicPr>
        <p:blipFill>
          <a:blip r:embed="rId2" cstate="print">
            <a:extLst>
              <a:ext uri="{28A0092B-C50C-407E-A947-70E740481C1C}">
                <a14:useLocalDpi xmlns:a14="http://schemas.microsoft.com/office/drawing/2010/main" val="0"/>
              </a:ext>
            </a:extLst>
          </a:blip>
          <a:stretch>
            <a:fillRect/>
          </a:stretch>
        </p:blipFill>
        <p:spPr>
          <a:xfrm>
            <a:off x="3307752" y="2177283"/>
            <a:ext cx="2438707" cy="1761145"/>
          </a:xfrm>
          <a:prstGeom prst="rect">
            <a:avLst/>
          </a:prstGeom>
          <a:ln>
            <a:noFill/>
          </a:ln>
        </p:spPr>
      </p:pic>
      <p:pic>
        <p:nvPicPr>
          <p:cNvPr id="14" name="图片 13"/>
          <p:cNvPicPr/>
          <p:nvPr/>
        </p:nvPicPr>
        <p:blipFill>
          <a:blip r:embed="rId3" cstate="print">
            <a:extLst>
              <a:ext uri="{28A0092B-C50C-407E-A947-70E740481C1C}">
                <a14:useLocalDpi xmlns:a14="http://schemas.microsoft.com/office/drawing/2010/main" val="0"/>
              </a:ext>
            </a:extLst>
          </a:blip>
          <a:stretch>
            <a:fillRect/>
          </a:stretch>
        </p:blipFill>
        <p:spPr>
          <a:xfrm>
            <a:off x="6369122" y="2164901"/>
            <a:ext cx="1749381" cy="1761145"/>
          </a:xfrm>
          <a:prstGeom prst="rect">
            <a:avLst/>
          </a:prstGeom>
          <a:ln>
            <a:noFill/>
          </a:ln>
        </p:spPr>
      </p:pic>
      <p:sp>
        <p:nvSpPr>
          <p:cNvPr id="15" name="文本框 31"/>
          <p:cNvSpPr txBox="1"/>
          <p:nvPr/>
        </p:nvSpPr>
        <p:spPr>
          <a:xfrm>
            <a:off x="1149292" y="4083081"/>
            <a:ext cx="1333192" cy="2857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noAutofit/>
          </a:bodyPr>
          <a:lstStyle/>
          <a:p>
            <a:pPr algn="ctr">
              <a:spcAft>
                <a:spcPts val="0"/>
              </a:spcAft>
            </a:pPr>
            <a:r>
              <a:rPr lang="zh-CN" sz="16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a</a:t>
            </a:r>
            <a:r>
              <a:rPr lang="zh-CN" sz="1600" kern="100" dirty="0">
                <a:effectLst/>
                <a:latin typeface="宋体" panose="02010600030101010101" pitchFamily="2" charset="-122"/>
                <a:ea typeface="宋体" panose="02010600030101010101" pitchFamily="2" charset="-122"/>
                <a:cs typeface="Times New Roman" panose="02020603050405020304" pitchFamily="18" charset="0"/>
              </a:rPr>
              <a:t>）无向树</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6" name="文本框 31"/>
          <p:cNvSpPr txBox="1"/>
          <p:nvPr/>
        </p:nvSpPr>
        <p:spPr>
          <a:xfrm>
            <a:off x="3734499" y="4083081"/>
            <a:ext cx="1333192" cy="2857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noAutofit/>
          </a:bodyPr>
          <a:lstStyle/>
          <a:p>
            <a:pPr algn="ctr">
              <a:spcAft>
                <a:spcPts val="0"/>
              </a:spcAft>
            </a:pPr>
            <a:r>
              <a:rPr lang="zh-CN" sz="16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rPr>
              <a:t>b</a:t>
            </a:r>
            <a:r>
              <a:rPr lang="zh-CN" sz="16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600" kern="100" dirty="0">
                <a:effectLst/>
                <a:latin typeface="宋体" panose="02010600030101010101" pitchFamily="2" charset="-122"/>
                <a:ea typeface="宋体" panose="02010600030101010101" pitchFamily="2" charset="-122"/>
                <a:cs typeface="Times New Roman" panose="02020603050405020304" pitchFamily="18" charset="0"/>
              </a:rPr>
              <a:t>有</a:t>
            </a:r>
            <a:r>
              <a:rPr lang="zh-CN" sz="1600" kern="100" dirty="0">
                <a:effectLst/>
                <a:latin typeface="宋体" panose="02010600030101010101" pitchFamily="2" charset="-122"/>
                <a:ea typeface="宋体" panose="02010600030101010101" pitchFamily="2" charset="-122"/>
                <a:cs typeface="Times New Roman" panose="02020603050405020304" pitchFamily="18" charset="0"/>
              </a:rPr>
              <a:t>向树</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7" name="文本框 31"/>
          <p:cNvSpPr txBox="1"/>
          <p:nvPr/>
        </p:nvSpPr>
        <p:spPr>
          <a:xfrm>
            <a:off x="6412584" y="4083081"/>
            <a:ext cx="1662456" cy="2857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noAutofit/>
          </a:bodyPr>
          <a:lstStyle/>
          <a:p>
            <a:pPr algn="ctr">
              <a:spcAft>
                <a:spcPts val="0"/>
              </a:spcAft>
            </a:pPr>
            <a:r>
              <a:rPr lang="zh-CN" sz="16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rPr>
              <a:t>c</a:t>
            </a:r>
            <a:r>
              <a:rPr lang="zh-CN" sz="16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有多</a:t>
            </a:r>
            <a:r>
              <a:rPr lang="zh-CN" sz="1600" kern="100" dirty="0">
                <a:effectLst/>
                <a:latin typeface="宋体" panose="02010600030101010101" pitchFamily="2" charset="-122"/>
                <a:ea typeface="宋体" panose="02010600030101010101" pitchFamily="2" charset="-122"/>
                <a:cs typeface="Times New Roman" panose="02020603050405020304" pitchFamily="18" charset="0"/>
              </a:rPr>
              <a:t>向树</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2" name="矩形 1"/>
          <p:cNvSpPr/>
          <p:nvPr/>
        </p:nvSpPr>
        <p:spPr>
          <a:xfrm>
            <a:off x="2829498" y="4659073"/>
            <a:ext cx="3485003" cy="338554"/>
          </a:xfrm>
          <a:prstGeom prst="rect">
            <a:avLst/>
          </a:prstGeom>
        </p:spPr>
        <p:txBody>
          <a:bodyPr wrap="square">
            <a:spAutoFit/>
          </a:bodyPr>
          <a:lstStyle/>
          <a:p>
            <a:pPr>
              <a:spcAft>
                <a:spcPts val="0"/>
              </a:spcAft>
            </a:pPr>
            <a:r>
              <a:rPr lang="zh-CN" altLang="zh-CN" sz="1600" dirty="0">
                <a:latin typeface="宋体" panose="02010600030101010101" pitchFamily="2" charset="-122"/>
                <a:ea typeface="宋体" panose="02010600030101010101" pitchFamily="2" charset="-122"/>
                <a:cs typeface="Times New Roman" panose="02020603050405020304" pitchFamily="18" charset="0"/>
              </a:rPr>
              <a:t>图</a:t>
            </a:r>
            <a:r>
              <a:rPr lang="en-US" altLang="zh-CN" sz="1600" dirty="0">
                <a:latin typeface="宋体" panose="02010600030101010101" pitchFamily="2" charset="-122"/>
                <a:ea typeface="宋体" panose="02010600030101010101" pitchFamily="2" charset="-122"/>
                <a:cs typeface="Times New Roman" panose="02020603050405020304" pitchFamily="18" charset="0"/>
              </a:rPr>
              <a:t>4‑17</a:t>
            </a:r>
            <a:r>
              <a:rPr lang="zh-CN" altLang="zh-CN" sz="1600" dirty="0">
                <a:latin typeface="宋体" panose="02010600030101010101" pitchFamily="2" charset="-122"/>
                <a:ea typeface="宋体" panose="02010600030101010101" pitchFamily="2" charset="-122"/>
                <a:cs typeface="Times New Roman" panose="02020603050405020304" pitchFamily="18" charset="0"/>
              </a:rPr>
              <a:t>三种树图的概率图模型示意图</a:t>
            </a:r>
            <a:endParaRPr lang="zh-CN" altLang="zh-CN" sz="16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9" name="矩形 18"/>
          <p:cNvSpPr/>
          <p:nvPr/>
        </p:nvSpPr>
        <p:spPr>
          <a:xfrm>
            <a:off x="1723900" y="5718272"/>
            <a:ext cx="8045117" cy="460375"/>
          </a:xfrm>
          <a:prstGeom prst="rect">
            <a:avLst/>
          </a:prstGeom>
        </p:spPr>
        <p:txBody>
          <a:bodyPr wrap="square">
            <a:spAutoFit/>
          </a:bodyPr>
          <a:lstStyle/>
          <a:p>
            <a:pPr>
              <a:spcAft>
                <a:spcPts val="0"/>
              </a:spcAft>
            </a:pPr>
            <a:r>
              <a:rPr lang="zh-CN" altLang="en-US" sz="2400" dirty="0">
                <a:latin typeface="宋体" panose="02010600030101010101" pitchFamily="2" charset="-122"/>
                <a:ea typeface="宋体" panose="02010600030101010101" pitchFamily="2" charset="-122"/>
                <a:cs typeface="Times New Roman" panose="02020603050405020304" pitchFamily="18" charset="0"/>
              </a:rPr>
              <a:t>图结构可以通过和积算法转化为因子图</a:t>
            </a:r>
            <a:endParaRPr lang="zh-CN"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noChangeArrowheads="1"/>
          </p:cNvSpPr>
          <p:nvPr>
            <p:ph idx="1"/>
          </p:nvPr>
        </p:nvSpPr>
        <p:spPr>
          <a:xfrm>
            <a:off x="496111" y="1263177"/>
            <a:ext cx="7427913" cy="574675"/>
          </a:xfrm>
        </p:spPr>
        <p:txBody>
          <a:bodyPr/>
          <a:lstStyle/>
          <a:p>
            <a:r>
              <a:rPr lang="zh-CN" altLang="en-US" dirty="0">
                <a:latin typeface="微软雅黑" panose="020B0503020204020204" pitchFamily="34" charset="-122"/>
                <a:ea typeface="微软雅黑" panose="020B0503020204020204" pitchFamily="34" charset="-122"/>
              </a:rPr>
              <a:t>因子图</a:t>
            </a:r>
            <a:endParaRPr lang="en-US" altLang="zh-CN"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矩形 8"/>
              <p:cNvSpPr>
                <a:spLocks noChangeArrowheads="1"/>
              </p:cNvSpPr>
              <p:nvPr/>
            </p:nvSpPr>
            <p:spPr bwMode="auto">
              <a:xfrm>
                <a:off x="31755" y="1712017"/>
                <a:ext cx="8849531"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因子图与图模型的对应关系：</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pPr>
                <a:r>
                  <a:rPr lang="zh-CN" altLang="en-US" sz="2000" dirty="0">
                    <a:ea typeface="宋体" panose="02010600030101010101" pitchFamily="2" charset="-122"/>
                    <a:cs typeface="Times New Roman" panose="02020603050405020304" pitchFamily="18" charset="0"/>
                  </a:rPr>
                  <a:t>因子图中的变量节点与对应图模型中的变量节点相同；</a:t>
                </a:r>
                <a:endParaRPr lang="zh-CN" altLang="en-US" sz="2000" dirty="0">
                  <a:ea typeface="宋体" panose="02010600030101010101" pitchFamily="2" charset="-122"/>
                  <a:cs typeface="Times New Roman" panose="02020603050405020304" pitchFamily="18" charset="0"/>
                </a:endParaRPr>
              </a:p>
              <a:p>
                <a:pPr marL="342900" indent="-342900">
                  <a:spcBef>
                    <a:spcPct val="0"/>
                  </a:spcBef>
                </a:pPr>
                <a:r>
                  <a:rPr lang="zh-CN" altLang="en-US" sz="2000" dirty="0">
                    <a:ea typeface="宋体" panose="02010600030101010101" pitchFamily="2" charset="-122"/>
                    <a:cs typeface="Times New Roman" panose="02020603050405020304" pitchFamily="18" charset="0"/>
                  </a:rPr>
                  <a:t>因子图中对应图模型中同一因子的变量节点之间存在一个因子节点；</a:t>
                </a:r>
                <a:endParaRPr lang="zh-CN" altLang="en-US" sz="2000" dirty="0">
                  <a:ea typeface="宋体" panose="02010600030101010101" pitchFamily="2" charset="-122"/>
                  <a:cs typeface="Times New Roman" panose="02020603050405020304" pitchFamily="18" charset="0"/>
                </a:endParaRPr>
              </a:p>
              <a:p>
                <a:pPr marL="342900" indent="-342900">
                  <a:spcBef>
                    <a:spcPct val="0"/>
                  </a:spcBef>
                </a:pPr>
                <a:r>
                  <a:rPr lang="zh-CN" altLang="en-US" sz="2000" dirty="0">
                    <a:ea typeface="宋体" panose="02010600030101010101" pitchFamily="2" charset="-122"/>
                    <a:cs typeface="Times New Roman" panose="02020603050405020304" pitchFamily="18" charset="0"/>
                  </a:rPr>
                  <a:t>因子图中的边都是无向边，连接因子节点与相对应的变量节点。</a:t>
                </a:r>
                <a:endParaRPr lang="zh-CN" altLang="en-US" sz="2000" dirty="0">
                  <a:ea typeface="宋体" panose="02010600030101010101" pitchFamily="2" charset="-122"/>
                  <a:cs typeface="Times New Roman" panose="02020603050405020304" pitchFamily="18" charset="0"/>
                </a:endParaRPr>
              </a:p>
              <a:p>
                <a:pPr>
                  <a:spcBef>
                    <a:spcPct val="0"/>
                  </a:spcBef>
                  <a:buNone/>
                </a:pPr>
                <a:r>
                  <a:rPr lang="zh-CN" altLang="en-US" sz="2000" dirty="0">
                    <a:ea typeface="宋体" panose="02010600030101010101" pitchFamily="2" charset="-122"/>
                    <a:cs typeface="Times New Roman" panose="02020603050405020304" pitchFamily="18" charset="0"/>
                  </a:rPr>
                  <a:t>概率图模型中随机变量的联合概率分布</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可以写成因子图中各个因子</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a typeface="宋体" panose="02010600030101010101" pitchFamily="2" charset="-122"/>
                    <a:cs typeface="Times New Roman" panose="02020603050405020304" pitchFamily="18" charset="0"/>
                  </a:rPr>
                  <a:t>的乘积形式，即</a:t>
                </a: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endParaRPr lang="en-US" altLang="zh-CN" sz="2000" dirty="0">
                  <a:ea typeface="宋体" panose="02010600030101010101" pitchFamily="2" charset="-122"/>
                  <a:cs typeface="Times New Roman" panose="02020603050405020304" pitchFamily="18" charset="0"/>
                </a:endParaRPr>
              </a:p>
              <a:p>
                <a:pPr>
                  <a:spcBef>
                    <a:spcPct val="0"/>
                  </a:spcBef>
                  <a:buNone/>
                </a:pPr>
                <a:r>
                  <a:rPr lang="zh-CN" altLang="en-US" sz="2000" dirty="0">
                    <a:ea typeface="宋体" panose="02010600030101010101" pitchFamily="2" charset="-122"/>
                    <a:cs typeface="Times New Roman" panose="02020603050405020304" pitchFamily="18" charset="0"/>
                  </a:rPr>
                  <a:t>图中变量的联合概率分布可以表示为</a:t>
                </a:r>
                <a:endParaRPr lang="zh-CN" altLang="en-US" sz="2000" dirty="0">
                  <a:ea typeface="宋体" panose="02010600030101010101" pitchFamily="2" charset="-122"/>
                  <a:cs typeface="Times New Roman" panose="02020603050405020304" pitchFamily="18" charset="0"/>
                </a:endParaRPr>
              </a:p>
            </p:txBody>
          </p:sp>
        </mc:Choice>
        <mc:Fallback>
          <p:sp>
            <p:nvSpPr>
              <p:cNvPr id="9" name="矩形 8"/>
              <p:cNvSpPr>
                <a:spLocks noRot="1" noChangeAspect="1" noMove="1" noResize="1" noEditPoints="1" noAdjustHandles="1" noChangeArrowheads="1" noChangeShapeType="1" noTextEdit="1"/>
              </p:cNvSpPr>
              <p:nvPr/>
            </p:nvSpPr>
            <p:spPr bwMode="auto">
              <a:xfrm>
                <a:off x="31755" y="1712017"/>
                <a:ext cx="8849531" cy="4401205"/>
              </a:xfrm>
              <a:prstGeom prst="rect">
                <a:avLst/>
              </a:prstGeom>
              <a:blipFill rotWithShape="1">
                <a:blip r:embed="rId1"/>
                <a:stretch>
                  <a:fillRect t="-1" r="2" b="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graphicFrame>
        <p:nvGraphicFramePr>
          <p:cNvPr id="17" name="对象 16"/>
          <p:cNvGraphicFramePr>
            <a:graphicFrameLocks noChangeAspect="1"/>
          </p:cNvGraphicFramePr>
          <p:nvPr/>
        </p:nvGraphicFramePr>
        <p:xfrm>
          <a:off x="3740961" y="3568489"/>
          <a:ext cx="1739900" cy="438150"/>
        </p:xfrm>
        <a:graphic>
          <a:graphicData uri="http://schemas.openxmlformats.org/presentationml/2006/ole">
            <mc:AlternateContent xmlns:mc="http://schemas.openxmlformats.org/markup-compatibility/2006">
              <mc:Choice xmlns:v="urn:schemas-microsoft-com:vml" Requires="v">
                <p:oleObj spid="_x0000_s57370" name="Equation" r:id="rId2" imgW="42062400" imgH="9448800" progId="Equation.DSMT4">
                  <p:embed/>
                </p:oleObj>
              </mc:Choice>
              <mc:Fallback>
                <p:oleObj name="Equation" r:id="rId2" imgW="42062400" imgH="9448800" progId="Equation.DSMT4">
                  <p:embed/>
                  <p:pic>
                    <p:nvPicPr>
                      <p:cNvPr id="0" name="对象 16"/>
                      <p:cNvPicPr>
                        <a:picLocks noChangeAspect="1" noChangeArrowheads="1"/>
                      </p:cNvPicPr>
                      <p:nvPr/>
                    </p:nvPicPr>
                    <p:blipFill>
                      <a:blip r:embed="rId3"/>
                      <a:srcRect/>
                      <a:stretch>
                        <a:fillRect/>
                      </a:stretch>
                    </p:blipFill>
                    <p:spPr bwMode="auto">
                      <a:xfrm>
                        <a:off x="3740961" y="3568489"/>
                        <a:ext cx="173990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 name="图片 17"/>
          <p:cNvPicPr/>
          <p:nvPr/>
        </p:nvPicPr>
        <p:blipFill>
          <a:blip r:embed="rId4" cstate="print">
            <a:extLst>
              <a:ext uri="{28A0092B-C50C-407E-A947-70E740481C1C}">
                <a14:useLocalDpi xmlns:a14="http://schemas.microsoft.com/office/drawing/2010/main" val="0"/>
              </a:ext>
            </a:extLst>
          </a:blip>
          <a:stretch>
            <a:fillRect/>
          </a:stretch>
        </p:blipFill>
        <p:spPr>
          <a:xfrm>
            <a:off x="3179842" y="4124309"/>
            <a:ext cx="2862137" cy="1470309"/>
          </a:xfrm>
          <a:prstGeom prst="rect">
            <a:avLst/>
          </a:prstGeom>
        </p:spPr>
      </p:pic>
      <p:graphicFrame>
        <p:nvGraphicFramePr>
          <p:cNvPr id="20" name="对象 19"/>
          <p:cNvGraphicFramePr>
            <a:graphicFrameLocks noChangeAspect="1"/>
          </p:cNvGraphicFramePr>
          <p:nvPr/>
        </p:nvGraphicFramePr>
        <p:xfrm>
          <a:off x="2444766" y="6062650"/>
          <a:ext cx="4332287" cy="360363"/>
        </p:xfrm>
        <a:graphic>
          <a:graphicData uri="http://schemas.openxmlformats.org/presentationml/2006/ole">
            <mc:AlternateContent xmlns:mc="http://schemas.openxmlformats.org/markup-compatibility/2006">
              <mc:Choice xmlns:v="urn:schemas-microsoft-com:vml" Requires="v">
                <p:oleObj spid="_x0000_s57371" name="Equation" r:id="rId5" imgW="104241600" imgH="8534400" progId="Equation.DSMT4">
                  <p:embed/>
                </p:oleObj>
              </mc:Choice>
              <mc:Fallback>
                <p:oleObj name="Equation" r:id="rId5" imgW="104241600" imgH="8534400" progId="Equation.DSMT4">
                  <p:embed/>
                  <p:pic>
                    <p:nvPicPr>
                      <p:cNvPr id="0" name="对象 19"/>
                      <p:cNvPicPr>
                        <a:picLocks noChangeAspect="1" noChangeArrowheads="1"/>
                      </p:cNvPicPr>
                      <p:nvPr/>
                    </p:nvPicPr>
                    <p:blipFill>
                      <a:blip r:embed="rId6"/>
                      <a:srcRect/>
                      <a:stretch>
                        <a:fillRect/>
                      </a:stretch>
                    </p:blipFill>
                    <p:spPr bwMode="auto">
                      <a:xfrm>
                        <a:off x="2444766" y="6062650"/>
                        <a:ext cx="4332287"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9" name="图片 18" descr="素材G"/>
          <p:cNvPicPr>
            <a:picLocks noChangeAspect="1"/>
          </p:cNvPicPr>
          <p:nvPr/>
        </p:nvPicPr>
        <p:blipFill>
          <a:blip r:embed="rId7"/>
          <a:stretch>
            <a:fillRect/>
          </a:stretch>
        </p:blipFill>
        <p:spPr>
          <a:xfrm>
            <a:off x="31759" y="59395"/>
            <a:ext cx="3154228" cy="708447"/>
          </a:xfrm>
          <a:prstGeom prst="rect">
            <a:avLst/>
          </a:prstGeom>
        </p:spPr>
      </p:pic>
      <p:sp>
        <p:nvSpPr>
          <p:cNvPr id="21" name="矩形 20"/>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9" name="图片 18" descr="素材G"/>
          <p:cNvPicPr>
            <a:picLocks noChangeAspect="1"/>
          </p:cNvPicPr>
          <p:nvPr/>
        </p:nvPicPr>
        <p:blipFill>
          <a:blip r:embed="rId1"/>
          <a:stretch>
            <a:fillRect/>
          </a:stretch>
        </p:blipFill>
        <p:spPr>
          <a:xfrm>
            <a:off x="31759" y="59395"/>
            <a:ext cx="3154228" cy="708447"/>
          </a:xfrm>
          <a:prstGeom prst="rect">
            <a:avLst/>
          </a:prstGeom>
        </p:spPr>
      </p:pic>
      <p:sp>
        <p:nvSpPr>
          <p:cNvPr id="21" name="矩形 20"/>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pic>
        <p:nvPicPr>
          <p:cNvPr id="3" name="图片 2"/>
          <p:cNvPicPr>
            <a:picLocks noChangeAspect="1"/>
          </p:cNvPicPr>
          <p:nvPr/>
        </p:nvPicPr>
        <p:blipFill>
          <a:blip r:embed="rId2"/>
          <a:stretch>
            <a:fillRect/>
          </a:stretch>
        </p:blipFill>
        <p:spPr>
          <a:xfrm>
            <a:off x="31755" y="1857984"/>
            <a:ext cx="4345683" cy="3992596"/>
          </a:xfrm>
          <a:prstGeom prst="rect">
            <a:avLst/>
          </a:prstGeom>
        </p:spPr>
      </p:pic>
      <p:pic>
        <p:nvPicPr>
          <p:cNvPr id="4" name="图片 3"/>
          <p:cNvPicPr>
            <a:picLocks noChangeAspect="1"/>
          </p:cNvPicPr>
          <p:nvPr/>
        </p:nvPicPr>
        <p:blipFill>
          <a:blip r:embed="rId3"/>
          <a:stretch>
            <a:fillRect/>
          </a:stretch>
        </p:blipFill>
        <p:spPr>
          <a:xfrm>
            <a:off x="5447488" y="1748063"/>
            <a:ext cx="2976665" cy="1038732"/>
          </a:xfrm>
          <a:prstGeom prst="rect">
            <a:avLst/>
          </a:prstGeom>
        </p:spPr>
      </p:pic>
      <p:sp>
        <p:nvSpPr>
          <p:cNvPr id="5" name="矩形 4"/>
          <p:cNvSpPr/>
          <p:nvPr/>
        </p:nvSpPr>
        <p:spPr>
          <a:xfrm>
            <a:off x="60949" y="1064284"/>
            <a:ext cx="110799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因子图</a:t>
            </a:r>
            <a:endParaRPr lang="en-US" altLang="zh-CN" sz="2400" dirty="0">
              <a:latin typeface="微软雅黑" panose="020B0503020204020204" pitchFamily="34" charset="-122"/>
              <a:ea typeface="微软雅黑" panose="020B0503020204020204" pitchFamily="34" charset="-122"/>
            </a:endParaRPr>
          </a:p>
        </p:txBody>
      </p:sp>
      <p:pic>
        <p:nvPicPr>
          <p:cNvPr id="22" name="图片 21"/>
          <p:cNvPicPr/>
          <p:nvPr/>
        </p:nvPicPr>
        <p:blipFill>
          <a:blip r:embed="rId4" cstate="print">
            <a:extLst>
              <a:ext uri="{28A0092B-C50C-407E-A947-70E740481C1C}">
                <a14:useLocalDpi xmlns:a14="http://schemas.microsoft.com/office/drawing/2010/main" val="0"/>
              </a:ext>
            </a:extLst>
          </a:blip>
          <a:stretch>
            <a:fillRect/>
          </a:stretch>
        </p:blipFill>
        <p:spPr>
          <a:xfrm>
            <a:off x="5699306" y="2693845"/>
            <a:ext cx="2862137" cy="1470309"/>
          </a:xfrm>
          <a:prstGeom prst="rect">
            <a:avLst/>
          </a:prstGeom>
        </p:spPr>
      </p:pic>
      <p:sp>
        <p:nvSpPr>
          <p:cNvPr id="23" name="矩形 22"/>
          <p:cNvSpPr/>
          <p:nvPr/>
        </p:nvSpPr>
        <p:spPr>
          <a:xfrm>
            <a:off x="60949" y="1482791"/>
            <a:ext cx="9144000"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圆圈：表示变量节点，方块表示因子节点，变量节点之间有边相连</a:t>
            </a:r>
            <a:endParaRPr lang="en-US" altLang="zh-CN" sz="2400" dirty="0">
              <a:latin typeface="微软雅黑" panose="020B0503020204020204" pitchFamily="34" charset="-122"/>
              <a:ea typeface="微软雅黑" panose="020B0503020204020204" pitchFamily="34" charset="-122"/>
            </a:endParaRPr>
          </a:p>
        </p:txBody>
      </p:sp>
      <p:sp>
        <p:nvSpPr>
          <p:cNvPr id="7" name="矩形 6"/>
          <p:cNvSpPr/>
          <p:nvPr/>
        </p:nvSpPr>
        <p:spPr>
          <a:xfrm>
            <a:off x="31754" y="5837506"/>
            <a:ext cx="9112245" cy="923330"/>
          </a:xfrm>
          <a:prstGeom prst="rect">
            <a:avLst/>
          </a:prstGeom>
        </p:spPr>
        <p:txBody>
          <a:bodyPr wrap="square">
            <a:spAutoFit/>
          </a:bodyPr>
          <a:lstStyle/>
          <a:p>
            <a:r>
              <a:rPr lang="zh-CN" altLang="en-US" dirty="0"/>
              <a:t>包括变量节点和因子节点。变量节点和因子节点定义:因子图是一类无向概率图模型之间有无向边相连。与某个因子节点相连接的变量节点，为该因子的变量。定义在因子图上的联合概率分布可以表示为各个因子的联乘积，</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p:cNvPicPr>
            <a:picLocks noChangeAspect="1"/>
          </p:cNvPicPr>
          <p:nvPr/>
        </p:nvPicPr>
        <p:blipFill>
          <a:blip r:embed="rId1"/>
          <a:stretch>
            <a:fillRect/>
          </a:stretch>
        </p:blipFill>
        <p:spPr>
          <a:xfrm>
            <a:off x="31759" y="59395"/>
            <a:ext cx="3154228" cy="708447"/>
          </a:xfrm>
          <a:prstGeom prst="rect">
            <a:avLst/>
          </a:prstGeom>
        </p:spPr>
      </p:pic>
      <p:sp>
        <p:nvSpPr>
          <p:cNvPr id="7" name="矩形 6"/>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3" name="矩形 2"/>
          <p:cNvSpPr/>
          <p:nvPr/>
        </p:nvSpPr>
        <p:spPr>
          <a:xfrm>
            <a:off x="0" y="1148499"/>
            <a:ext cx="9080487" cy="1569660"/>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什么是概率图模型</a:t>
            </a:r>
            <a:endParaRPr lang="en-US" altLang="zh-CN" sz="2400" dirty="0">
              <a:latin typeface="宋体" panose="02010600030101010101" pitchFamily="2" charset="-122"/>
              <a:ea typeface="宋体" panose="02010600030101010101" pitchFamily="2" charset="-122"/>
            </a:endParaRPr>
          </a:p>
          <a:p>
            <a:r>
              <a:rPr lang="zh-CN" altLang="en-US" sz="2400" b="1" dirty="0">
                <a:solidFill>
                  <a:srgbClr val="FF0000"/>
                </a:solidFill>
                <a:latin typeface="宋体" panose="02010600030101010101" pitchFamily="2" charset="-122"/>
                <a:ea typeface="宋体" panose="02010600030101010101" pitchFamily="2" charset="-122"/>
              </a:rPr>
              <a:t>概率论</a:t>
            </a:r>
            <a:r>
              <a:rPr lang="zh-CN" altLang="en-US" sz="2400" dirty="0">
                <a:latin typeface="宋体" panose="02010600030101010101" pitchFamily="2" charset="-122"/>
                <a:ea typeface="宋体" panose="02010600030101010101" pitchFamily="2" charset="-122"/>
              </a:rPr>
              <a:t>与</a:t>
            </a:r>
            <a:r>
              <a:rPr lang="zh-CN" altLang="en-US" sz="2400" b="1" dirty="0">
                <a:solidFill>
                  <a:srgbClr val="FF0000"/>
                </a:solidFill>
                <a:latin typeface="宋体" panose="02010600030101010101" pitchFamily="2" charset="-122"/>
                <a:ea typeface="宋体" panose="02010600030101010101" pitchFamily="2" charset="-122"/>
              </a:rPr>
              <a:t>图论</a:t>
            </a:r>
            <a:r>
              <a:rPr lang="zh-CN" altLang="en-US" sz="2400" dirty="0">
                <a:latin typeface="宋体" panose="02010600030101010101" pitchFamily="2" charset="-122"/>
                <a:ea typeface="宋体" panose="02010600030101010101" pitchFamily="2" charset="-122"/>
              </a:rPr>
              <a:t>相结合的产物，为统计推理和学习提供了一个统一的灵活框架</a:t>
            </a: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sp>
        <p:nvSpPr>
          <p:cNvPr id="5" name="矩形 4"/>
          <p:cNvSpPr/>
          <p:nvPr/>
        </p:nvSpPr>
        <p:spPr>
          <a:xfrm>
            <a:off x="63513" y="2368311"/>
            <a:ext cx="4980851" cy="461665"/>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rPr>
              <a:t>无权图：边有权重，权重大小均为</a:t>
            </a:r>
            <a:r>
              <a:rPr lang="en-US" altLang="zh-CN" sz="2400" b="1" dirty="0">
                <a:latin typeface="宋体" panose="02010600030101010101" pitchFamily="2" charset="-122"/>
                <a:ea typeface="宋体" panose="02010600030101010101" pitchFamily="2" charset="-122"/>
              </a:rPr>
              <a:t>1</a:t>
            </a:r>
            <a:endParaRPr lang="en-US" altLang="zh-CN" sz="2400" b="1" dirty="0">
              <a:latin typeface="宋体" panose="02010600030101010101" pitchFamily="2" charset="-122"/>
              <a:ea typeface="宋体" panose="02010600030101010101" pitchFamily="2" charset="-122"/>
            </a:endParaRPr>
          </a:p>
        </p:txBody>
      </p:sp>
      <p:sp>
        <p:nvSpPr>
          <p:cNvPr id="16" name="矩形 15"/>
          <p:cNvSpPr/>
          <p:nvPr/>
        </p:nvSpPr>
        <p:spPr>
          <a:xfrm>
            <a:off x="3636368" y="2743374"/>
            <a:ext cx="5444119" cy="461665"/>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rPr>
              <a:t>有权图：边有权重，权重大小均不相同</a:t>
            </a:r>
            <a:endParaRPr lang="en-US" altLang="zh-CN" sz="2400" b="1"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28279" y="3429001"/>
            <a:ext cx="4370521" cy="3429000"/>
          </a:xfrm>
          <a:prstGeom prst="rect">
            <a:avLst/>
          </a:prstGeom>
        </p:spPr>
      </p:pic>
      <p:cxnSp>
        <p:nvCxnSpPr>
          <p:cNvPr id="10" name="直接箭头连接符 9"/>
          <p:cNvCxnSpPr/>
          <p:nvPr/>
        </p:nvCxnSpPr>
        <p:spPr>
          <a:xfrm>
            <a:off x="2213539" y="2969443"/>
            <a:ext cx="210929" cy="65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3"/>
          <a:stretch>
            <a:fillRect/>
          </a:stretch>
        </p:blipFill>
        <p:spPr>
          <a:xfrm>
            <a:off x="4506013" y="3218089"/>
            <a:ext cx="4587628" cy="3643304"/>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9" name="图片 18" descr="素材G"/>
          <p:cNvPicPr>
            <a:picLocks noChangeAspect="1"/>
          </p:cNvPicPr>
          <p:nvPr/>
        </p:nvPicPr>
        <p:blipFill>
          <a:blip r:embed="rId1"/>
          <a:stretch>
            <a:fillRect/>
          </a:stretch>
        </p:blipFill>
        <p:spPr>
          <a:xfrm>
            <a:off x="31759" y="59395"/>
            <a:ext cx="3154228" cy="708447"/>
          </a:xfrm>
          <a:prstGeom prst="rect">
            <a:avLst/>
          </a:prstGeom>
        </p:spPr>
      </p:pic>
      <p:sp>
        <p:nvSpPr>
          <p:cNvPr id="21" name="矩形 20"/>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pic>
        <p:nvPicPr>
          <p:cNvPr id="3" name="图片 2"/>
          <p:cNvPicPr>
            <a:picLocks noChangeAspect="1"/>
          </p:cNvPicPr>
          <p:nvPr/>
        </p:nvPicPr>
        <p:blipFill>
          <a:blip r:embed="rId2"/>
          <a:stretch>
            <a:fillRect/>
          </a:stretch>
        </p:blipFill>
        <p:spPr>
          <a:xfrm>
            <a:off x="31755" y="1857984"/>
            <a:ext cx="4345683" cy="3992596"/>
          </a:xfrm>
          <a:prstGeom prst="rect">
            <a:avLst/>
          </a:prstGeom>
        </p:spPr>
      </p:pic>
      <p:pic>
        <p:nvPicPr>
          <p:cNvPr id="4" name="图片 3"/>
          <p:cNvPicPr>
            <a:picLocks noChangeAspect="1"/>
          </p:cNvPicPr>
          <p:nvPr/>
        </p:nvPicPr>
        <p:blipFill>
          <a:blip r:embed="rId3"/>
          <a:stretch>
            <a:fillRect/>
          </a:stretch>
        </p:blipFill>
        <p:spPr>
          <a:xfrm>
            <a:off x="5165386" y="1219809"/>
            <a:ext cx="2976665" cy="1038732"/>
          </a:xfrm>
          <a:prstGeom prst="rect">
            <a:avLst/>
          </a:prstGeom>
        </p:spPr>
      </p:pic>
      <p:sp>
        <p:nvSpPr>
          <p:cNvPr id="5" name="矩形 4"/>
          <p:cNvSpPr/>
          <p:nvPr/>
        </p:nvSpPr>
        <p:spPr>
          <a:xfrm>
            <a:off x="213171" y="1099877"/>
            <a:ext cx="110799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因子图</a:t>
            </a:r>
            <a:endParaRPr lang="en-US" altLang="zh-CN" sz="2400" dirty="0">
              <a:latin typeface="微软雅黑" panose="020B0503020204020204" pitchFamily="34" charset="-122"/>
              <a:ea typeface="微软雅黑" panose="020B0503020204020204" pitchFamily="34" charset="-122"/>
            </a:endParaRPr>
          </a:p>
        </p:txBody>
      </p:sp>
      <p:pic>
        <p:nvPicPr>
          <p:cNvPr id="22" name="图片 21"/>
          <p:cNvPicPr/>
          <p:nvPr/>
        </p:nvPicPr>
        <p:blipFill>
          <a:blip r:embed="rId4" cstate="print">
            <a:extLst>
              <a:ext uri="{28A0092B-C50C-407E-A947-70E740481C1C}">
                <a14:useLocalDpi xmlns:a14="http://schemas.microsoft.com/office/drawing/2010/main" val="0"/>
              </a:ext>
            </a:extLst>
          </a:blip>
          <a:stretch>
            <a:fillRect/>
          </a:stretch>
        </p:blipFill>
        <p:spPr>
          <a:xfrm>
            <a:off x="5699306" y="2693845"/>
            <a:ext cx="2862137" cy="1470309"/>
          </a:xfrm>
          <a:prstGeom prst="rect">
            <a:avLst/>
          </a:prstGeom>
        </p:spPr>
      </p:pic>
      <p:sp>
        <p:nvSpPr>
          <p:cNvPr id="23" name="矩形 22"/>
          <p:cNvSpPr/>
          <p:nvPr/>
        </p:nvSpPr>
        <p:spPr>
          <a:xfrm>
            <a:off x="31755" y="5916189"/>
            <a:ext cx="9144000"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圆圈：表示变量节点，方块表示因子节点，变量节点之间有边相连</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1174963"/>
            <a:ext cx="9144000" cy="4219380"/>
          </a:xfrm>
          <a:prstGeom prst="rect">
            <a:avLst/>
          </a:prstGeom>
        </p:spPr>
      </p:pic>
      <p:sp>
        <p:nvSpPr>
          <p:cNvPr id="5"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 name="图片 9" descr="素材G"/>
          <p:cNvPicPr>
            <a:picLocks noChangeAspect="1"/>
          </p:cNvPicPr>
          <p:nvPr/>
        </p:nvPicPr>
        <p:blipFill>
          <a:blip r:embed="rId2"/>
          <a:stretch>
            <a:fillRect/>
          </a:stretch>
        </p:blipFill>
        <p:spPr>
          <a:xfrm>
            <a:off x="31759" y="59395"/>
            <a:ext cx="3154228" cy="708447"/>
          </a:xfrm>
          <a:prstGeom prst="rect">
            <a:avLst/>
          </a:prstGeom>
        </p:spPr>
      </p:pic>
      <p:sp>
        <p:nvSpPr>
          <p:cNvPr id="11" name="矩形 10"/>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12" name="文本框 11"/>
          <p:cNvSpPr txBox="1"/>
          <p:nvPr/>
        </p:nvSpPr>
        <p:spPr>
          <a:xfrm>
            <a:off x="3754877" y="1738220"/>
            <a:ext cx="1157591" cy="646331"/>
          </a:xfrm>
          <a:prstGeom prst="rect">
            <a:avLst/>
          </a:prstGeom>
          <a:noFill/>
        </p:spPr>
        <p:txBody>
          <a:bodyPr wrap="square" rtlCol="0">
            <a:spAutoFit/>
          </a:bodyPr>
          <a:lstStyle/>
          <a:p>
            <a:r>
              <a:rPr lang="zh-CN" altLang="en-US" dirty="0"/>
              <a:t>四个变量，三个因子</a:t>
            </a:r>
            <a:endParaRPr lang="zh-CN" altLang="en-US" dirty="0"/>
          </a:p>
        </p:txBody>
      </p:sp>
      <p:graphicFrame>
        <p:nvGraphicFramePr>
          <p:cNvPr id="13" name="对象 12"/>
          <p:cNvGraphicFramePr>
            <a:graphicFrameLocks noChangeAspect="1"/>
          </p:cNvGraphicFramePr>
          <p:nvPr/>
        </p:nvGraphicFramePr>
        <p:xfrm>
          <a:off x="2405854" y="5801464"/>
          <a:ext cx="4332287" cy="360363"/>
        </p:xfrm>
        <a:graphic>
          <a:graphicData uri="http://schemas.openxmlformats.org/presentationml/2006/ole">
            <mc:AlternateContent xmlns:mc="http://schemas.openxmlformats.org/markup-compatibility/2006">
              <mc:Choice xmlns:v="urn:schemas-microsoft-com:vml" Requires="v">
                <p:oleObj spid="_x0000_s58381" name="Equation" r:id="rId3" imgW="104241600" imgH="8534400" progId="Equation.DSMT4">
                  <p:embed/>
                </p:oleObj>
              </mc:Choice>
              <mc:Fallback>
                <p:oleObj name="Equation" r:id="rId3" imgW="104241600" imgH="8534400" progId="Equation.DSMT4">
                  <p:embed/>
                  <p:pic>
                    <p:nvPicPr>
                      <p:cNvPr id="0" name="对象 19"/>
                      <p:cNvPicPr>
                        <a:picLocks noChangeAspect="1" noChangeArrowheads="1"/>
                      </p:cNvPicPr>
                      <p:nvPr/>
                    </p:nvPicPr>
                    <p:blipFill>
                      <a:blip r:embed="rId4"/>
                      <a:srcRect/>
                      <a:stretch>
                        <a:fillRect/>
                      </a:stretch>
                    </p:blipFill>
                    <p:spPr bwMode="auto">
                      <a:xfrm>
                        <a:off x="2405854" y="5801464"/>
                        <a:ext cx="4332287"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852612" y="2219325"/>
            <a:ext cx="5438775" cy="2419350"/>
          </a:xfrm>
          <a:prstGeom prst="rect">
            <a:avLst/>
          </a:prstGeom>
        </p:spPr>
      </p:pic>
      <p:sp>
        <p:nvSpPr>
          <p:cNvPr id="5" name="矩形 4"/>
          <p:cNvSpPr/>
          <p:nvPr/>
        </p:nvSpPr>
        <p:spPr>
          <a:xfrm>
            <a:off x="213171" y="1099877"/>
            <a:ext cx="110799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因子图</a:t>
            </a:r>
            <a:endParaRPr lang="en-US" altLang="zh-CN" sz="2400" dirty="0">
              <a:latin typeface="微软雅黑" panose="020B0503020204020204" pitchFamily="34" charset="-122"/>
              <a:ea typeface="微软雅黑" panose="020B0503020204020204" pitchFamily="34" charset="-122"/>
            </a:endParaRPr>
          </a:p>
        </p:txBody>
      </p:sp>
      <p:sp>
        <p:nvSpPr>
          <p:cNvPr id="6"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1" name="图片 10" descr="素材G"/>
          <p:cNvPicPr>
            <a:picLocks noChangeAspect="1"/>
          </p:cNvPicPr>
          <p:nvPr/>
        </p:nvPicPr>
        <p:blipFill>
          <a:blip r:embed="rId2"/>
          <a:stretch>
            <a:fillRect/>
          </a:stretch>
        </p:blipFill>
        <p:spPr>
          <a:xfrm>
            <a:off x="31759" y="59395"/>
            <a:ext cx="3154228" cy="708447"/>
          </a:xfrm>
          <a:prstGeom prst="rect">
            <a:avLst/>
          </a:prstGeom>
        </p:spPr>
      </p:pic>
      <p:sp>
        <p:nvSpPr>
          <p:cNvPr id="12" name="矩形 11"/>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graphicFrame>
        <p:nvGraphicFramePr>
          <p:cNvPr id="13" name="对象 12"/>
          <p:cNvGraphicFramePr>
            <a:graphicFrameLocks noChangeAspect="1"/>
          </p:cNvGraphicFramePr>
          <p:nvPr/>
        </p:nvGraphicFramePr>
        <p:xfrm>
          <a:off x="2525234" y="4915639"/>
          <a:ext cx="4332287" cy="360363"/>
        </p:xfrm>
        <a:graphic>
          <a:graphicData uri="http://schemas.openxmlformats.org/presentationml/2006/ole">
            <mc:AlternateContent xmlns:mc="http://schemas.openxmlformats.org/markup-compatibility/2006">
              <mc:Choice xmlns:v="urn:schemas-microsoft-com:vml" Requires="v">
                <p:oleObj spid="_x0000_s61448" name="Equation" r:id="rId3" imgW="104241600" imgH="8534400" progId="Equation.DSMT4">
                  <p:embed/>
                </p:oleObj>
              </mc:Choice>
              <mc:Fallback>
                <p:oleObj name="Equation" r:id="rId3" imgW="104241600" imgH="8534400" progId="Equation.DSMT4">
                  <p:embed/>
                  <p:pic>
                    <p:nvPicPr>
                      <p:cNvPr id="0" name="对象 12"/>
                      <p:cNvPicPr>
                        <a:picLocks noChangeAspect="1" noChangeArrowheads="1"/>
                      </p:cNvPicPr>
                      <p:nvPr/>
                    </p:nvPicPr>
                    <p:blipFill>
                      <a:blip r:embed="rId4"/>
                      <a:srcRect/>
                      <a:stretch>
                        <a:fillRect/>
                      </a:stretch>
                    </p:blipFill>
                    <p:spPr bwMode="auto">
                      <a:xfrm>
                        <a:off x="2525234" y="4915639"/>
                        <a:ext cx="4332287"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矩形 13"/>
          <p:cNvSpPr/>
          <p:nvPr/>
        </p:nvSpPr>
        <p:spPr>
          <a:xfrm>
            <a:off x="119854" y="1572994"/>
            <a:ext cx="4572000" cy="369332"/>
          </a:xfrm>
          <a:prstGeom prst="rect">
            <a:avLst/>
          </a:prstGeom>
        </p:spPr>
        <p:txBody>
          <a:bodyPr>
            <a:spAutoFit/>
          </a:bodyPr>
          <a:lstStyle/>
          <a:p>
            <a:r>
              <a:rPr lang="zh-CN" altLang="en-US" dirty="0">
                <a:latin typeface="微软雅黑" panose="020B0503020204020204" pitchFamily="34" charset="-122"/>
                <a:ea typeface="微软雅黑" panose="020B0503020204020204" pitchFamily="34" charset="-122"/>
              </a:rPr>
              <a:t>写出该图的联合分布</a:t>
            </a:r>
            <a:endParaRPr lang="en-US" altLang="zh-CN"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5"/>
          <a:stretch>
            <a:fillRect/>
          </a:stretch>
        </p:blipFill>
        <p:spPr>
          <a:xfrm>
            <a:off x="667541" y="5654290"/>
            <a:ext cx="8048625" cy="58102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 name="图片 9" descr="素材G"/>
          <p:cNvPicPr>
            <a:picLocks noChangeAspect="1"/>
          </p:cNvPicPr>
          <p:nvPr/>
        </p:nvPicPr>
        <p:blipFill>
          <a:blip r:embed="rId1"/>
          <a:stretch>
            <a:fillRect/>
          </a:stretch>
        </p:blipFill>
        <p:spPr>
          <a:xfrm>
            <a:off x="31759" y="59395"/>
            <a:ext cx="3154228" cy="708447"/>
          </a:xfrm>
          <a:prstGeom prst="rect">
            <a:avLst/>
          </a:prstGeom>
        </p:spPr>
      </p:pic>
      <p:sp>
        <p:nvSpPr>
          <p:cNvPr id="11" name="矩形 10"/>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17" name="内容占位符 2"/>
          <p:cNvSpPr>
            <a:spLocks noGrp="1" noChangeArrowheads="1"/>
          </p:cNvSpPr>
          <p:nvPr>
            <p:ph idx="1"/>
          </p:nvPr>
        </p:nvSpPr>
        <p:spPr>
          <a:xfrm>
            <a:off x="301557" y="1097808"/>
            <a:ext cx="7427913" cy="574675"/>
          </a:xfrm>
        </p:spPr>
        <p:txBody>
          <a:bodyPr/>
          <a:lstStyle/>
          <a:p>
            <a:r>
              <a:rPr lang="zh-CN" altLang="en-US" dirty="0">
                <a:latin typeface="微软雅黑" panose="020B0503020204020204" pitchFamily="34" charset="-122"/>
                <a:ea typeface="微软雅黑" panose="020B0503020204020204" pitchFamily="34" charset="-122"/>
              </a:rPr>
              <a:t>和积算法</a:t>
            </a:r>
            <a:endParaRPr lang="en-US" altLang="zh-CN" dirty="0">
              <a:latin typeface="微软雅黑" panose="020B0503020204020204" pitchFamily="34" charset="-122"/>
              <a:ea typeface="微软雅黑" panose="020B0503020204020204" pitchFamily="34" charset="-122"/>
            </a:endParaRPr>
          </a:p>
        </p:txBody>
      </p:sp>
      <p:sp>
        <p:nvSpPr>
          <p:cNvPr id="18" name="矩形 17"/>
          <p:cNvSpPr>
            <a:spLocks noChangeArrowheads="1"/>
          </p:cNvSpPr>
          <p:nvPr/>
        </p:nvSpPr>
        <p:spPr bwMode="auto">
          <a:xfrm>
            <a:off x="301557" y="1706007"/>
            <a:ext cx="801528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和积算法是针对因子图中节点的边缘分布进行推理的算法</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）因子图</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）边缘分布</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None/>
            </a:pPr>
            <a:r>
              <a:rPr lang="en-US" altLang="zh-CN" sz="2000" dirty="0">
                <a:ea typeface="宋体" panose="02010600030101010101" pitchFamily="2" charset="-122"/>
                <a:cs typeface="Times New Roman" panose="02020603050405020304" pitchFamily="18" charset="0"/>
              </a:rPr>
              <a:t>	</a:t>
            </a:r>
            <a:endParaRPr lang="zh-CN" altLang="en-US" sz="2000" dirty="0">
              <a:ea typeface="宋体" panose="02010600030101010101" pitchFamily="2" charset="-122"/>
              <a:cs typeface="Times New Roman" panose="02020603050405020304" pitchFamily="18" charset="0"/>
            </a:endParaRPr>
          </a:p>
        </p:txBody>
      </p:sp>
      <p:pic>
        <p:nvPicPr>
          <p:cNvPr id="12" name="图片 11"/>
          <p:cNvPicPr/>
          <p:nvPr/>
        </p:nvPicPr>
        <p:blipFill>
          <a:blip r:embed="rId2" cstate="print">
            <a:extLst>
              <a:ext uri="{28A0092B-C50C-407E-A947-70E740481C1C}">
                <a14:useLocalDpi xmlns:a14="http://schemas.microsoft.com/office/drawing/2010/main" val="0"/>
              </a:ext>
            </a:extLst>
          </a:blip>
          <a:stretch>
            <a:fillRect/>
          </a:stretch>
        </p:blipFill>
        <p:spPr>
          <a:xfrm>
            <a:off x="3642177" y="2395466"/>
            <a:ext cx="5273493" cy="2367294"/>
          </a:xfrm>
          <a:prstGeom prst="rect">
            <a:avLst/>
          </a:prstGeom>
        </p:spPr>
      </p:pic>
      <p:graphicFrame>
        <p:nvGraphicFramePr>
          <p:cNvPr id="13" name="对象 12"/>
          <p:cNvGraphicFramePr>
            <a:graphicFrameLocks noChangeAspect="1"/>
          </p:cNvGraphicFramePr>
          <p:nvPr/>
        </p:nvGraphicFramePr>
        <p:xfrm>
          <a:off x="4112779" y="5272037"/>
          <a:ext cx="4332287" cy="360363"/>
        </p:xfrm>
        <a:graphic>
          <a:graphicData uri="http://schemas.openxmlformats.org/presentationml/2006/ole">
            <mc:AlternateContent xmlns:mc="http://schemas.openxmlformats.org/markup-compatibility/2006">
              <mc:Choice xmlns:v="urn:schemas-microsoft-com:vml" Requires="v">
                <p:oleObj spid="_x0000_s60426" name="Equation" r:id="rId3" imgW="104241600" imgH="8534400" progId="Equation.DSMT4">
                  <p:embed/>
                </p:oleObj>
              </mc:Choice>
              <mc:Fallback>
                <p:oleObj name="Equation" r:id="rId3" imgW="104241600" imgH="8534400" progId="Equation.DSMT4">
                  <p:embed/>
                  <p:pic>
                    <p:nvPicPr>
                      <p:cNvPr id="0" name="对象 12"/>
                      <p:cNvPicPr>
                        <a:picLocks noChangeAspect="1" noChangeArrowheads="1"/>
                      </p:cNvPicPr>
                      <p:nvPr/>
                    </p:nvPicPr>
                    <p:blipFill>
                      <a:blip r:embed="rId4"/>
                      <a:srcRect/>
                      <a:stretch>
                        <a:fillRect/>
                      </a:stretch>
                    </p:blipFill>
                    <p:spPr bwMode="auto">
                      <a:xfrm>
                        <a:off x="4112779" y="5272037"/>
                        <a:ext cx="4332287"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文本框 1"/>
          <p:cNvSpPr txBox="1"/>
          <p:nvPr/>
        </p:nvSpPr>
        <p:spPr>
          <a:xfrm>
            <a:off x="2500008" y="5296080"/>
            <a:ext cx="2140085" cy="369332"/>
          </a:xfrm>
          <a:prstGeom prst="rect">
            <a:avLst/>
          </a:prstGeom>
          <a:noFill/>
        </p:spPr>
        <p:txBody>
          <a:bodyPr wrap="square" rtlCol="0">
            <a:spAutoFit/>
          </a:bodyPr>
          <a:lstStyle/>
          <a:p>
            <a:r>
              <a:rPr lang="zh-CN" altLang="en-US" dirty="0"/>
              <a:t>联合概率分布：</a:t>
            </a:r>
            <a:endParaRPr lang="zh-CN" altLang="en-US" dirty="0"/>
          </a:p>
        </p:txBody>
      </p:sp>
      <p:sp>
        <p:nvSpPr>
          <p:cNvPr id="16" name="文本框 15"/>
          <p:cNvSpPr txBox="1"/>
          <p:nvPr/>
        </p:nvSpPr>
        <p:spPr>
          <a:xfrm>
            <a:off x="2500007" y="5909276"/>
            <a:ext cx="4332287" cy="369332"/>
          </a:xfrm>
          <a:prstGeom prst="rect">
            <a:avLst/>
          </a:prstGeom>
          <a:noFill/>
        </p:spPr>
        <p:txBody>
          <a:bodyPr wrap="square" rtlCol="0">
            <a:spAutoFit/>
          </a:bodyPr>
          <a:lstStyle/>
          <a:p>
            <a:r>
              <a:rPr lang="zh-CN" altLang="en-US" dirty="0"/>
              <a:t>边缘分布</a:t>
            </a:r>
            <a:r>
              <a:rPr lang="en-US" altLang="zh-CN" dirty="0"/>
              <a:t>P(X1),P(X2),P(X3)</a:t>
            </a:r>
            <a:r>
              <a:rPr lang="zh-CN" altLang="en-US" dirty="0"/>
              <a:t>怎么得？</a:t>
            </a:r>
            <a:endParaRPr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 name="图片 9" descr="素材G"/>
          <p:cNvPicPr>
            <a:picLocks noChangeAspect="1"/>
          </p:cNvPicPr>
          <p:nvPr/>
        </p:nvPicPr>
        <p:blipFill>
          <a:blip r:embed="rId1"/>
          <a:stretch>
            <a:fillRect/>
          </a:stretch>
        </p:blipFill>
        <p:spPr>
          <a:xfrm>
            <a:off x="31759" y="59395"/>
            <a:ext cx="3154228" cy="708447"/>
          </a:xfrm>
          <a:prstGeom prst="rect">
            <a:avLst/>
          </a:prstGeom>
        </p:spPr>
      </p:pic>
      <p:sp>
        <p:nvSpPr>
          <p:cNvPr id="11" name="矩形 10"/>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17" name="内容占位符 2"/>
          <p:cNvSpPr>
            <a:spLocks noGrp="1" noChangeArrowheads="1"/>
          </p:cNvSpPr>
          <p:nvPr>
            <p:ph idx="1"/>
          </p:nvPr>
        </p:nvSpPr>
        <p:spPr>
          <a:xfrm>
            <a:off x="301557" y="1097808"/>
            <a:ext cx="7427913" cy="574675"/>
          </a:xfrm>
        </p:spPr>
        <p:txBody>
          <a:bodyPr/>
          <a:lstStyle/>
          <a:p>
            <a:r>
              <a:rPr lang="zh-CN" altLang="en-US" dirty="0">
                <a:latin typeface="微软雅黑" panose="020B0503020204020204" pitchFamily="34" charset="-122"/>
                <a:ea typeface="微软雅黑" panose="020B0503020204020204" pitchFamily="34" charset="-122"/>
              </a:rPr>
              <a:t>和积算法</a:t>
            </a:r>
            <a:endParaRPr lang="en-US" altLang="zh-CN" dirty="0">
              <a:latin typeface="微软雅黑" panose="020B0503020204020204" pitchFamily="34" charset="-122"/>
              <a:ea typeface="微软雅黑" panose="020B0503020204020204" pitchFamily="34" charset="-122"/>
            </a:endParaRPr>
          </a:p>
        </p:txBody>
      </p:sp>
      <p:sp>
        <p:nvSpPr>
          <p:cNvPr id="18" name="矩形 17"/>
          <p:cNvSpPr>
            <a:spLocks noChangeArrowheads="1"/>
          </p:cNvSpPr>
          <p:nvPr/>
        </p:nvSpPr>
        <p:spPr bwMode="auto">
          <a:xfrm>
            <a:off x="99849" y="5296931"/>
            <a:ext cx="9144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和积算法可以利用因子图的结构实现如下两个目标：</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None/>
            </a:pPr>
            <a:r>
              <a:rPr lang="en-US" altLang="zh-CN" sz="2000" dirty="0">
                <a:ea typeface="宋体" panose="02010600030101010101" pitchFamily="2" charset="-122"/>
                <a:cs typeface="Times New Roman" panose="02020603050405020304" pitchFamily="18" charset="0"/>
              </a:rPr>
              <a:t>	</a:t>
            </a:r>
            <a:r>
              <a:rPr lang="zh-CN" altLang="en-US" sz="2000" dirty="0">
                <a:ea typeface="宋体" panose="02010600030101010101" pitchFamily="2" charset="-122"/>
                <a:cs typeface="Times New Roman" panose="02020603050405020304" pitchFamily="18" charset="0"/>
              </a:rPr>
              <a:t>① 获得对因子图中变量节点的边缘分布的高效确切推理；</a:t>
            </a:r>
            <a:endParaRPr lang="zh-CN" altLang="en-US" sz="2000" dirty="0">
              <a:ea typeface="宋体" panose="02010600030101010101" pitchFamily="2" charset="-122"/>
              <a:cs typeface="Times New Roman" panose="02020603050405020304" pitchFamily="18" charset="0"/>
            </a:endParaRPr>
          </a:p>
          <a:p>
            <a:pPr>
              <a:spcBef>
                <a:spcPct val="0"/>
              </a:spcBef>
              <a:buNone/>
            </a:pPr>
            <a:r>
              <a:rPr lang="en-US" altLang="zh-CN" sz="2000" dirty="0">
                <a:ea typeface="宋体" panose="02010600030101010101" pitchFamily="2" charset="-122"/>
                <a:cs typeface="Times New Roman" panose="02020603050405020304" pitchFamily="18" charset="0"/>
              </a:rPr>
              <a:t>	</a:t>
            </a:r>
            <a:r>
              <a:rPr lang="zh-CN" altLang="en-US" sz="2000" dirty="0">
                <a:ea typeface="宋体" panose="02010600030101010101" pitchFamily="2" charset="-122"/>
                <a:cs typeface="Times New Roman" panose="02020603050405020304" pitchFamily="18" charset="0"/>
              </a:rPr>
              <a:t>② 在需要计算多个边缘分布时实现计算共享。</a:t>
            </a:r>
            <a:endParaRPr lang="zh-CN" altLang="en-US" sz="2000" dirty="0">
              <a:ea typeface="宋体" panose="02010600030101010101" pitchFamily="2" charset="-122"/>
              <a:cs typeface="Times New Roman" panose="02020603050405020304" pitchFamily="18" charset="0"/>
            </a:endParaRPr>
          </a:p>
        </p:txBody>
      </p:sp>
      <p:sp>
        <p:nvSpPr>
          <p:cNvPr id="20" name="矩形 19"/>
          <p:cNvSpPr>
            <a:spLocks noChangeArrowheads="1"/>
          </p:cNvSpPr>
          <p:nvPr/>
        </p:nvSpPr>
        <p:spPr bwMode="auto">
          <a:xfrm>
            <a:off x="301557" y="1706007"/>
            <a:ext cx="801528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和积算法是针对因子图中节点的边缘分布进行推理的算法</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）因子图</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）边缘分布</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None/>
            </a:pPr>
            <a:r>
              <a:rPr lang="en-US" altLang="zh-CN" sz="2000" dirty="0">
                <a:ea typeface="宋体" panose="02010600030101010101" pitchFamily="2" charset="-122"/>
                <a:cs typeface="Times New Roman" panose="02020603050405020304" pitchFamily="18" charset="0"/>
              </a:rPr>
              <a:t>	</a:t>
            </a:r>
            <a:endParaRPr lang="zh-CN" altLang="en-US" sz="2000" dirty="0">
              <a:ea typeface="宋体" panose="02010600030101010101" pitchFamily="2" charset="-122"/>
              <a:cs typeface="Times New Roman" panose="02020603050405020304" pitchFamily="18" charset="0"/>
            </a:endParaRPr>
          </a:p>
        </p:txBody>
      </p:sp>
      <p:pic>
        <p:nvPicPr>
          <p:cNvPr id="21" name="图片 20"/>
          <p:cNvPicPr/>
          <p:nvPr/>
        </p:nvPicPr>
        <p:blipFill>
          <a:blip r:embed="rId2" cstate="print">
            <a:extLst>
              <a:ext uri="{28A0092B-C50C-407E-A947-70E740481C1C}">
                <a14:useLocalDpi xmlns:a14="http://schemas.microsoft.com/office/drawing/2010/main" val="0"/>
              </a:ext>
            </a:extLst>
          </a:blip>
          <a:stretch>
            <a:fillRect/>
          </a:stretch>
        </p:blipFill>
        <p:spPr>
          <a:xfrm>
            <a:off x="3568950" y="2408439"/>
            <a:ext cx="5273493" cy="2367294"/>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 name="图片 9" descr="素材G"/>
          <p:cNvPicPr>
            <a:picLocks noChangeAspect="1"/>
          </p:cNvPicPr>
          <p:nvPr/>
        </p:nvPicPr>
        <p:blipFill>
          <a:blip r:embed="rId1"/>
          <a:stretch>
            <a:fillRect/>
          </a:stretch>
        </p:blipFill>
        <p:spPr>
          <a:xfrm>
            <a:off x="31759" y="59395"/>
            <a:ext cx="3154228" cy="708447"/>
          </a:xfrm>
          <a:prstGeom prst="rect">
            <a:avLst/>
          </a:prstGeom>
        </p:spPr>
      </p:pic>
      <p:sp>
        <p:nvSpPr>
          <p:cNvPr id="11" name="矩形 10"/>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17" name="内容占位符 2"/>
          <p:cNvSpPr>
            <a:spLocks noGrp="1" noChangeArrowheads="1"/>
          </p:cNvSpPr>
          <p:nvPr>
            <p:ph idx="1"/>
          </p:nvPr>
        </p:nvSpPr>
        <p:spPr>
          <a:xfrm>
            <a:off x="301557" y="1097808"/>
            <a:ext cx="7427913" cy="574675"/>
          </a:xfrm>
        </p:spPr>
        <p:txBody>
          <a:bodyPr/>
          <a:lstStyle/>
          <a:p>
            <a:r>
              <a:rPr lang="zh-CN" altLang="en-US" dirty="0">
                <a:latin typeface="微软雅黑" panose="020B0503020204020204" pitchFamily="34" charset="-122"/>
                <a:ea typeface="微软雅黑" panose="020B0503020204020204" pitchFamily="34" charset="-122"/>
              </a:rPr>
              <a:t>和积算法</a:t>
            </a:r>
            <a:endParaRPr lang="en-US" altLang="zh-CN" dirty="0">
              <a:latin typeface="微软雅黑" panose="020B0503020204020204" pitchFamily="34" charset="-122"/>
              <a:ea typeface="微软雅黑" panose="020B0503020204020204" pitchFamily="34" charset="-122"/>
            </a:endParaRPr>
          </a:p>
        </p:txBody>
      </p:sp>
      <p:sp>
        <p:nvSpPr>
          <p:cNvPr id="18" name="矩形 17"/>
          <p:cNvSpPr>
            <a:spLocks noChangeArrowheads="1"/>
          </p:cNvSpPr>
          <p:nvPr/>
        </p:nvSpPr>
        <p:spPr bwMode="auto">
          <a:xfrm>
            <a:off x="5575049" y="2608786"/>
            <a:ext cx="338956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和积算法可以利用因子图的结构实现如下两个目标：</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None/>
            </a:pPr>
            <a:r>
              <a:rPr lang="en-US" altLang="zh-CN" sz="2000" dirty="0">
                <a:ea typeface="宋体" panose="02010600030101010101" pitchFamily="2" charset="-122"/>
                <a:cs typeface="Times New Roman" panose="02020603050405020304" pitchFamily="18" charset="0"/>
              </a:rPr>
              <a:t>	</a:t>
            </a:r>
            <a:r>
              <a:rPr lang="zh-CN" altLang="en-US" sz="2000" dirty="0">
                <a:ea typeface="宋体" panose="02010600030101010101" pitchFamily="2" charset="-122"/>
                <a:cs typeface="Times New Roman" panose="02020603050405020304" pitchFamily="18" charset="0"/>
              </a:rPr>
              <a:t>① 获得对因子图中变量节点的边缘分布的高效确切推理；</a:t>
            </a:r>
            <a:endParaRPr lang="zh-CN" altLang="en-US" sz="2000" dirty="0">
              <a:ea typeface="宋体" panose="02010600030101010101" pitchFamily="2" charset="-122"/>
              <a:cs typeface="Times New Roman" panose="02020603050405020304" pitchFamily="18" charset="0"/>
            </a:endParaRPr>
          </a:p>
          <a:p>
            <a:pPr>
              <a:spcBef>
                <a:spcPct val="0"/>
              </a:spcBef>
              <a:buNone/>
            </a:pPr>
            <a:r>
              <a:rPr lang="en-US" altLang="zh-CN" sz="2000" dirty="0">
                <a:ea typeface="宋体" panose="02010600030101010101" pitchFamily="2" charset="-122"/>
                <a:cs typeface="Times New Roman" panose="02020603050405020304" pitchFamily="18" charset="0"/>
              </a:rPr>
              <a:t>	</a:t>
            </a:r>
            <a:r>
              <a:rPr lang="zh-CN" altLang="en-US" sz="2000" dirty="0">
                <a:ea typeface="宋体" panose="02010600030101010101" pitchFamily="2" charset="-122"/>
                <a:cs typeface="Times New Roman" panose="02020603050405020304" pitchFamily="18" charset="0"/>
              </a:rPr>
              <a:t>② 在需要计算多个边缘分布时实现计算共享。</a:t>
            </a:r>
            <a:endParaRPr lang="zh-CN" altLang="en-US" sz="2000" dirty="0">
              <a:ea typeface="宋体" panose="02010600030101010101" pitchFamily="2" charset="-122"/>
              <a:cs typeface="Times New Roman" panose="02020603050405020304" pitchFamily="18" charset="0"/>
            </a:endParaRPr>
          </a:p>
        </p:txBody>
      </p:sp>
      <p:sp>
        <p:nvSpPr>
          <p:cNvPr id="20" name="矩形 19"/>
          <p:cNvSpPr>
            <a:spLocks noChangeArrowheads="1"/>
          </p:cNvSpPr>
          <p:nvPr/>
        </p:nvSpPr>
        <p:spPr bwMode="auto">
          <a:xfrm>
            <a:off x="301557" y="1706007"/>
            <a:ext cx="80152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和积算法是针对因子图中节点的边缘分布进行推理的算法</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None/>
            </a:pPr>
            <a:r>
              <a:rPr lang="en-US" altLang="zh-CN" sz="2000" dirty="0">
                <a:ea typeface="宋体" panose="02010600030101010101" pitchFamily="2" charset="-122"/>
                <a:cs typeface="Times New Roman" panose="02020603050405020304" pitchFamily="18" charset="0"/>
              </a:rPr>
              <a:t>	</a:t>
            </a:r>
            <a:endParaRPr lang="zh-CN" altLang="en-US" sz="2000" dirty="0">
              <a:ea typeface="宋体" panose="02010600030101010101" pitchFamily="2" charset="-122"/>
              <a:cs typeface="Times New Roman" panose="02020603050405020304" pitchFamily="18" charset="0"/>
            </a:endParaRPr>
          </a:p>
        </p:txBody>
      </p:sp>
      <p:pic>
        <p:nvPicPr>
          <p:cNvPr id="21" name="图片 20"/>
          <p:cNvPicPr/>
          <p:nvPr/>
        </p:nvPicPr>
        <p:blipFill>
          <a:blip r:embed="rId2" cstate="print">
            <a:extLst>
              <a:ext uri="{28A0092B-C50C-407E-A947-70E740481C1C}">
                <a14:useLocalDpi xmlns:a14="http://schemas.microsoft.com/office/drawing/2010/main" val="0"/>
              </a:ext>
            </a:extLst>
          </a:blip>
          <a:stretch>
            <a:fillRect/>
          </a:stretch>
        </p:blipFill>
        <p:spPr>
          <a:xfrm>
            <a:off x="31755" y="2488261"/>
            <a:ext cx="5273493" cy="2367294"/>
          </a:xfrm>
          <a:prstGeom prst="rect">
            <a:avLst/>
          </a:prstGeom>
        </p:spPr>
      </p:pic>
      <p:sp>
        <p:nvSpPr>
          <p:cNvPr id="13" name="矩形 12"/>
          <p:cNvSpPr>
            <a:spLocks noChangeArrowheads="1"/>
          </p:cNvSpPr>
          <p:nvPr/>
        </p:nvSpPr>
        <p:spPr bwMode="auto">
          <a:xfrm>
            <a:off x="462198" y="5465393"/>
            <a:ext cx="71066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和积算法的好处：适用于连续与离散变量</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适用于任何树状因子图</a:t>
            </a:r>
            <a:endParaRPr lang="zh-CN" altLang="en-US" sz="2000" dirty="0">
              <a:ea typeface="宋体" panose="02010600030101010101" pitchFamily="2" charset="-122"/>
              <a:cs typeface="Times New Roman" panose="02020603050405020304"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 name="图片 9" descr="素材G"/>
          <p:cNvPicPr>
            <a:picLocks noChangeAspect="1"/>
          </p:cNvPicPr>
          <p:nvPr/>
        </p:nvPicPr>
        <p:blipFill>
          <a:blip r:embed="rId1"/>
          <a:stretch>
            <a:fillRect/>
          </a:stretch>
        </p:blipFill>
        <p:spPr>
          <a:xfrm>
            <a:off x="31759" y="59395"/>
            <a:ext cx="3154228" cy="708447"/>
          </a:xfrm>
          <a:prstGeom prst="rect">
            <a:avLst/>
          </a:prstGeom>
        </p:spPr>
      </p:pic>
      <p:sp>
        <p:nvSpPr>
          <p:cNvPr id="11" name="矩形 10"/>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17" name="内容占位符 2"/>
          <p:cNvSpPr>
            <a:spLocks noGrp="1" noChangeArrowheads="1"/>
          </p:cNvSpPr>
          <p:nvPr>
            <p:ph idx="1"/>
          </p:nvPr>
        </p:nvSpPr>
        <p:spPr>
          <a:xfrm>
            <a:off x="301557" y="1097808"/>
            <a:ext cx="7427913" cy="574675"/>
          </a:xfrm>
        </p:spPr>
        <p:txBody>
          <a:bodyPr/>
          <a:lstStyle/>
          <a:p>
            <a:r>
              <a:rPr lang="zh-CN" altLang="en-US" dirty="0">
                <a:latin typeface="微软雅黑" panose="020B0503020204020204" pitchFamily="34" charset="-122"/>
                <a:ea typeface="微软雅黑" panose="020B0503020204020204" pitchFamily="34" charset="-122"/>
              </a:rPr>
              <a:t>和积算法</a:t>
            </a:r>
            <a:endParaRPr lang="en-US" altLang="zh-CN" dirty="0">
              <a:latin typeface="微软雅黑" panose="020B0503020204020204" pitchFamily="34" charset="-122"/>
              <a:ea typeface="微软雅黑" panose="020B0503020204020204" pitchFamily="34" charset="-122"/>
            </a:endParaRPr>
          </a:p>
        </p:txBody>
      </p:sp>
      <p:sp>
        <p:nvSpPr>
          <p:cNvPr id="18" name="矩形 17"/>
          <p:cNvSpPr>
            <a:spLocks noChangeArrowheads="1"/>
          </p:cNvSpPr>
          <p:nvPr/>
        </p:nvSpPr>
        <p:spPr bwMode="auto">
          <a:xfrm>
            <a:off x="5575049" y="2608786"/>
            <a:ext cx="338956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和积算法可以利用因子图的结构实现如下两个目标：</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None/>
            </a:pPr>
            <a:r>
              <a:rPr lang="en-US" altLang="zh-CN" sz="2000" dirty="0">
                <a:ea typeface="宋体" panose="02010600030101010101" pitchFamily="2" charset="-122"/>
                <a:cs typeface="Times New Roman" panose="02020603050405020304" pitchFamily="18" charset="0"/>
              </a:rPr>
              <a:t>	</a:t>
            </a:r>
            <a:r>
              <a:rPr lang="zh-CN" altLang="en-US" sz="2000" dirty="0">
                <a:ea typeface="宋体" panose="02010600030101010101" pitchFamily="2" charset="-122"/>
                <a:cs typeface="Times New Roman" panose="02020603050405020304" pitchFamily="18" charset="0"/>
              </a:rPr>
              <a:t>① 获得对因子图中变量节点的边缘分布的高效确切推理；</a:t>
            </a:r>
            <a:endParaRPr lang="zh-CN" altLang="en-US" sz="2000" dirty="0">
              <a:ea typeface="宋体" panose="02010600030101010101" pitchFamily="2" charset="-122"/>
              <a:cs typeface="Times New Roman" panose="02020603050405020304" pitchFamily="18" charset="0"/>
            </a:endParaRPr>
          </a:p>
          <a:p>
            <a:pPr>
              <a:spcBef>
                <a:spcPct val="0"/>
              </a:spcBef>
              <a:buNone/>
            </a:pPr>
            <a:r>
              <a:rPr lang="en-US" altLang="zh-CN" sz="2000" dirty="0">
                <a:ea typeface="宋体" panose="02010600030101010101" pitchFamily="2" charset="-122"/>
                <a:cs typeface="Times New Roman" panose="02020603050405020304" pitchFamily="18" charset="0"/>
              </a:rPr>
              <a:t>	</a:t>
            </a:r>
            <a:r>
              <a:rPr lang="zh-CN" altLang="en-US" sz="2000" dirty="0">
                <a:ea typeface="宋体" panose="02010600030101010101" pitchFamily="2" charset="-122"/>
                <a:cs typeface="Times New Roman" panose="02020603050405020304" pitchFamily="18" charset="0"/>
              </a:rPr>
              <a:t>② 在需要计算多个边缘分布时实现计算共享。</a:t>
            </a:r>
            <a:endParaRPr lang="zh-CN" altLang="en-US" sz="2000" dirty="0">
              <a:ea typeface="宋体" panose="02010600030101010101" pitchFamily="2" charset="-122"/>
              <a:cs typeface="Times New Roman" panose="02020603050405020304" pitchFamily="18" charset="0"/>
            </a:endParaRPr>
          </a:p>
        </p:txBody>
      </p:sp>
      <p:sp>
        <p:nvSpPr>
          <p:cNvPr id="20" name="矩形 19"/>
          <p:cNvSpPr>
            <a:spLocks noChangeArrowheads="1"/>
          </p:cNvSpPr>
          <p:nvPr/>
        </p:nvSpPr>
        <p:spPr bwMode="auto">
          <a:xfrm>
            <a:off x="301557" y="1706007"/>
            <a:ext cx="80152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和积算法是针对因子图中节点的边缘分布进行推理的算法</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None/>
            </a:pPr>
            <a:r>
              <a:rPr lang="en-US" altLang="zh-CN" sz="2000" dirty="0">
                <a:ea typeface="宋体" panose="02010600030101010101" pitchFamily="2" charset="-122"/>
                <a:cs typeface="Times New Roman" panose="02020603050405020304" pitchFamily="18" charset="0"/>
              </a:rPr>
              <a:t>	</a:t>
            </a:r>
            <a:endParaRPr lang="zh-CN" altLang="en-US" sz="2000" dirty="0">
              <a:ea typeface="宋体" panose="02010600030101010101" pitchFamily="2" charset="-122"/>
              <a:cs typeface="Times New Roman" panose="02020603050405020304" pitchFamily="18" charset="0"/>
            </a:endParaRPr>
          </a:p>
        </p:txBody>
      </p:sp>
      <p:pic>
        <p:nvPicPr>
          <p:cNvPr id="21" name="图片 20"/>
          <p:cNvPicPr/>
          <p:nvPr/>
        </p:nvPicPr>
        <p:blipFill>
          <a:blip r:embed="rId2" cstate="print">
            <a:extLst>
              <a:ext uri="{28A0092B-C50C-407E-A947-70E740481C1C}">
                <a14:useLocalDpi xmlns:a14="http://schemas.microsoft.com/office/drawing/2010/main" val="0"/>
              </a:ext>
            </a:extLst>
          </a:blip>
          <a:stretch>
            <a:fillRect/>
          </a:stretch>
        </p:blipFill>
        <p:spPr>
          <a:xfrm>
            <a:off x="31755" y="2488261"/>
            <a:ext cx="5273493" cy="2367294"/>
          </a:xfrm>
          <a:prstGeom prst="rect">
            <a:avLst/>
          </a:prstGeom>
        </p:spPr>
      </p:pic>
      <p:sp>
        <p:nvSpPr>
          <p:cNvPr id="13" name="矩形 12"/>
          <p:cNvSpPr>
            <a:spLocks noChangeArrowheads="1"/>
          </p:cNvSpPr>
          <p:nvPr/>
        </p:nvSpPr>
        <p:spPr bwMode="auto">
          <a:xfrm>
            <a:off x="246976" y="5445950"/>
            <a:ext cx="86500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和积算法的本质：信息传递一个过程，本质上是一种消息传递算法</a:t>
            </a:r>
            <a:endParaRPr lang="zh-CN" altLang="en-US" sz="2400" dirty="0">
              <a:ea typeface="宋体" panose="02010600030101010101" pitchFamily="2" charset="-122"/>
              <a:cs typeface="Times New Roman" panose="02020603050405020304" pitchFamily="18"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79715" y="1385145"/>
            <a:ext cx="6534150" cy="3381375"/>
          </a:xfrm>
          <a:prstGeom prst="rect">
            <a:avLst/>
          </a:prstGeom>
        </p:spPr>
      </p:pic>
      <p:sp>
        <p:nvSpPr>
          <p:cNvPr id="5"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 name="图片 9" descr="素材G"/>
          <p:cNvPicPr>
            <a:picLocks noChangeAspect="1"/>
          </p:cNvPicPr>
          <p:nvPr/>
        </p:nvPicPr>
        <p:blipFill>
          <a:blip r:embed="rId2"/>
          <a:stretch>
            <a:fillRect/>
          </a:stretch>
        </p:blipFill>
        <p:spPr>
          <a:xfrm>
            <a:off x="31759" y="59395"/>
            <a:ext cx="3154228" cy="708447"/>
          </a:xfrm>
          <a:prstGeom prst="rect">
            <a:avLst/>
          </a:prstGeom>
        </p:spPr>
      </p:pic>
      <p:sp>
        <p:nvSpPr>
          <p:cNvPr id="11" name="矩形 10"/>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12" name="内容占位符 2"/>
          <p:cNvSpPr>
            <a:spLocks noGrp="1" noChangeArrowheads="1"/>
          </p:cNvSpPr>
          <p:nvPr>
            <p:ph idx="1"/>
          </p:nvPr>
        </p:nvSpPr>
        <p:spPr>
          <a:xfrm>
            <a:off x="301557" y="1097808"/>
            <a:ext cx="7427913" cy="574675"/>
          </a:xfrm>
        </p:spPr>
        <p:txBody>
          <a:bodyPr/>
          <a:lstStyle/>
          <a:p>
            <a:r>
              <a:rPr lang="zh-CN" altLang="en-US" dirty="0">
                <a:latin typeface="微软雅黑" panose="020B0503020204020204" pitchFamily="34" charset="-122"/>
                <a:ea typeface="微软雅黑" panose="020B0503020204020204" pitchFamily="34" charset="-122"/>
              </a:rPr>
              <a:t>和积算法</a:t>
            </a:r>
            <a:endParaRPr lang="en-US" altLang="zh-CN" dirty="0">
              <a:latin typeface="微软雅黑" panose="020B0503020204020204" pitchFamily="34" charset="-122"/>
              <a:ea typeface="微软雅黑" panose="020B0503020204020204" pitchFamily="34" charset="-122"/>
            </a:endParaRPr>
          </a:p>
        </p:txBody>
      </p:sp>
      <p:sp>
        <p:nvSpPr>
          <p:cNvPr id="13" name="矩形 12"/>
          <p:cNvSpPr/>
          <p:nvPr/>
        </p:nvSpPr>
        <p:spPr>
          <a:xfrm>
            <a:off x="6835707" y="1269601"/>
            <a:ext cx="1107996" cy="369332"/>
          </a:xfrm>
          <a:prstGeom prst="rect">
            <a:avLst/>
          </a:prstGeom>
        </p:spPr>
        <p:txBody>
          <a:bodyPr wrap="non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消息传递</a:t>
            </a:r>
            <a:endParaRPr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3493" y="977057"/>
            <a:ext cx="7271707" cy="3763056"/>
          </a:xfrm>
          <a:prstGeom prst="rect">
            <a:avLst/>
          </a:prstGeom>
        </p:spPr>
      </p:pic>
      <p:sp>
        <p:nvSpPr>
          <p:cNvPr id="5"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 name="图片 9" descr="素材G"/>
          <p:cNvPicPr>
            <a:picLocks noChangeAspect="1"/>
          </p:cNvPicPr>
          <p:nvPr/>
        </p:nvPicPr>
        <p:blipFill>
          <a:blip r:embed="rId2"/>
          <a:stretch>
            <a:fillRect/>
          </a:stretch>
        </p:blipFill>
        <p:spPr>
          <a:xfrm>
            <a:off x="31759" y="59395"/>
            <a:ext cx="3154228" cy="708447"/>
          </a:xfrm>
          <a:prstGeom prst="rect">
            <a:avLst/>
          </a:prstGeom>
        </p:spPr>
      </p:pic>
      <p:sp>
        <p:nvSpPr>
          <p:cNvPr id="11" name="矩形 10"/>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12" name="内容占位符 2"/>
          <p:cNvSpPr>
            <a:spLocks noGrp="1" noChangeArrowheads="1"/>
          </p:cNvSpPr>
          <p:nvPr>
            <p:ph idx="1"/>
          </p:nvPr>
        </p:nvSpPr>
        <p:spPr>
          <a:xfrm>
            <a:off x="301557" y="1097808"/>
            <a:ext cx="7427913" cy="574675"/>
          </a:xfrm>
        </p:spPr>
        <p:txBody>
          <a:bodyPr/>
          <a:lstStyle/>
          <a:p>
            <a:r>
              <a:rPr lang="zh-CN" altLang="en-US" dirty="0">
                <a:latin typeface="微软雅黑" panose="020B0503020204020204" pitchFamily="34" charset="-122"/>
                <a:ea typeface="微软雅黑" panose="020B0503020204020204" pitchFamily="34" charset="-122"/>
              </a:rPr>
              <a:t>和积算法</a:t>
            </a:r>
            <a:endParaRPr lang="en-US" altLang="zh-CN" dirty="0">
              <a:latin typeface="微软雅黑" panose="020B0503020204020204" pitchFamily="34" charset="-122"/>
              <a:ea typeface="微软雅黑" panose="020B0503020204020204" pitchFamily="34" charset="-122"/>
            </a:endParaRPr>
          </a:p>
        </p:txBody>
      </p:sp>
      <p:sp>
        <p:nvSpPr>
          <p:cNvPr id="13" name="矩形 12"/>
          <p:cNvSpPr/>
          <p:nvPr/>
        </p:nvSpPr>
        <p:spPr>
          <a:xfrm>
            <a:off x="6835707" y="1269601"/>
            <a:ext cx="1107996" cy="369332"/>
          </a:xfrm>
          <a:prstGeom prst="rect">
            <a:avLst/>
          </a:prstGeom>
        </p:spPr>
        <p:txBody>
          <a:bodyPr wrap="non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消息传递</a:t>
            </a:r>
            <a:endParaRPr lang="zh-CN" altLang="en-US" dirty="0"/>
          </a:p>
        </p:txBody>
      </p:sp>
      <p:pic>
        <p:nvPicPr>
          <p:cNvPr id="14" name="图片 13"/>
          <p:cNvPicPr>
            <a:picLocks noChangeAspect="1"/>
          </p:cNvPicPr>
          <p:nvPr/>
        </p:nvPicPr>
        <p:blipFill>
          <a:blip r:embed="rId3"/>
          <a:stretch>
            <a:fillRect/>
          </a:stretch>
        </p:blipFill>
        <p:spPr>
          <a:xfrm>
            <a:off x="3406214" y="3988341"/>
            <a:ext cx="5706028" cy="286966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862012" y="1966912"/>
            <a:ext cx="7419975" cy="2924175"/>
          </a:xfrm>
          <a:prstGeom prst="rect">
            <a:avLst/>
          </a:prstGeom>
        </p:spPr>
      </p:pic>
      <p:sp>
        <p:nvSpPr>
          <p:cNvPr id="5"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标题 1"/>
          <p:cNvSpPr txBox="1">
            <a:spLocks noChangeArrowheads="1"/>
          </p:cNvSpPr>
          <p:nvPr/>
        </p:nvSpPr>
        <p:spPr bwMode="auto">
          <a:xfrm>
            <a:off x="6613865" y="115888"/>
            <a:ext cx="235074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gn="ctr">
              <a:spcBef>
                <a:spcPct val="0"/>
              </a:spcBef>
              <a:buFontTx/>
              <a:buNone/>
            </a:pPr>
            <a:r>
              <a:rPr lang="zh-CN" altLang="en-US" sz="2400" dirty="0">
                <a:solidFill>
                  <a:schemeClr val="bg1"/>
                </a:solidFill>
              </a:rPr>
              <a:t>图模型中的推理</a:t>
            </a:r>
            <a:endParaRPr lang="zh-CN" altLang="en-US" sz="2400" dirty="0">
              <a:solidFill>
                <a:schemeClr val="bg1"/>
              </a:solidFill>
            </a:endParaRPr>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 name="图片 9" descr="素材G"/>
          <p:cNvPicPr>
            <a:picLocks noChangeAspect="1"/>
          </p:cNvPicPr>
          <p:nvPr/>
        </p:nvPicPr>
        <p:blipFill>
          <a:blip r:embed="rId2"/>
          <a:stretch>
            <a:fillRect/>
          </a:stretch>
        </p:blipFill>
        <p:spPr>
          <a:xfrm>
            <a:off x="31759" y="59395"/>
            <a:ext cx="3154228" cy="708447"/>
          </a:xfrm>
          <a:prstGeom prst="rect">
            <a:avLst/>
          </a:prstGeom>
        </p:spPr>
      </p:pic>
      <p:sp>
        <p:nvSpPr>
          <p:cNvPr id="11" name="矩形 10"/>
          <p:cNvSpPr/>
          <p:nvPr/>
        </p:nvSpPr>
        <p:spPr>
          <a:xfrm>
            <a:off x="31755" y="878521"/>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0"/>
          </a:p>
        </p:txBody>
      </p:sp>
      <p:sp>
        <p:nvSpPr>
          <p:cNvPr id="12" name="矩形 11"/>
          <p:cNvSpPr/>
          <p:nvPr/>
        </p:nvSpPr>
        <p:spPr>
          <a:xfrm>
            <a:off x="145915" y="1182392"/>
            <a:ext cx="4572000" cy="369332"/>
          </a:xfrm>
          <a:prstGeom prst="rect">
            <a:avLst/>
          </a:prstGeom>
        </p:spPr>
        <p:txBody>
          <a:bodyPr>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更复杂的消息传递算法：</a:t>
            </a:r>
            <a:endParaRPr lang="zh-CN" altLang="en-US" dirty="0"/>
          </a:p>
        </p:txBody>
      </p:sp>
    </p:spTree>
  </p:cSld>
  <p:clrMapOvr>
    <a:masterClrMapping/>
  </p:clrMapOvr>
</p:sld>
</file>

<file path=ppt/tags/tag1.xml><?xml version="1.0" encoding="utf-8"?>
<p:tagLst xmlns:p="http://schemas.openxmlformats.org/presentationml/2006/main">
  <p:tag name="commondata" val="eyJoZGlkIjoiOTk5YzIwODcxNzliNzJiMWNhN2E0OGYzNWQxZTg3NTU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14421</Words>
  <Application>WPS 演示</Application>
  <PresentationFormat>全屏显示(4:3)</PresentationFormat>
  <Paragraphs>1156</Paragraphs>
  <Slides>111</Slides>
  <Notes>1</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83</vt:i4>
      </vt:variant>
      <vt:variant>
        <vt:lpstr>幻灯片标题</vt:lpstr>
      </vt:variant>
      <vt:variant>
        <vt:i4>111</vt:i4>
      </vt:variant>
    </vt:vector>
  </HeadingPairs>
  <TitlesOfParts>
    <vt:vector size="210" baseType="lpstr">
      <vt:lpstr>Arial</vt:lpstr>
      <vt:lpstr>宋体</vt:lpstr>
      <vt:lpstr>Wingdings</vt:lpstr>
      <vt:lpstr>微软雅黑</vt:lpstr>
      <vt:lpstr>Arial Unicode MS</vt:lpstr>
      <vt:lpstr>等线 Light</vt:lpstr>
      <vt:lpstr>Calibri Light</vt:lpstr>
      <vt:lpstr>等线</vt:lpstr>
      <vt:lpstr>Calibri</vt:lpstr>
      <vt:lpstr>PingFang SC</vt:lpstr>
      <vt:lpstr>Segoe Print</vt:lpstr>
      <vt:lpstr>Times New Roman</vt:lpstr>
      <vt:lpstr>Cambria Math</vt:lpstr>
      <vt:lpstr>黑体</vt:lpstr>
      <vt:lpstr>Arial</vt:lpstr>
      <vt:lpstr>Office 主题​​</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wupengcheng</dc:creator>
  <cp:lastModifiedBy>Administrator</cp:lastModifiedBy>
  <cp:revision>182</cp:revision>
  <dcterms:created xsi:type="dcterms:W3CDTF">2024-03-12T00:46:00Z</dcterms:created>
  <dcterms:modified xsi:type="dcterms:W3CDTF">2024-03-20T08:35:54Z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2539A7E7F0DF466F852CA137D8DEF0F3_12</vt:lpwstr>
  </property>
  <property fmtid="{D5CDD505-2E9C-101B-9397-08002B2CF9AE}" pid="3" name="KSOProductBuildVer">
    <vt:lpwstr>2052-12.1.0.16388</vt:lpwstr>
  </property>
</Properties>
</file>